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handoutMasterIdLst>
    <p:handoutMasterId r:id="rId22"/>
  </p:handoutMasterIdLst>
  <p:sldIdLst>
    <p:sldId id="258" r:id="rId6"/>
    <p:sldId id="281" r:id="rId7"/>
    <p:sldId id="286" r:id="rId8"/>
    <p:sldId id="282" r:id="rId9"/>
    <p:sldId id="287" r:id="rId10"/>
    <p:sldId id="283" r:id="rId11"/>
    <p:sldId id="278" r:id="rId12"/>
    <p:sldId id="284" r:id="rId13"/>
    <p:sldId id="285" r:id="rId14"/>
    <p:sldId id="280" r:id="rId15"/>
    <p:sldId id="290" r:id="rId16"/>
    <p:sldId id="288" r:id="rId17"/>
    <p:sldId id="289" r:id="rId18"/>
    <p:sldId id="291" r:id="rId19"/>
    <p:sldId id="277" r:id="rId2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1" autoAdjust="0"/>
    <p:restoredTop sz="69039" autoAdjust="0"/>
  </p:normalViewPr>
  <p:slideViewPr>
    <p:cSldViewPr snapToGrid="0">
      <p:cViewPr>
        <p:scale>
          <a:sx n="85" d="100"/>
          <a:sy n="85" d="100"/>
        </p:scale>
        <p:origin x="-2364" y="72"/>
      </p:cViewPr>
      <p:guideLst>
        <p:guide orient="horz" pos="754"/>
        <p:guide pos="5470"/>
        <p:guide pos="2849"/>
        <p:guide pos="294"/>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2A7B75B-CDD2-4AC1-9942-97BFFAF7D972}" type="datetimeFigureOut">
              <a:rPr lang="en-GB" smtClean="0"/>
              <a:t>27/03/2018</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53C43A9-706F-4745-8BC4-6AF384BDB107}" type="slidenum">
              <a:rPr lang="en-GB" smtClean="0"/>
              <a:t>‹#›</a:t>
            </a:fld>
            <a:endParaRPr lang="en-GB"/>
          </a:p>
        </p:txBody>
      </p:sp>
    </p:spTree>
    <p:extLst>
      <p:ext uri="{BB962C8B-B14F-4D97-AF65-F5344CB8AC3E}">
        <p14:creationId xmlns:p14="http://schemas.microsoft.com/office/powerpoint/2010/main" val="822921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8B119B9-F50C-4729-9854-68517DD33452}" type="datetimeFigureOut">
              <a:rPr lang="en-GB" smtClean="0"/>
              <a:t>27/03/2018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6BD743D-DAD0-4421-92F0-89BD04D1B666}" type="slidenum">
              <a:rPr lang="en-GB" smtClean="0"/>
              <a:t>‹#›</a:t>
            </a:fld>
            <a:endParaRPr lang="en-GB"/>
          </a:p>
        </p:txBody>
      </p:sp>
    </p:spTree>
    <p:extLst>
      <p:ext uri="{BB962C8B-B14F-4D97-AF65-F5344CB8AC3E}">
        <p14:creationId xmlns:p14="http://schemas.microsoft.com/office/powerpoint/2010/main" val="256665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sz="2600" dirty="0"/>
              <a:t>Scotland’s best performing major sector</a:t>
            </a:r>
          </a:p>
          <a:p>
            <a:r>
              <a:rPr lang="en-GB" sz="2600" dirty="0"/>
              <a:t>Worth £14.4bn (2014)</a:t>
            </a:r>
          </a:p>
          <a:p>
            <a:r>
              <a:rPr lang="en-GB" sz="2600" dirty="0"/>
              <a:t>900 food &amp; drink manufacturers</a:t>
            </a:r>
          </a:p>
          <a:p>
            <a:r>
              <a:rPr lang="en-GB" sz="2600" dirty="0"/>
              <a:t>Start-up birth rate up 86% in 7 years (faster than the rest of the UK)</a:t>
            </a:r>
          </a:p>
          <a:p>
            <a:r>
              <a:rPr lang="en-GB" sz="2600" dirty="0"/>
              <a:t>Scottish food &amp; drink manufacturing growth rate twice the UK average</a:t>
            </a:r>
          </a:p>
          <a:p>
            <a:r>
              <a:rPr lang="en-GB" sz="2600" dirty="0"/>
              <a:t>Farming, fishing food &amp; drink sector directly employs 119,000 people</a:t>
            </a:r>
          </a:p>
          <a:p>
            <a:r>
              <a:rPr lang="en-GB" sz="2600" dirty="0"/>
              <a:t>Sales of Scottish brands risen by 36% since 2007</a:t>
            </a:r>
          </a:p>
          <a:p>
            <a:r>
              <a:rPr lang="en-GB" sz="2600" dirty="0"/>
              <a:t>Food &amp; drink exports worth £5.5bn in 2016</a:t>
            </a:r>
          </a:p>
          <a:p>
            <a:pPr lvl="1"/>
            <a:r>
              <a:rPr lang="en-GB" sz="2200" dirty="0"/>
              <a:t>Food exports grown by 111% since 2007</a:t>
            </a:r>
          </a:p>
          <a:p>
            <a:pPr lvl="1"/>
            <a:r>
              <a:rPr lang="en-GB" sz="2200" dirty="0"/>
              <a:t>Whisky exports grown by 42% in value since 2007</a:t>
            </a:r>
          </a:p>
          <a:p>
            <a:r>
              <a:rPr lang="en-GB" sz="2600" dirty="0"/>
              <a:t>Central to Scotland’s economy -  supports the whole supply chain from farmers and fishermen to local consumers and visitors.</a:t>
            </a:r>
          </a:p>
          <a:p>
            <a:r>
              <a:rPr lang="en-GB" sz="2600" dirty="0"/>
              <a:t>‘Local’ increasing in importance (est. £600m)</a:t>
            </a:r>
          </a:p>
          <a:p>
            <a:r>
              <a:rPr lang="en-GB" sz="2600" dirty="0"/>
              <a:t>Ambitious for the future</a:t>
            </a:r>
          </a:p>
          <a:p>
            <a:endParaRPr lang="en-GB" dirty="0"/>
          </a:p>
        </p:txBody>
      </p:sp>
      <p:sp>
        <p:nvSpPr>
          <p:cNvPr id="4" name="Slide Number Placeholder 3"/>
          <p:cNvSpPr>
            <a:spLocks noGrp="1"/>
          </p:cNvSpPr>
          <p:nvPr>
            <p:ph type="sldNum" sz="quarter" idx="10"/>
          </p:nvPr>
        </p:nvSpPr>
        <p:spPr/>
        <p:txBody>
          <a:bodyPr/>
          <a:lstStyle/>
          <a:p>
            <a:fld id="{155679BA-E24D-425B-88A0-F959C0F6901C}" type="slidenum">
              <a:rPr lang="en-GB" smtClean="0"/>
              <a:pPr/>
              <a:t>2</a:t>
            </a:fld>
            <a:endParaRPr lang="en-GB" dirty="0"/>
          </a:p>
        </p:txBody>
      </p:sp>
    </p:spTree>
    <p:extLst>
      <p:ext uri="{BB962C8B-B14F-4D97-AF65-F5344CB8AC3E}">
        <p14:creationId xmlns:p14="http://schemas.microsoft.com/office/powerpoint/2010/main" val="128670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A3AD54-A0C0-42BE-9230-CBA3F9CD7B0D}" type="slidenum">
              <a:rPr lang="en-GB" smtClean="0"/>
              <a:t>3</a:t>
            </a:fld>
            <a:endParaRPr lang="en-GB" dirty="0"/>
          </a:p>
        </p:txBody>
      </p:sp>
    </p:spTree>
    <p:extLst>
      <p:ext uri="{BB962C8B-B14F-4D97-AF65-F5344CB8AC3E}">
        <p14:creationId xmlns:p14="http://schemas.microsoft.com/office/powerpoint/2010/main" val="157340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Your Reasons</a:t>
            </a:r>
            <a:r>
              <a:rPr lang="en-GB" baseline="0" dirty="0" smtClean="0"/>
              <a:t> to believe, character, personality all come together to underline the brand benefit. </a:t>
            </a:r>
          </a:p>
          <a:p>
            <a:r>
              <a:rPr lang="en-GB" baseline="0" dirty="0" smtClean="0"/>
              <a:t>Is your USP really a USP? Do your research first and ensure you are telling the truth. Be original, be innovative, give people a reason to buy into your product. </a:t>
            </a:r>
            <a:endParaRPr lang="en-GB" dirty="0"/>
          </a:p>
        </p:txBody>
      </p:sp>
      <p:sp>
        <p:nvSpPr>
          <p:cNvPr id="4" name="Slide Number Placeholder 3"/>
          <p:cNvSpPr>
            <a:spLocks noGrp="1"/>
          </p:cNvSpPr>
          <p:nvPr>
            <p:ph type="sldNum" sz="quarter" idx="10"/>
          </p:nvPr>
        </p:nvSpPr>
        <p:spPr/>
        <p:txBody>
          <a:bodyPr/>
          <a:lstStyle/>
          <a:p>
            <a:fld id="{E1A3AD54-A0C0-42BE-9230-CBA3F9CD7B0D}" type="slidenum">
              <a:rPr lang="en-GB" smtClean="0"/>
              <a:t>4</a:t>
            </a:fld>
            <a:endParaRPr lang="en-GB" dirty="0"/>
          </a:p>
        </p:txBody>
      </p:sp>
    </p:spTree>
    <p:extLst>
      <p:ext uri="{BB962C8B-B14F-4D97-AF65-F5344CB8AC3E}">
        <p14:creationId xmlns:p14="http://schemas.microsoft.com/office/powerpoint/2010/main" val="186970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1" y="4714875"/>
            <a:ext cx="5883215" cy="4662038"/>
          </a:xfrm>
        </p:spPr>
        <p:txBody>
          <a:bodyPr/>
          <a:lstStyle/>
          <a:p>
            <a:r>
              <a:rPr lang="en-US" sz="1100" b="1" dirty="0"/>
              <a:t>Scottish Potato Vodka</a:t>
            </a:r>
          </a:p>
          <a:p>
            <a:r>
              <a:rPr lang="en-US" sz="1100" dirty="0"/>
              <a:t>Ogilvy’s potatoes grow a short tractor ride from where they’re transformed into vodka. Everything is undertaken on our own farm to form a small-batch local liquor of international quality (we aim for class production rather than mass production).</a:t>
            </a:r>
          </a:p>
          <a:p>
            <a:r>
              <a:rPr lang="en-US" sz="1100" dirty="0"/>
              <a:t>Our singular spirit is warm and welcoming, smooth and sweet. Its neutral essence makes it a great option for cocktails and a natural choice for the gluten-intolerant. Yet it’s a smart pick for anyone wishing to try a vodka that offers purity of palate alongside hidden depths of flavour</a:t>
            </a:r>
            <a:r>
              <a:rPr lang="en-US" sz="1100" dirty="0" smtClean="0"/>
              <a:t>.  Read </a:t>
            </a:r>
            <a:r>
              <a:rPr lang="en-US" sz="1100" dirty="0"/>
              <a:t>more at http://ogilvyspirits.com/scottish-potato-vodka#HKVdGiZXEs2bq3J0.99</a:t>
            </a:r>
          </a:p>
          <a:p>
            <a:pPr defTabSz="933237" eaLnBrk="0" fontAlgn="base" hangingPunct="0">
              <a:spcBef>
                <a:spcPct val="30000"/>
              </a:spcBef>
              <a:spcAft>
                <a:spcPct val="0"/>
              </a:spcAft>
              <a:defRPr/>
            </a:pPr>
            <a:r>
              <a:rPr lang="en-GB" sz="1100" b="1" dirty="0" smtClean="0"/>
              <a:t>Arbikie Gin</a:t>
            </a:r>
          </a:p>
          <a:p>
            <a:r>
              <a:rPr lang="en-US" sz="1100" dirty="0"/>
              <a:t>A super </a:t>
            </a:r>
            <a:r>
              <a:rPr lang="en-US" sz="1100" b="1" dirty="0">
                <a:solidFill>
                  <a:schemeClr val="accent5"/>
                </a:solidFill>
              </a:rPr>
              <a:t>premium Scottish gin has been launched by Scotland’s first farm to bottle distillery</a:t>
            </a:r>
            <a:r>
              <a:rPr lang="en-US" sz="1100" dirty="0"/>
              <a:t>. ‘Kirsty’s Gin’ is the second spirit to be released by Arbikie following the launch of Scotland’s first potato vodka, which was awarded ‘Best Vodka’ at the Paris ‘Cocktail Spirits’ Awards in 2015</a:t>
            </a:r>
            <a:r>
              <a:rPr lang="en-US" sz="1100" dirty="0" smtClean="0"/>
              <a:t>.  ‘</a:t>
            </a:r>
            <a:r>
              <a:rPr lang="en-US" sz="1100" dirty="0"/>
              <a:t>Kirsty’s Gin’ is named after Arbikie’s Master Distiller Kirsty Black who has been developing the gin for over two years. The gin embodies elements of the ocean, rock and land, reflecting the estate’s environment -, a 2000-acre farm stretching out to Lunan Bay on the east coast of Scotland.</a:t>
            </a:r>
          </a:p>
          <a:p>
            <a:pPr defTabSz="933237" eaLnBrk="0" fontAlgn="base" hangingPunct="0">
              <a:spcBef>
                <a:spcPct val="30000"/>
              </a:spcBef>
              <a:spcAft>
                <a:spcPct val="0"/>
              </a:spcAft>
              <a:defRPr/>
            </a:pPr>
            <a:r>
              <a:rPr lang="en-GB" sz="1100" dirty="0" smtClean="0"/>
              <a:t>One </a:t>
            </a:r>
            <a:r>
              <a:rPr lang="en-GB" sz="1100" dirty="0"/>
              <a:t>brand responsive to the sober revolution is </a:t>
            </a:r>
            <a:r>
              <a:rPr lang="en-GB" sz="1100" b="1" dirty="0"/>
              <a:t>SEEDLIP</a:t>
            </a:r>
            <a:r>
              <a:rPr lang="en-GB" sz="1100" dirty="0"/>
              <a:t>. </a:t>
            </a:r>
          </a:p>
          <a:p>
            <a:pPr defTabSz="933237" eaLnBrk="0" fontAlgn="base" hangingPunct="0">
              <a:spcBef>
                <a:spcPct val="30000"/>
              </a:spcBef>
              <a:spcAft>
                <a:spcPct val="0"/>
              </a:spcAft>
              <a:defRPr/>
            </a:pPr>
            <a:r>
              <a:rPr lang="en-GB" sz="1100" dirty="0"/>
              <a:t>Although </a:t>
            </a:r>
            <a:r>
              <a:rPr lang="en-GB" sz="1100" b="1" dirty="0">
                <a:solidFill>
                  <a:schemeClr val="accent5"/>
                </a:solidFill>
              </a:rPr>
              <a:t>non-alcoholic offerings are becoming increasingly available on market </a:t>
            </a:r>
            <a:r>
              <a:rPr lang="en-GB" sz="1100" dirty="0"/>
              <a:t>(e.g. Brewdog's Nanny State; or, Big Drop's Chocolate Milk Stout), </a:t>
            </a:r>
            <a:r>
              <a:rPr lang="en-GB" sz="1100" b="1" dirty="0">
                <a:solidFill>
                  <a:schemeClr val="accent5"/>
                </a:solidFill>
              </a:rPr>
              <a:t>SEEDLIP</a:t>
            </a:r>
            <a:r>
              <a:rPr lang="en-GB" sz="1100" dirty="0"/>
              <a:t> paved a way for new innovation in non-alcohol alternatives when it launched the </a:t>
            </a:r>
            <a:r>
              <a:rPr lang="en-GB" sz="1100" b="1" dirty="0">
                <a:solidFill>
                  <a:schemeClr val="accent5"/>
                </a:solidFill>
              </a:rPr>
              <a:t>world’s first non-alcoholic distilled spirits in 2017</a:t>
            </a:r>
            <a:r>
              <a:rPr lang="en-GB" sz="1100" dirty="0"/>
              <a:t> (= ‘SEEDLIP Garden 108’ + ‘SEEDLIP Spice 94</a:t>
            </a:r>
            <a:r>
              <a:rPr lang="en-GB" sz="1100" dirty="0" smtClean="0"/>
              <a:t>’). SEEDLIP’s </a:t>
            </a:r>
            <a:r>
              <a:rPr lang="en-GB" sz="1100" dirty="0"/>
              <a:t>products are bottled and blended in England, botanicals are sourced from around the world - lemon peel is distilled in Argentina and other five botanicals are distilled in Germany, using a 'secret process'  (SEEDLIP, 2017</a:t>
            </a:r>
            <a:r>
              <a:rPr lang="en-GB" sz="1100" dirty="0" smtClean="0"/>
              <a:t>). Described </a:t>
            </a:r>
            <a:r>
              <a:rPr lang="en-GB" sz="1100" dirty="0"/>
              <a:t>as  'carefully source(ed) and select(ed) herbs, spices, peels and barks working closely with growers and fellow farmers. </a:t>
            </a:r>
          </a:p>
          <a:p>
            <a:r>
              <a:rPr lang="en-GB" sz="1100" dirty="0"/>
              <a:t>With an RRP of £29.99, set to launch a further two new products next year (SEEDLIP,2017), indicating promising market</a:t>
            </a:r>
            <a:r>
              <a:rPr lang="en-GB" sz="1100" dirty="0" smtClean="0"/>
              <a:t>?</a:t>
            </a:r>
          </a:p>
          <a:p>
            <a:endParaRPr lang="en-GB" sz="1100" dirty="0" smtClean="0"/>
          </a:p>
          <a:p>
            <a:r>
              <a:rPr lang="en-GB" sz="1100" b="1" u="sng" dirty="0" smtClean="0"/>
              <a:t>FYNE ALES </a:t>
            </a:r>
          </a:p>
          <a:p>
            <a:r>
              <a:rPr lang="en-GB" sz="1100" b="0" u="none" dirty="0" smtClean="0"/>
              <a:t>2000</a:t>
            </a:r>
          </a:p>
          <a:p>
            <a:endParaRPr lang="en-GB" sz="1100" b="0" u="none" dirty="0" smtClean="0"/>
          </a:p>
          <a:p>
            <a:r>
              <a:rPr lang="en-GB" sz="1100" b="0" u="none" dirty="0" smtClean="0"/>
              <a:t>Founders Jonny &amp; Tuggy Delap develop idea of opening a brewery at the </a:t>
            </a:r>
            <a:r>
              <a:rPr lang="en-GB" sz="1100" b="0" u="none" dirty="0" err="1" smtClean="0"/>
              <a:t>Achadunan</a:t>
            </a:r>
            <a:r>
              <a:rPr lang="en-GB" sz="1100" b="0" u="none" dirty="0" smtClean="0"/>
              <a:t> Estate, a working farm at the head of Loch Fyne. They aimed to bring quality beer, jobs and tourism to a rural corner of Argyll.</a:t>
            </a:r>
          </a:p>
          <a:p>
            <a:endParaRPr lang="en-GB" sz="1100" b="0" u="none" dirty="0" smtClean="0"/>
          </a:p>
          <a:p>
            <a:r>
              <a:rPr lang="en-GB" sz="1100" b="0" u="none" dirty="0" smtClean="0"/>
              <a:t>The original Fyne Ales brewery was built in a former dairy building, with the first ever Fyne Ales brew taking place on St Andrews Day in November. In addition to Highlander, the first ever beer brewed, Head Brewer Kenny MacKay also developed Maverick and Piper's Gold as core brews in the Fyne Ales range</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b="0" u="none" dirty="0" smtClean="0"/>
              <a:t>The first </a:t>
            </a:r>
            <a:r>
              <a:rPr lang="en-GB" sz="1100" b="0" u="none" dirty="0" err="1" smtClean="0"/>
              <a:t>FyneFest</a:t>
            </a:r>
            <a:r>
              <a:rPr lang="en-GB" sz="1100" b="0" u="none" dirty="0" smtClean="0"/>
              <a:t> event is staged in the brewery courtyard with an amazing </a:t>
            </a:r>
            <a:r>
              <a:rPr lang="en-GB" sz="1100" b="0" u="none" dirty="0" err="1" smtClean="0"/>
              <a:t>receiption</a:t>
            </a:r>
            <a:r>
              <a:rPr lang="en-GB" sz="1100" b="0" u="none" dirty="0" smtClean="0"/>
              <a:t> from the 150 attendees. The </a:t>
            </a:r>
            <a:r>
              <a:rPr lang="en-GB" sz="1100" b="0" u="none" dirty="0" err="1" smtClean="0"/>
              <a:t>FyneFest</a:t>
            </a:r>
            <a:r>
              <a:rPr lang="en-GB" sz="1100" b="0" u="none" dirty="0" smtClean="0"/>
              <a:t> special brew, Jarl, </a:t>
            </a:r>
            <a:r>
              <a:rPr lang="en-GB" sz="1100" b="0" u="none" dirty="0" err="1" smtClean="0"/>
              <a:t>recieves</a:t>
            </a:r>
            <a:r>
              <a:rPr lang="en-GB" sz="1100" b="0" u="none" dirty="0" smtClean="0"/>
              <a:t> widespread acclaim. Brewery capacity expanded from forty to sixty brewers barrels per week.</a:t>
            </a:r>
            <a:r>
              <a:rPr lang="en-GB" sz="1100" dirty="0" smtClean="0"/>
              <a:t> Mills &amp; Hills wins Supreme Champion UK Bottled Beer at SIBA Awards. Largest </a:t>
            </a:r>
            <a:r>
              <a:rPr lang="en-GB" sz="1100" dirty="0" err="1" smtClean="0"/>
              <a:t>FyneFest</a:t>
            </a:r>
            <a:r>
              <a:rPr lang="en-GB" sz="1100" dirty="0" smtClean="0"/>
              <a:t> in event history. Original Fyne Ales brewery </a:t>
            </a:r>
            <a:r>
              <a:rPr lang="en-GB" sz="1100" dirty="0" err="1" smtClean="0"/>
              <a:t>rennovated</a:t>
            </a:r>
            <a:r>
              <a:rPr lang="en-GB" sz="1100" dirty="0" smtClean="0"/>
              <a:t>. Fyne Ales named Beer Destination of the Year in the Scottish Beer Awards.</a:t>
            </a:r>
          </a:p>
          <a:p>
            <a:endParaRPr lang="en-GB" sz="1100" b="0" u="none" dirty="0" smtClean="0"/>
          </a:p>
          <a:p>
            <a:endParaRPr lang="en-GB" sz="1100" b="0" u="none" dirty="0" smtClean="0"/>
          </a:p>
          <a:p>
            <a:endParaRPr lang="en-GB" sz="1100" b="0" u="none" dirty="0" smtClean="0"/>
          </a:p>
          <a:p>
            <a:endParaRPr lang="en-GB" sz="1100" b="1" u="sng" dirty="0"/>
          </a:p>
          <a:p>
            <a:endParaRPr lang="en-GB" dirty="0"/>
          </a:p>
        </p:txBody>
      </p:sp>
      <p:sp>
        <p:nvSpPr>
          <p:cNvPr id="4" name="Slide Number Placeholder 3"/>
          <p:cNvSpPr>
            <a:spLocks noGrp="1"/>
          </p:cNvSpPr>
          <p:nvPr>
            <p:ph type="sldNum" sz="quarter" idx="10"/>
          </p:nvPr>
        </p:nvSpPr>
        <p:spPr/>
        <p:txBody>
          <a:bodyPr/>
          <a:lstStyle/>
          <a:p>
            <a:fld id="{7BB295A8-A762-4399-8CA6-E15E6C4C9E68}" type="slidenum">
              <a:rPr lang="en-GB" smtClean="0"/>
              <a:t>6</a:t>
            </a:fld>
            <a:endParaRPr lang="en-GB" dirty="0"/>
          </a:p>
        </p:txBody>
      </p:sp>
    </p:spTree>
    <p:extLst>
      <p:ext uri="{BB962C8B-B14F-4D97-AF65-F5344CB8AC3E}">
        <p14:creationId xmlns:p14="http://schemas.microsoft.com/office/powerpoint/2010/main" val="249102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Hilltop Honey was </a:t>
            </a:r>
            <a:r>
              <a:rPr lang="en-GB" b="1" dirty="0" smtClean="0"/>
              <a:t>founded back in 2011 </a:t>
            </a:r>
            <a:r>
              <a:rPr lang="en-GB" dirty="0" smtClean="0"/>
              <a:t>by Scott Davies in the back garden of his parents’ house in mid Wales, Scott was recovering from an unfortunate back injury he received from playing rugby and as part of his rehabilitation he began walking to the end of his parents garden where there was a beehive, with Scott’s path crossing with the bees everyday he soon became fascinated with the bees so to continue his rehabilitation he took his interest of bees to the next level and </a:t>
            </a:r>
            <a:r>
              <a:rPr lang="en-GB" b="1" dirty="0" smtClean="0"/>
              <a:t>started beekeeping </a:t>
            </a:r>
            <a:r>
              <a:rPr lang="en-GB" dirty="0" smtClean="0"/>
              <a:t>himself! It was in this period that Scott had the idea of hilltop honey! With Scott’s back injury preventing him going back to his manual labour job it was the push he needed to start his idea of hilltop honey &amp; that was when hilltop honey was born.</a:t>
            </a:r>
          </a:p>
          <a:p>
            <a:r>
              <a:rPr lang="en-GB" dirty="0" smtClean="0"/>
              <a:t>Scott </a:t>
            </a:r>
            <a:r>
              <a:rPr lang="en-GB" b="1" dirty="0" smtClean="0"/>
              <a:t>sold his first jars from his hive to local shop </a:t>
            </a:r>
            <a:r>
              <a:rPr lang="en-GB" dirty="0" smtClean="0"/>
              <a:t>in his hometown, within a week all his jars had been sold with people in the local community amazed how much better his honey tasted to what was already available. </a:t>
            </a:r>
            <a:r>
              <a:rPr lang="en-GB" b="1" dirty="0" smtClean="0"/>
              <a:t>Scott knew that this was because his honey was raw and nothing had been done to his honey &amp; he kept getting the same message as he toured mid wales and food festivals up and down the country</a:t>
            </a:r>
            <a:r>
              <a:rPr lang="en-GB" dirty="0" smtClean="0"/>
              <a:t>. Scott then knew he had to make raw honey more readily available to everyone and </a:t>
            </a:r>
            <a:r>
              <a:rPr lang="en-GB" b="1" dirty="0" smtClean="0"/>
              <a:t>he set out targeting bigger fish</a:t>
            </a:r>
            <a:r>
              <a:rPr lang="en-GB" dirty="0" smtClean="0"/>
              <a:t>!</a:t>
            </a:r>
          </a:p>
          <a:p>
            <a:r>
              <a:rPr lang="en-GB" b="1" dirty="0" smtClean="0"/>
              <a:t>In 2015 Hilltop Honey became the first ever Raw Honey in the supermarkets when listed with Tesco and a year later with </a:t>
            </a:r>
            <a:r>
              <a:rPr lang="en-GB" b="1" dirty="0" err="1" smtClean="0"/>
              <a:t>Sainsburys</a:t>
            </a:r>
            <a:r>
              <a:rPr lang="en-GB" dirty="0" smtClean="0"/>
              <a:t>.  </a:t>
            </a:r>
            <a:r>
              <a:rPr lang="en-GB" b="1" dirty="0" smtClean="0"/>
              <a:t>Now into its 6th year Hilltop Honey is now supplied by thousands of hives whose beekeepers share the same values, hilltop honey now sells raw honey across Britain to deli’s, health shops, farm shops &amp; supermarkets with each offering some part of hilltop’s raw range</a:t>
            </a:r>
            <a:r>
              <a:rPr lang="en-GB" dirty="0" smtClean="0"/>
              <a:t>.</a:t>
            </a:r>
          </a:p>
          <a:p>
            <a:endParaRPr lang="en-GB" dirty="0"/>
          </a:p>
        </p:txBody>
      </p:sp>
      <p:sp>
        <p:nvSpPr>
          <p:cNvPr id="4" name="Slide Number Placeholder 3"/>
          <p:cNvSpPr>
            <a:spLocks noGrp="1"/>
          </p:cNvSpPr>
          <p:nvPr>
            <p:ph type="sldNum" sz="quarter" idx="10"/>
          </p:nvPr>
        </p:nvSpPr>
        <p:spPr/>
        <p:txBody>
          <a:bodyPr/>
          <a:lstStyle/>
          <a:p>
            <a:fld id="{56BD743D-DAD0-4421-92F0-89BD04D1B666}" type="slidenum">
              <a:rPr lang="en-GB" smtClean="0"/>
              <a:t>7</a:t>
            </a:fld>
            <a:endParaRPr lang="en-GB"/>
          </a:p>
        </p:txBody>
      </p:sp>
    </p:spTree>
    <p:extLst>
      <p:ext uri="{BB962C8B-B14F-4D97-AF65-F5344CB8AC3E}">
        <p14:creationId xmlns:p14="http://schemas.microsoft.com/office/powerpoint/2010/main" val="138082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Castleton Farm is a family run business owned by the Mitchells.</a:t>
            </a:r>
          </a:p>
          <a:p>
            <a:endParaRPr lang="en-GB" dirty="0" smtClean="0"/>
          </a:p>
          <a:p>
            <a:r>
              <a:rPr lang="en-GB" dirty="0" smtClean="0"/>
              <a:t>Located in the Howe of the Mearns in south Aberdeenshire, Murray, Rhoda and their son Ross, have been growing fruit for over 20 years and are now one of </a:t>
            </a:r>
            <a:r>
              <a:rPr lang="en-GB" dirty="0" err="1" smtClean="0"/>
              <a:t>Scotlands</a:t>
            </a:r>
            <a:r>
              <a:rPr lang="en-GB" dirty="0" smtClean="0"/>
              <a:t> biggest commercial growers.</a:t>
            </a:r>
          </a:p>
          <a:p>
            <a:endParaRPr lang="en-GB" dirty="0" smtClean="0"/>
          </a:p>
          <a:p>
            <a:r>
              <a:rPr lang="en-GB" dirty="0" smtClean="0"/>
              <a:t>The Mitchells moved to Castleton in 1992, buying it from within the Mitchell family who had farmed here since 1900. Murray brought their dairy herd to the farm and continued to grow the existing strawberry crop that was already established.</a:t>
            </a:r>
          </a:p>
          <a:p>
            <a:endParaRPr lang="en-GB" dirty="0" smtClean="0"/>
          </a:p>
          <a:p>
            <a:r>
              <a:rPr lang="en-GB" dirty="0" smtClean="0"/>
              <a:t>In 1999 the decision was made to stop dairying and to expand the 15 acres of strawberries into a commercial scale.</a:t>
            </a:r>
          </a:p>
          <a:p>
            <a:endParaRPr lang="en-GB" dirty="0" smtClean="0"/>
          </a:p>
          <a:p>
            <a:r>
              <a:rPr lang="en-GB" dirty="0" smtClean="0"/>
              <a:t>The first poly tunnels were erected in 2000, eliminating many of the weather related risks involved with growing strawberries outdoors in Scotland.  Since then we have introduced raspberries, blueberries and cherries.</a:t>
            </a:r>
          </a:p>
          <a:p>
            <a:endParaRPr lang="en-GB" dirty="0" smtClean="0"/>
          </a:p>
          <a:p>
            <a:r>
              <a:rPr lang="en-GB" dirty="0" smtClean="0"/>
              <a:t>We supply many of the large retailers, with the majority of our fruit going to Marks and Spencer and Tesco.   We employ over 600 seasonal workers each year, with 450 living and working on the farm at the peak of the season.</a:t>
            </a:r>
          </a:p>
          <a:p>
            <a:r>
              <a:rPr lang="en-GB" dirty="0" smtClean="0"/>
              <a:t>The shop was open seasonally from June until October selling our own fruit and local meats, cheeses, vegetables and much more. The shop grew in popularity and in 2008 we opened our custom built Farm Shop and Café at the end of the farm road.</a:t>
            </a:r>
          </a:p>
          <a:p>
            <a:endParaRPr lang="en-GB" dirty="0"/>
          </a:p>
        </p:txBody>
      </p:sp>
      <p:sp>
        <p:nvSpPr>
          <p:cNvPr id="4" name="Slide Number Placeholder 3"/>
          <p:cNvSpPr>
            <a:spLocks noGrp="1"/>
          </p:cNvSpPr>
          <p:nvPr>
            <p:ph type="sldNum" sz="quarter" idx="10"/>
          </p:nvPr>
        </p:nvSpPr>
        <p:spPr/>
        <p:txBody>
          <a:bodyPr/>
          <a:lstStyle/>
          <a:p>
            <a:fld id="{E1A3AD54-A0C0-42BE-9230-CBA3F9CD7B0D}" type="slidenum">
              <a:rPr lang="en-GB" smtClean="0"/>
              <a:t>8</a:t>
            </a:fld>
            <a:endParaRPr lang="en-GB" dirty="0"/>
          </a:p>
        </p:txBody>
      </p:sp>
    </p:spTree>
    <p:extLst>
      <p:ext uri="{BB962C8B-B14F-4D97-AF65-F5344CB8AC3E}">
        <p14:creationId xmlns:p14="http://schemas.microsoft.com/office/powerpoint/2010/main" val="157340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Lord </a:t>
            </a:r>
            <a:r>
              <a:rPr lang="en-GB" dirty="0" err="1" smtClean="0"/>
              <a:t>Newborough</a:t>
            </a:r>
            <a:r>
              <a:rPr lang="en-GB" dirty="0" smtClean="0"/>
              <a:t>, the owner of The </a:t>
            </a:r>
            <a:r>
              <a:rPr lang="en-GB" dirty="0" err="1" smtClean="0"/>
              <a:t>Rhug</a:t>
            </a:r>
            <a:r>
              <a:rPr lang="en-GB" dirty="0" smtClean="0"/>
              <a:t> Estate, in </a:t>
            </a:r>
            <a:r>
              <a:rPr lang="en-GB" dirty="0" err="1" smtClean="0"/>
              <a:t>Corwen</a:t>
            </a:r>
            <a:r>
              <a:rPr lang="en-GB" dirty="0" smtClean="0"/>
              <a:t>, Denbighshire, strives towards a more sustainable future. His vision has seen the conversion of the farm to organic, the addition of a large portfolio of renewable energy projects, and continued support for local Welsh produce.</a:t>
            </a:r>
          </a:p>
          <a:p>
            <a:r>
              <a:rPr lang="en-GB" dirty="0" smtClean="0"/>
              <a:t>Our Farm Shop stocks almost 3,000 products from local suppliers and small businesses. All of these are carefully selected by our team to ensure the best quality in everything we sell and to provide our customers with the best of Welsh produce.</a:t>
            </a:r>
          </a:p>
          <a:p>
            <a:endParaRPr lang="en-GB" dirty="0" smtClean="0"/>
          </a:p>
          <a:p>
            <a:r>
              <a:rPr lang="en-GB" dirty="0" smtClean="0"/>
              <a:t>Of course, this also includes the sale of our own products. Our in-store butchers counter stocks all of our organic meat and a deli counter which showcases some of the finest pastries, cheeses and other items that we have to offer.</a:t>
            </a:r>
          </a:p>
          <a:p>
            <a:endParaRPr lang="en-GB" dirty="0" smtClean="0"/>
          </a:p>
          <a:p>
            <a:r>
              <a:rPr lang="en-GB" dirty="0" smtClean="0"/>
              <a:t>We have a large collection of Organic wine and spirits. These are also accompanied by some of the best craft beers and ciders in the UK.</a:t>
            </a:r>
          </a:p>
          <a:p>
            <a:endParaRPr lang="en-GB" dirty="0" smtClean="0"/>
          </a:p>
          <a:p>
            <a:r>
              <a:rPr lang="en-GB" dirty="0" smtClean="0"/>
              <a:t>The Bison Grill is located just next to our farm shop and creates dishes that are made with seasonal produce using our own products where possible. We also use a number of local suppliers and even pick herbs from our very own herb garden. It isn't very often that the meat served in a restaurant is reared within a few hundred metres to the kitchen.</a:t>
            </a:r>
          </a:p>
          <a:p>
            <a:endParaRPr lang="en-GB" dirty="0" smtClean="0"/>
          </a:p>
          <a:p>
            <a:r>
              <a:rPr lang="en-GB" dirty="0" smtClean="0"/>
              <a:t>Our head chef, Elliot Knox, creates adventurous and inspiring dishes that are celebrated throughout the estate. The menu is updated on a seasonal basis.</a:t>
            </a:r>
          </a:p>
          <a:p>
            <a:endParaRPr lang="en-GB" dirty="0" smtClean="0"/>
          </a:p>
          <a:p>
            <a:r>
              <a:rPr lang="en-GB" dirty="0" smtClean="0"/>
              <a:t>Due to our position along the A5, we recognise that many people are on the move. For those who are on a much needed pit-stop, we have our On The Hoof takeaway service. This takeaway isn't your average roadside burger van, nestled next to our award-winning farm shop, we use our own organic meat and as much fresh produce as we can, to create an unforgettable experience on-the-go.</a:t>
            </a:r>
          </a:p>
          <a:p>
            <a:endParaRPr lang="en-GB" dirty="0"/>
          </a:p>
        </p:txBody>
      </p:sp>
      <p:sp>
        <p:nvSpPr>
          <p:cNvPr id="4" name="Slide Number Placeholder 3"/>
          <p:cNvSpPr>
            <a:spLocks noGrp="1"/>
          </p:cNvSpPr>
          <p:nvPr>
            <p:ph type="sldNum" sz="quarter" idx="10"/>
          </p:nvPr>
        </p:nvSpPr>
        <p:spPr/>
        <p:txBody>
          <a:bodyPr/>
          <a:lstStyle/>
          <a:p>
            <a:fld id="{E1A3AD54-A0C0-42BE-9230-CBA3F9CD7B0D}" type="slidenum">
              <a:rPr lang="en-GB" smtClean="0"/>
              <a:t>9</a:t>
            </a:fld>
            <a:endParaRPr lang="en-GB" dirty="0"/>
          </a:p>
        </p:txBody>
      </p:sp>
    </p:spTree>
    <p:extLst>
      <p:ext uri="{BB962C8B-B14F-4D97-AF65-F5344CB8AC3E}">
        <p14:creationId xmlns:p14="http://schemas.microsoft.com/office/powerpoint/2010/main" val="255248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560" y="1412777"/>
            <a:ext cx="7704856" cy="1008112"/>
          </a:xfrm>
        </p:spPr>
        <p:txBody>
          <a:bodyPr>
            <a:normAutofit/>
          </a:bodyPr>
          <a:lstStyle>
            <a:lvl1pPr>
              <a:defRPr sz="3200"/>
            </a:lvl1pPr>
          </a:lstStyle>
          <a:p>
            <a:r>
              <a:rPr lang="en-US" dirty="0" smtClean="0"/>
              <a:t>Sub header text here 30pt Arial Blue</a:t>
            </a:r>
            <a:endParaRPr lang="en-GB" dirty="0"/>
          </a:p>
        </p:txBody>
      </p:sp>
      <p:sp>
        <p:nvSpPr>
          <p:cNvPr id="3" name="Subtitle 2"/>
          <p:cNvSpPr>
            <a:spLocks noGrp="1"/>
          </p:cNvSpPr>
          <p:nvPr>
            <p:ph type="subTitle" idx="1" hasCustomPrompt="1"/>
          </p:nvPr>
        </p:nvSpPr>
        <p:spPr>
          <a:xfrm>
            <a:off x="611560" y="2420888"/>
            <a:ext cx="6400800" cy="1752600"/>
          </a:xfrm>
          <a:prstGeom prst="rect">
            <a:avLst/>
          </a:prstGeom>
        </p:spPr>
        <p:txBody>
          <a:bodyPr/>
          <a:lstStyle>
            <a:lvl1pPr marL="342900" indent="-342900" algn="l">
              <a:buFont typeface="Arial" pitchFamily="34" charset="0"/>
              <a:buChar char="•"/>
              <a:defRPr sz="3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 points 24pt Arial Black</a:t>
            </a:r>
            <a:endParaRPr lang="en-GB" dirty="0"/>
          </a:p>
        </p:txBody>
      </p:sp>
    </p:spTree>
    <p:extLst>
      <p:ext uri="{BB962C8B-B14F-4D97-AF65-F5344CB8AC3E}">
        <p14:creationId xmlns:p14="http://schemas.microsoft.com/office/powerpoint/2010/main" val="205449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3000">
                <a:latin typeface="Arial" pitchFamily="34" charset="0"/>
                <a:cs typeface="Arial" pitchFamily="34" charset="0"/>
              </a:defRPr>
            </a:lvl1pPr>
            <a:lvl2pPr>
              <a:defRPr sz="3000">
                <a:latin typeface="Arial" pitchFamily="34" charset="0"/>
                <a:cs typeface="Arial" pitchFamily="34" charset="0"/>
              </a:defRPr>
            </a:lvl2pPr>
            <a:lvl3pPr>
              <a:defRPr sz="3000">
                <a:latin typeface="Arial" pitchFamily="34" charset="0"/>
                <a:cs typeface="Arial" pitchFamily="34" charset="0"/>
              </a:defRPr>
            </a:lvl3pPr>
            <a:lvl4pPr>
              <a:defRPr sz="3000">
                <a:latin typeface="Arial" pitchFamily="34" charset="0"/>
                <a:cs typeface="Arial" pitchFamily="34" charset="0"/>
              </a:defRPr>
            </a:lvl4pPr>
            <a:lvl5pPr>
              <a:defRPr sz="30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9943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0427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582586-703A-4390-B487-01607DFFD71B}" type="datetimeFigureOut">
              <a:rPr lang="en-GB" smtClean="0"/>
              <a:t>27/03/2018</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F91E0D1-8EA7-41E9-8E54-B9532B0EB5E0}" type="slidenum">
              <a:rPr lang="en-GB" smtClean="0"/>
              <a:t>‹#›</a:t>
            </a:fld>
            <a:endParaRPr lang="en-GB"/>
          </a:p>
        </p:txBody>
      </p:sp>
    </p:spTree>
    <p:extLst>
      <p:ext uri="{BB962C8B-B14F-4D97-AF65-F5344CB8AC3E}">
        <p14:creationId xmlns:p14="http://schemas.microsoft.com/office/powerpoint/2010/main" val="323954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582586-703A-4390-B487-01607DFFD71B}" type="datetimeFigureOut">
              <a:rPr lang="en-GB" smtClean="0"/>
              <a:t>27/03/2018</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F91E0D1-8EA7-41E9-8E54-B9532B0EB5E0}" type="slidenum">
              <a:rPr lang="en-GB" smtClean="0"/>
              <a:t>‹#›</a:t>
            </a:fld>
            <a:endParaRPr lang="en-GB"/>
          </a:p>
        </p:txBody>
      </p:sp>
    </p:spTree>
    <p:extLst>
      <p:ext uri="{BB962C8B-B14F-4D97-AF65-F5344CB8AC3E}">
        <p14:creationId xmlns:p14="http://schemas.microsoft.com/office/powerpoint/2010/main" val="59310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36pt Master title size</a:t>
            </a:r>
            <a:endParaRPr lang="en-GB" dirty="0"/>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5536" y="6093296"/>
            <a:ext cx="864096" cy="646584"/>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88224" y="141839"/>
            <a:ext cx="2317552" cy="1231736"/>
          </a:xfrm>
          <a:prstGeom prst="rect">
            <a:avLst/>
          </a:prstGeom>
        </p:spPr>
      </p:pic>
      <p:pic>
        <p:nvPicPr>
          <p:cNvPr id="3" name="Picture 2" descr="SG_Dual_linear_CMYK.jp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2441" y="6160109"/>
            <a:ext cx="1929117" cy="351359"/>
          </a:xfrm>
          <a:prstGeom prst="rect">
            <a:avLst/>
          </a:prstGeom>
        </p:spPr>
      </p:pic>
      <p:pic>
        <p:nvPicPr>
          <p:cNvPr id="3074" name="Picture 1" descr="Description: Description: Description: SACLogo"/>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131863" y="6093296"/>
            <a:ext cx="376220" cy="48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48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iming>
    <p:tnLst>
      <p:par>
        <p:cTn id="1" dur="indefinite" restart="never" nodeType="tmRoot"/>
      </p:par>
    </p:tnLst>
  </p:timing>
  <p:txStyles>
    <p:titleStyle>
      <a:lvl1pPr algn="l" defTabSz="914400" rtl="0" eaLnBrk="1" latinLnBrk="0" hangingPunct="1">
        <a:spcBef>
          <a:spcPct val="0"/>
        </a:spcBef>
        <a:buNone/>
        <a:defRPr sz="3600" kern="1200">
          <a:solidFill>
            <a:srgbClr val="127FC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ReM1uqmVfP0"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sfdnBOtA_d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IPYeCltXpx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google.co.uk/url?sa=i&amp;rct=j&amp;q=&amp;esrc=s&amp;source=images&amp;cd=&amp;cad=rja&amp;uact=8&amp;ved=0ahUKEwjR67KR9uPYAhVC1RQKHagkAscQjRwIBw&amp;url=https://whitespacers.com/blog/ogilvy-vodka-wins-more-awards&amp;psig=AOvVaw3yQBAMVxxvtvZ6K9BGjenF&amp;ust=151644767343728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005" b="13991"/>
          <a:stretch/>
        </p:blipFill>
        <p:spPr>
          <a:xfrm>
            <a:off x="-1" y="1340895"/>
            <a:ext cx="9142727" cy="38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 y="1318599"/>
            <a:ext cx="9144000" cy="1606559"/>
          </a:xfrm>
          <a:prstGeom prst="rect">
            <a:avLst/>
          </a:prstGeom>
        </p:spPr>
      </p:pic>
      <p:sp>
        <p:nvSpPr>
          <p:cNvPr id="2" name="TextBox 1"/>
          <p:cNvSpPr txBox="1"/>
          <p:nvPr/>
        </p:nvSpPr>
        <p:spPr>
          <a:xfrm>
            <a:off x="323960" y="2961333"/>
            <a:ext cx="6913496" cy="1938992"/>
          </a:xfrm>
          <a:prstGeom prst="rect">
            <a:avLst/>
          </a:prstGeom>
          <a:noFill/>
        </p:spPr>
        <p:txBody>
          <a:bodyPr wrap="none" rtlCol="0">
            <a:spAutoFit/>
          </a:bodyPr>
          <a:lstStyle/>
          <a:p>
            <a:r>
              <a:rPr lang="en-GB" sz="1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a:t>
            </a:r>
            <a:endParaRPr lang="en-GB" sz="1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265297" y="325456"/>
            <a:ext cx="4876656" cy="1077218"/>
          </a:xfrm>
          <a:prstGeom prst="rect">
            <a:avLst/>
          </a:prstGeom>
          <a:noFill/>
        </p:spPr>
        <p:txBody>
          <a:bodyPr wrap="none" rtlCol="0">
            <a:spAutoFit/>
          </a:bodyPr>
          <a:lstStyle/>
          <a:p>
            <a:r>
              <a:rPr lang="en-GB" sz="3200" b="1" dirty="0">
                <a:solidFill>
                  <a:schemeClr val="accent1">
                    <a:lumMod val="50000"/>
                  </a:schemeClr>
                </a:solidFill>
                <a:latin typeface="Arial" panose="020B0604020202020204" pitchFamily="34" charset="0"/>
                <a:cs typeface="Arial" panose="020B0604020202020204" pitchFamily="34" charset="0"/>
              </a:rPr>
              <a:t>Brewing Brand </a:t>
            </a:r>
            <a:r>
              <a:rPr lang="en-GB" sz="3200" b="1" dirty="0" smtClean="0">
                <a:solidFill>
                  <a:schemeClr val="accent1">
                    <a:lumMod val="50000"/>
                  </a:schemeClr>
                </a:solidFill>
                <a:latin typeface="Arial" panose="020B0604020202020204" pitchFamily="34" charset="0"/>
                <a:cs typeface="Arial" panose="020B0604020202020204" pitchFamily="34" charset="0"/>
              </a:rPr>
              <a:t>Success</a:t>
            </a:r>
          </a:p>
          <a:p>
            <a:r>
              <a:rPr lang="en-GB" sz="3200" b="1" dirty="0" smtClean="0">
                <a:solidFill>
                  <a:schemeClr val="accent1">
                    <a:lumMod val="50000"/>
                  </a:schemeClr>
                </a:solidFill>
                <a:latin typeface="Arial" panose="020B0604020202020204" pitchFamily="34" charset="0"/>
                <a:cs typeface="Arial" panose="020B0604020202020204" pitchFamily="34" charset="0"/>
              </a:rPr>
              <a:t> </a:t>
            </a:r>
            <a:r>
              <a:rPr lang="en-GB" sz="3200" b="1" dirty="0">
                <a:solidFill>
                  <a:schemeClr val="accent1">
                    <a:lumMod val="50000"/>
                  </a:schemeClr>
                </a:solidFill>
                <a:latin typeface="Arial" panose="020B0604020202020204" pitchFamily="34" charset="0"/>
                <a:cs typeface="Arial" panose="020B0604020202020204" pitchFamily="34" charset="0"/>
              </a:rPr>
              <a:t>and Other Food Stories</a:t>
            </a:r>
          </a:p>
        </p:txBody>
      </p:sp>
      <p:sp>
        <p:nvSpPr>
          <p:cNvPr id="10" name="TextBox 9"/>
          <p:cNvSpPr txBox="1"/>
          <p:nvPr/>
        </p:nvSpPr>
        <p:spPr>
          <a:xfrm>
            <a:off x="297954" y="5309596"/>
            <a:ext cx="2603598" cy="584775"/>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Women in Agriculture </a:t>
            </a:r>
          </a:p>
          <a:p>
            <a:r>
              <a:rPr lang="en-GB" sz="1600" dirty="0" err="1" smtClean="0">
                <a:latin typeface="Arial" panose="020B0604020202020204" pitchFamily="34" charset="0"/>
                <a:cs typeface="Arial" panose="020B0604020202020204" pitchFamily="34" charset="0"/>
              </a:rPr>
              <a:t>Brechin</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- 28</a:t>
            </a:r>
            <a:r>
              <a:rPr lang="en-GB" sz="1600" baseline="30000" dirty="0" smtClean="0">
                <a:latin typeface="Arial" panose="020B0604020202020204" pitchFamily="34" charset="0"/>
                <a:cs typeface="Arial" panose="020B0604020202020204" pitchFamily="34" charset="0"/>
              </a:rPr>
              <a:t>th</a:t>
            </a:r>
            <a:r>
              <a:rPr lang="en-GB" sz="1600" dirty="0" smtClean="0">
                <a:latin typeface="Arial" panose="020B0604020202020204" pitchFamily="34" charset="0"/>
                <a:cs typeface="Arial" panose="020B0604020202020204" pitchFamily="34" charset="0"/>
              </a:rPr>
              <a:t> March 2018</a:t>
            </a:r>
          </a:p>
        </p:txBody>
      </p:sp>
    </p:spTree>
    <p:extLst>
      <p:ext uri="{BB962C8B-B14F-4D97-AF65-F5344CB8AC3E}">
        <p14:creationId xmlns:p14="http://schemas.microsoft.com/office/powerpoint/2010/main" val="3307917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Maintain &amp; Evolve</a:t>
            </a:r>
            <a:endParaRPr lang="en-GB" dirty="0"/>
          </a:p>
        </p:txBody>
      </p:sp>
      <p:sp>
        <p:nvSpPr>
          <p:cNvPr id="3" name="Content Placeholder 2"/>
          <p:cNvSpPr>
            <a:spLocks noGrp="1"/>
          </p:cNvSpPr>
          <p:nvPr>
            <p:ph idx="1"/>
          </p:nvPr>
        </p:nvSpPr>
        <p:spPr/>
        <p:txBody>
          <a:bodyPr/>
          <a:lstStyle/>
          <a:p>
            <a:r>
              <a:rPr lang="en-GB" dirty="0" smtClean="0"/>
              <a:t>The Spinning Coin </a:t>
            </a:r>
          </a:p>
          <a:p>
            <a:pPr marL="0" indent="0">
              <a:buNone/>
            </a:pPr>
            <a:endParaRPr lang="en-GB" dirty="0" smtClean="0"/>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226" y="2458039"/>
            <a:ext cx="2337848" cy="233784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728" b="41443"/>
          <a:stretch/>
        </p:blipFill>
        <p:spPr>
          <a:xfrm>
            <a:off x="4180468" y="1112265"/>
            <a:ext cx="2587978" cy="179129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592" t="4051" b="15155"/>
          <a:stretch/>
        </p:blipFill>
        <p:spPr>
          <a:xfrm>
            <a:off x="3299380" y="3796266"/>
            <a:ext cx="3469066" cy="2187778"/>
          </a:xfrm>
          <a:prstGeom prst="rect">
            <a:avLst/>
          </a:prstGeom>
        </p:spPr>
      </p:pic>
      <p:sp>
        <p:nvSpPr>
          <p:cNvPr id="9" name="Content Placeholder 2"/>
          <p:cNvSpPr txBox="1">
            <a:spLocks/>
          </p:cNvSpPr>
          <p:nvPr/>
        </p:nvSpPr>
        <p:spPr>
          <a:xfrm>
            <a:off x="438346"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smtClean="0"/>
          </a:p>
          <a:p>
            <a:endParaRPr lang="en-GB" dirty="0" smtClean="0"/>
          </a:p>
          <a:p>
            <a:endParaRPr lang="en-GB" dirty="0" smtClean="0"/>
          </a:p>
          <a:p>
            <a:r>
              <a:rPr lang="en-GB" dirty="0" smtClean="0"/>
              <a:t>The Ugly Baby</a:t>
            </a:r>
          </a:p>
          <a:p>
            <a:endParaRPr lang="en-GB" dirty="0"/>
          </a:p>
          <a:p>
            <a:endParaRPr lang="en-GB" dirty="0" smtClean="0"/>
          </a:p>
          <a:p>
            <a:r>
              <a:rPr lang="en-GB" dirty="0" smtClean="0"/>
              <a:t>The Why? </a:t>
            </a:r>
          </a:p>
          <a:p>
            <a:endParaRPr lang="en-GB" dirty="0" smtClean="0"/>
          </a:p>
          <a:p>
            <a:endParaRPr lang="en-GB" dirty="0" smtClean="0"/>
          </a:p>
        </p:txBody>
      </p:sp>
    </p:spTree>
    <p:extLst>
      <p:ext uri="{BB962C8B-B14F-4D97-AF65-F5344CB8AC3E}">
        <p14:creationId xmlns:p14="http://schemas.microsoft.com/office/powerpoint/2010/main" val="405391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Value Proposition Canvas </a:t>
            </a:r>
            <a:endParaRPr lang="en-GB"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52" t="12747" r="22040" b="14135"/>
          <a:stretch/>
        </p:blipFill>
        <p:spPr bwMode="auto">
          <a:xfrm>
            <a:off x="1043609" y="1545105"/>
            <a:ext cx="7272648" cy="434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025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Value Proposition Canvas </a:t>
            </a:r>
            <a:endParaRPr lang="en-GB"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www.youtube.com/watch?v=ReM1uqmVfP0</a:t>
            </a:r>
            <a:endParaRPr lang="en-GB" dirty="0" smtClean="0"/>
          </a:p>
          <a:p>
            <a:endParaRPr lang="en-GB" dirty="0"/>
          </a:p>
        </p:txBody>
      </p:sp>
    </p:spTree>
    <p:extLst>
      <p:ext uri="{BB962C8B-B14F-4D97-AF65-F5344CB8AC3E}">
        <p14:creationId xmlns:p14="http://schemas.microsoft.com/office/powerpoint/2010/main" val="1350510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Amazon – TP – VPC </a:t>
            </a:r>
            <a:endParaRPr lang="en-GB"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www.youtube.com/watch?v=sfdnBOtA_dY</a:t>
            </a:r>
            <a:endParaRPr lang="en-GB" dirty="0" smtClean="0"/>
          </a:p>
          <a:p>
            <a:endParaRPr lang="en-GB" dirty="0"/>
          </a:p>
        </p:txBody>
      </p:sp>
    </p:spTree>
    <p:extLst>
      <p:ext uri="{BB962C8B-B14F-4D97-AF65-F5344CB8AC3E}">
        <p14:creationId xmlns:p14="http://schemas.microsoft.com/office/powerpoint/2010/main" val="3562747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188" b="6779"/>
          <a:stretch/>
        </p:blipFill>
        <p:spPr>
          <a:xfrm>
            <a:off x="557561" y="1349296"/>
            <a:ext cx="8051180" cy="4705815"/>
          </a:xfrm>
        </p:spPr>
      </p:pic>
    </p:spTree>
    <p:extLst>
      <p:ext uri="{BB962C8B-B14F-4D97-AF65-F5344CB8AC3E}">
        <p14:creationId xmlns:p14="http://schemas.microsoft.com/office/powerpoint/2010/main" val="55426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UC-1001.jpg"/>
          <p:cNvPicPr>
            <a:picLocks noChangeAspect="1"/>
          </p:cNvPicPr>
          <p:nvPr/>
        </p:nvPicPr>
        <p:blipFill rotWithShape="1">
          <a:blip r:embed="rId2">
            <a:extLst>
              <a:ext uri="{28A0092B-C50C-407E-A947-70E740481C1C}">
                <a14:useLocalDpi xmlns:a14="http://schemas.microsoft.com/office/drawing/2010/main" val="0"/>
              </a:ext>
            </a:extLst>
          </a:blip>
          <a:srcRect l="-88" t="-13794" r="88" b="26907"/>
          <a:stretch/>
        </p:blipFill>
        <p:spPr>
          <a:xfrm>
            <a:off x="971500" y="1340768"/>
            <a:ext cx="7200900" cy="4171113"/>
          </a:xfrm>
          <a:prstGeom prst="rect">
            <a:avLst/>
          </a:prstGeom>
        </p:spPr>
      </p:pic>
      <p:sp>
        <p:nvSpPr>
          <p:cNvPr id="2" name="Title 1"/>
          <p:cNvSpPr>
            <a:spLocks noGrp="1"/>
          </p:cNvSpPr>
          <p:nvPr>
            <p:ph type="title"/>
          </p:nvPr>
        </p:nvSpPr>
        <p:spPr/>
        <p:txBody>
          <a:bodyPr>
            <a:normAutofit fontScale="90000"/>
          </a:bodyPr>
          <a:lstStyle/>
          <a:p>
            <a:r>
              <a:rPr lang="en-US" sz="4400" b="1" dirty="0">
                <a:solidFill>
                  <a:schemeClr val="accent1">
                    <a:lumMod val="50000"/>
                  </a:schemeClr>
                </a:solidFill>
                <a:ea typeface="+mn-ea"/>
              </a:rPr>
              <a:t>Thank </a:t>
            </a:r>
            <a:r>
              <a:rPr lang="en-US" sz="4400" b="1" dirty="0" smtClean="0">
                <a:solidFill>
                  <a:schemeClr val="accent1">
                    <a:lumMod val="50000"/>
                  </a:schemeClr>
                </a:solidFill>
                <a:ea typeface="+mn-ea"/>
              </a:rPr>
              <a:t>You</a:t>
            </a:r>
            <a:br>
              <a:rPr lang="en-US" sz="4400" b="1" dirty="0" smtClean="0">
                <a:solidFill>
                  <a:schemeClr val="accent1">
                    <a:lumMod val="50000"/>
                  </a:schemeClr>
                </a:solidFill>
                <a:ea typeface="+mn-ea"/>
              </a:rPr>
            </a:br>
            <a:r>
              <a:rPr lang="en-US" sz="2800" b="1" dirty="0" smtClean="0">
                <a:solidFill>
                  <a:schemeClr val="accent1">
                    <a:lumMod val="50000"/>
                  </a:schemeClr>
                </a:solidFill>
                <a:ea typeface="+mn-ea"/>
              </a:rPr>
              <a:t>Kerry Allison – SAC Food &amp; Drink</a:t>
            </a:r>
            <a:endParaRPr lang="en-US" sz="4400" b="1" dirty="0">
              <a:solidFill>
                <a:schemeClr val="accent1">
                  <a:lumMod val="50000"/>
                </a:schemeClr>
              </a:solidFill>
              <a:ea typeface="+mn-ea"/>
            </a:endParaRPr>
          </a:p>
        </p:txBody>
      </p:sp>
    </p:spTree>
    <p:extLst>
      <p:ext uri="{BB962C8B-B14F-4D97-AF65-F5344CB8AC3E}">
        <p14:creationId xmlns:p14="http://schemas.microsoft.com/office/powerpoint/2010/main" val="2855419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6840760" cy="1417638"/>
          </a:xfrm>
        </p:spPr>
        <p:txBody>
          <a:bodyPr>
            <a:normAutofit/>
          </a:bodyPr>
          <a:lstStyle/>
          <a:p>
            <a:r>
              <a:rPr lang="en-GB" dirty="0" smtClean="0"/>
              <a:t>Food and Drink in Scotland</a:t>
            </a:r>
            <a:endParaRPr lang="en-GB" dirty="0"/>
          </a:p>
        </p:txBody>
      </p:sp>
      <p:sp>
        <p:nvSpPr>
          <p:cNvPr id="3" name="Content Placeholder 2"/>
          <p:cNvSpPr>
            <a:spLocks noGrp="1"/>
          </p:cNvSpPr>
          <p:nvPr>
            <p:ph idx="1"/>
          </p:nvPr>
        </p:nvSpPr>
        <p:spPr>
          <a:xfrm>
            <a:off x="251520" y="1600201"/>
            <a:ext cx="6336704" cy="4432109"/>
          </a:xfrm>
        </p:spPr>
        <p:txBody>
          <a:bodyPr>
            <a:normAutofit fontScale="85000" lnSpcReduction="20000"/>
          </a:bodyPr>
          <a:lstStyle/>
          <a:p>
            <a:pPr>
              <a:buFont typeface="Wingdings" panose="05000000000000000000" pitchFamily="2" charset="2"/>
              <a:buChar char="ü"/>
            </a:pPr>
            <a:r>
              <a:rPr lang="en-GB" sz="2600" dirty="0"/>
              <a:t>Scotland’s best performing major sector</a:t>
            </a:r>
          </a:p>
          <a:p>
            <a:pPr>
              <a:buFont typeface="Wingdings" panose="05000000000000000000" pitchFamily="2" charset="2"/>
              <a:buChar char="ü"/>
            </a:pPr>
            <a:r>
              <a:rPr lang="en-GB" sz="2600" dirty="0"/>
              <a:t>Worth £14.4bn (2014)</a:t>
            </a:r>
          </a:p>
          <a:p>
            <a:pPr>
              <a:buFont typeface="Wingdings" panose="05000000000000000000" pitchFamily="2" charset="2"/>
              <a:buChar char="ü"/>
            </a:pPr>
            <a:r>
              <a:rPr lang="en-GB" sz="2600" dirty="0" smtClean="0"/>
              <a:t>Start-up birth rate up 86% in 7 years</a:t>
            </a:r>
          </a:p>
          <a:p>
            <a:pPr>
              <a:buFont typeface="Wingdings" panose="05000000000000000000" pitchFamily="2" charset="2"/>
              <a:buChar char="ü"/>
            </a:pPr>
            <a:r>
              <a:rPr lang="en-GB" sz="2600" dirty="0"/>
              <a:t>Scottish food &amp; drink manufacturing growth rate twice the UK average</a:t>
            </a:r>
          </a:p>
          <a:p>
            <a:pPr>
              <a:buFont typeface="Wingdings" panose="05000000000000000000" pitchFamily="2" charset="2"/>
              <a:buChar char="ü"/>
            </a:pPr>
            <a:r>
              <a:rPr lang="en-GB" sz="2600" dirty="0" smtClean="0"/>
              <a:t>Farming, fishing food &amp; drink sector directly employs 119,000 people</a:t>
            </a:r>
          </a:p>
          <a:p>
            <a:pPr>
              <a:buFont typeface="Wingdings" panose="05000000000000000000" pitchFamily="2" charset="2"/>
              <a:buChar char="ü"/>
            </a:pPr>
            <a:r>
              <a:rPr lang="en-GB" sz="2600" dirty="0" smtClean="0"/>
              <a:t>Sales of Scottish brands risen by 36% since 2007</a:t>
            </a:r>
          </a:p>
          <a:p>
            <a:pPr>
              <a:buFont typeface="Wingdings" panose="05000000000000000000" pitchFamily="2" charset="2"/>
              <a:buChar char="ü"/>
            </a:pPr>
            <a:r>
              <a:rPr lang="en-GB" sz="2600" dirty="0" smtClean="0"/>
              <a:t>Food &amp; drink exports worth £5.5bn in 2016</a:t>
            </a:r>
          </a:p>
          <a:p>
            <a:pPr>
              <a:buFont typeface="Wingdings" panose="05000000000000000000" pitchFamily="2" charset="2"/>
              <a:buChar char="ü"/>
            </a:pPr>
            <a:r>
              <a:rPr lang="en-GB" sz="2600" dirty="0" smtClean="0"/>
              <a:t>Central to Scotland’s economy </a:t>
            </a:r>
          </a:p>
          <a:p>
            <a:pPr>
              <a:buFont typeface="Wingdings" panose="05000000000000000000" pitchFamily="2" charset="2"/>
              <a:buChar char="ü"/>
            </a:pPr>
            <a:r>
              <a:rPr lang="en-GB" sz="2600" dirty="0" smtClean="0"/>
              <a:t>‘Local’ increasing in importance (est. £600m)</a:t>
            </a:r>
          </a:p>
          <a:p>
            <a:pPr>
              <a:buFont typeface="Wingdings" panose="05000000000000000000" pitchFamily="2" charset="2"/>
              <a:buChar char="ü"/>
            </a:pPr>
            <a:r>
              <a:rPr lang="en-GB" sz="2600" dirty="0" smtClean="0"/>
              <a:t>Ambitious for the future …..</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546002"/>
            <a:ext cx="2058645" cy="290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3591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Branding</a:t>
            </a:r>
            <a:endParaRPr lang="en-GB" dirty="0"/>
          </a:p>
        </p:txBody>
      </p:sp>
      <p:sp>
        <p:nvSpPr>
          <p:cNvPr id="3" name="Content Placeholder 2"/>
          <p:cNvSpPr>
            <a:spLocks noGrp="1"/>
          </p:cNvSpPr>
          <p:nvPr>
            <p:ph idx="1"/>
          </p:nvPr>
        </p:nvSpPr>
        <p:spPr/>
        <p:txBody>
          <a:bodyPr>
            <a:normAutofit/>
          </a:bodyPr>
          <a:lstStyle/>
          <a:p>
            <a:pPr lvl="1"/>
            <a:r>
              <a:rPr lang="en-GB" dirty="0" smtClean="0">
                <a:solidFill>
                  <a:srgbClr val="127FC2"/>
                </a:solidFill>
              </a:rPr>
              <a:t>Visual </a:t>
            </a:r>
            <a:r>
              <a:rPr lang="en-GB" dirty="0">
                <a:solidFill>
                  <a:srgbClr val="127FC2"/>
                </a:solidFill>
              </a:rPr>
              <a:t>Asset </a:t>
            </a:r>
            <a:endParaRPr lang="en-GB" dirty="0"/>
          </a:p>
          <a:p>
            <a:pPr lvl="1"/>
            <a:endParaRPr lang="en-GB" dirty="0" smtClean="0">
              <a:solidFill>
                <a:srgbClr val="127FC2"/>
              </a:solidFill>
            </a:endParaRPr>
          </a:p>
          <a:p>
            <a:pPr lvl="1"/>
            <a:r>
              <a:rPr lang="en-GB" dirty="0" smtClean="0">
                <a:solidFill>
                  <a:srgbClr val="127FC2"/>
                </a:solidFill>
              </a:rPr>
              <a:t>Personality </a:t>
            </a:r>
            <a:endParaRPr lang="en-GB" dirty="0"/>
          </a:p>
          <a:p>
            <a:pPr lvl="1"/>
            <a:endParaRPr lang="en-GB" dirty="0" smtClean="0">
              <a:solidFill>
                <a:srgbClr val="127FC2"/>
              </a:solidFill>
            </a:endParaRPr>
          </a:p>
          <a:p>
            <a:pPr lvl="1"/>
            <a:r>
              <a:rPr lang="en-GB" dirty="0" smtClean="0">
                <a:solidFill>
                  <a:srgbClr val="127FC2"/>
                </a:solidFill>
              </a:rPr>
              <a:t>Values </a:t>
            </a:r>
            <a:endParaRPr lang="en-GB" dirty="0"/>
          </a:p>
          <a:p>
            <a:pPr lvl="1"/>
            <a:endParaRPr lang="en-GB" dirty="0" smtClean="0">
              <a:solidFill>
                <a:srgbClr val="127FC2"/>
              </a:solidFill>
            </a:endParaRPr>
          </a:p>
          <a:p>
            <a:pPr lvl="1"/>
            <a:r>
              <a:rPr lang="en-GB" dirty="0" smtClean="0">
                <a:solidFill>
                  <a:srgbClr val="127FC2"/>
                </a:solidFill>
              </a:rPr>
              <a:t>Storytelling</a:t>
            </a:r>
            <a:r>
              <a:rPr lang="en-GB" dirty="0" smtClean="0">
                <a:solidFill>
                  <a:srgbClr val="7030A0"/>
                </a:solidFill>
              </a:rPr>
              <a:t> </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085" y="2207942"/>
            <a:ext cx="5749986" cy="2196788"/>
          </a:xfrm>
          <a:prstGeom prst="rect">
            <a:avLst/>
          </a:prstGeom>
        </p:spPr>
      </p:pic>
    </p:spTree>
    <p:extLst>
      <p:ext uri="{BB962C8B-B14F-4D97-AF65-F5344CB8AC3E}">
        <p14:creationId xmlns:p14="http://schemas.microsoft.com/office/powerpoint/2010/main" val="2060872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Brand Value</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366284"/>
            <a:ext cx="6034617" cy="4525963"/>
          </a:xfrm>
        </p:spPr>
      </p:pic>
    </p:spTree>
    <p:extLst>
      <p:ext uri="{BB962C8B-B14F-4D97-AF65-F5344CB8AC3E}">
        <p14:creationId xmlns:p14="http://schemas.microsoft.com/office/powerpoint/2010/main" val="2697470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Start with Why?</a:t>
            </a:r>
            <a:endParaRPr lang="en-GB"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www.youtube.com/watch?v=IPYeCltXpxw</a:t>
            </a:r>
            <a:endParaRPr lang="en-GB" dirty="0" smtClean="0"/>
          </a:p>
          <a:p>
            <a:endParaRPr lang="en-GB" dirty="0"/>
          </a:p>
        </p:txBody>
      </p:sp>
    </p:spTree>
    <p:extLst>
      <p:ext uri="{BB962C8B-B14F-4D97-AF65-F5344CB8AC3E}">
        <p14:creationId xmlns:p14="http://schemas.microsoft.com/office/powerpoint/2010/main" val="125123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3902" y="1157368"/>
            <a:ext cx="2408664" cy="2522070"/>
          </a:xfrm>
          <a:prstGeom prst="rect">
            <a:avLst/>
          </a:prstGeom>
        </p:spPr>
      </p:pic>
      <p:sp>
        <p:nvSpPr>
          <p:cNvPr id="2" name="Title 1"/>
          <p:cNvSpPr>
            <a:spLocks noGrp="1"/>
          </p:cNvSpPr>
          <p:nvPr>
            <p:ph type="title"/>
          </p:nvPr>
        </p:nvSpPr>
        <p:spPr/>
        <p:txBody>
          <a:bodyPr/>
          <a:lstStyle/>
          <a:p>
            <a:r>
              <a:rPr lang="en-GB" dirty="0" smtClean="0"/>
              <a:t>Brewing and Distilling</a:t>
            </a:r>
            <a:endParaRPr lang="en-GB" dirty="0"/>
          </a:p>
        </p:txBody>
      </p:sp>
      <p:pic>
        <p:nvPicPr>
          <p:cNvPr id="6152" name="Picture 8" descr="Image result for ogilvy vodka from potatoes imag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79" y="3679438"/>
            <a:ext cx="2963694" cy="1932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7" name="Picture 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964" t="36518" r="27532" b="5540"/>
          <a:stretch/>
        </p:blipFill>
        <p:spPr bwMode="auto">
          <a:xfrm>
            <a:off x="4930219" y="1423990"/>
            <a:ext cx="3178378" cy="2134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1554" t="4368" r="7535" b="4889"/>
          <a:stretch/>
        </p:blipFill>
        <p:spPr>
          <a:xfrm>
            <a:off x="6519408" y="3582186"/>
            <a:ext cx="2134398" cy="231899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2987" y="3453716"/>
            <a:ext cx="3434576" cy="2575932"/>
          </a:xfrm>
          <a:prstGeom prst="rect">
            <a:avLst/>
          </a:prstGeom>
        </p:spPr>
      </p:pic>
    </p:spTree>
    <p:extLst>
      <p:ext uri="{BB962C8B-B14F-4D97-AF65-F5344CB8AC3E}">
        <p14:creationId xmlns:p14="http://schemas.microsoft.com/office/powerpoint/2010/main" val="11116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Hilltop Honey </a:t>
            </a:r>
            <a:endParaRPr lang="en-GB"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488" b="48544"/>
          <a:stretch/>
        </p:blipFill>
        <p:spPr bwMode="auto">
          <a:xfrm>
            <a:off x="457200" y="1404594"/>
            <a:ext cx="8229600" cy="1442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2904"/>
          <a:stretch/>
        </p:blipFill>
        <p:spPr bwMode="auto">
          <a:xfrm>
            <a:off x="4487158" y="3010537"/>
            <a:ext cx="3864990" cy="29937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135" t="10636" r="30766"/>
          <a:stretch/>
        </p:blipFill>
        <p:spPr bwMode="auto">
          <a:xfrm>
            <a:off x="697584" y="2724345"/>
            <a:ext cx="3205114" cy="327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66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Castleton Fruit Farm / Farm Shop</a:t>
            </a:r>
            <a:endParaRPr lang="en-GB" sz="3200" dirty="0"/>
          </a:p>
        </p:txBody>
      </p:sp>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12" r="2086" b="5037"/>
          <a:stretch/>
        </p:blipFill>
        <p:spPr bwMode="auto">
          <a:xfrm>
            <a:off x="5065582" y="1392544"/>
            <a:ext cx="3468818" cy="16621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8" t="11782" r="2256" b="5460"/>
          <a:stretch/>
        </p:blipFill>
        <p:spPr bwMode="auto">
          <a:xfrm>
            <a:off x="381000" y="1347329"/>
            <a:ext cx="3614740" cy="1752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3" t="10864" r="2069" b="6215"/>
          <a:stretch/>
        </p:blipFill>
        <p:spPr bwMode="auto">
          <a:xfrm>
            <a:off x="740570" y="2698665"/>
            <a:ext cx="2895600" cy="1414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844" t="10418" r="28592" b="7574"/>
          <a:stretch/>
        </p:blipFill>
        <p:spPr bwMode="auto">
          <a:xfrm>
            <a:off x="1158114" y="3892837"/>
            <a:ext cx="2060512" cy="21808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836" b="5965"/>
          <a:stretch/>
        </p:blipFill>
        <p:spPr bwMode="auto">
          <a:xfrm>
            <a:off x="5334000" y="2854700"/>
            <a:ext cx="3052433" cy="1410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677" t="12592" r="28161" b="7454"/>
          <a:stretch/>
        </p:blipFill>
        <p:spPr bwMode="auto">
          <a:xfrm>
            <a:off x="5784515" y="4037700"/>
            <a:ext cx="2030951" cy="2067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101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Rhug Estate Farm Shop</a:t>
            </a:r>
            <a:endParaRPr lang="en-GB" dirty="0"/>
          </a:p>
        </p:txBody>
      </p:sp>
      <p:sp>
        <p:nvSpPr>
          <p:cNvPr id="3" name="Content Placeholder 2"/>
          <p:cNvSpPr>
            <a:spLocks noGrp="1"/>
          </p:cNvSpPr>
          <p:nvPr>
            <p:ph idx="1"/>
          </p:nvPr>
        </p:nvSpPr>
        <p:spPr>
          <a:xfrm>
            <a:off x="457200" y="1600201"/>
            <a:ext cx="3505200" cy="738188"/>
          </a:xfrm>
        </p:spPr>
        <p:txBody>
          <a:bodyPr/>
          <a:lstStyle/>
          <a:p>
            <a:pPr marL="0" indent="0">
              <a:buNone/>
            </a:pPr>
            <a:endParaRPr lang="en-GB"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1" t="11841" r="2515" b="10865"/>
          <a:stretch/>
        </p:blipFill>
        <p:spPr bwMode="auto">
          <a:xfrm>
            <a:off x="1583703" y="1180640"/>
            <a:ext cx="5612091" cy="25722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31" t="33841" r="11586" b="23336"/>
          <a:stretch/>
        </p:blipFill>
        <p:spPr bwMode="auto">
          <a:xfrm>
            <a:off x="304800" y="3242756"/>
            <a:ext cx="4426255" cy="17355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34" t="14802" r="8878" b="6476"/>
          <a:stretch/>
        </p:blipFill>
        <p:spPr bwMode="auto">
          <a:xfrm>
            <a:off x="2517927" y="3893373"/>
            <a:ext cx="3852798" cy="21698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962" t="32462" r="28226" b="19670"/>
          <a:stretch/>
        </p:blipFill>
        <p:spPr bwMode="auto">
          <a:xfrm>
            <a:off x="6140921" y="3478491"/>
            <a:ext cx="2942394" cy="2151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546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ct:contentTypeSchema xmlns:ct="http://schemas.microsoft.com/office/2006/metadata/contentType" xmlns:ma="http://schemas.microsoft.com/office/2006/metadata/properties/metaAttributes" ct:_="" ma:_="" ma:contentTypeName="Document" ma:contentTypeID="0x010100845794C8B95D304BA58ED54ADAD2ED96" ma:contentTypeVersion="0" ma:contentTypeDescription="Create a new document." ma:contentTypeScope="" ma:versionID="5141d162114185c02971de95c178770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D322D9-B5B6-47F9-803E-28BA9CA11CC1}">
  <ds:schemaRefs>
    <ds:schemaRef ds:uri="http://schemas.microsoft.com/sharepoint/v3/contenttype/forms"/>
  </ds:schemaRefs>
</ds:datastoreItem>
</file>

<file path=customXml/itemProps2.xml><?xml version="1.0" encoding="utf-8"?>
<ds:datastoreItem xmlns:ds="http://schemas.openxmlformats.org/officeDocument/2006/customXml" ds:itemID="{C1D5EB04-E7DD-4CA7-B116-F3ACB1FA78F8}">
  <ds:schemaRefs>
    <ds:schemaRef ds:uri="http://schemas.microsoft.com/office/2006/metadata/customXsn"/>
  </ds:schemaRefs>
</ds:datastoreItem>
</file>

<file path=customXml/itemProps3.xml><?xml version="1.0" encoding="utf-8"?>
<ds:datastoreItem xmlns:ds="http://schemas.openxmlformats.org/officeDocument/2006/customXml" ds:itemID="{CA2E6736-6A41-4C57-A543-F5FCB5E39A94}"/>
</file>

<file path=customXml/itemProps4.xml><?xml version="1.0" encoding="utf-8"?>
<ds:datastoreItem xmlns:ds="http://schemas.openxmlformats.org/officeDocument/2006/customXml" ds:itemID="{3B15030B-D8BD-4184-B935-A865F621335D}">
  <ds:schemaRefs>
    <ds:schemaRef ds:uri="http://www.w3.org/XML/1998/namespace"/>
    <ds:schemaRef ds:uri="http://schemas.microsoft.com/office/2006/metadata/properties"/>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1009</TotalTime>
  <Words>1815</Words>
  <Application>Microsoft Office PowerPoint</Application>
  <PresentationFormat>On-screen Show (4:3)</PresentationFormat>
  <Paragraphs>114</Paragraphs>
  <Slides>15</Slides>
  <Notes>7</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Food and Drink in Scotland</vt:lpstr>
      <vt:lpstr>Branding</vt:lpstr>
      <vt:lpstr>Brand Value</vt:lpstr>
      <vt:lpstr>Start with Why?</vt:lpstr>
      <vt:lpstr>Brewing and Distilling</vt:lpstr>
      <vt:lpstr>Hilltop Honey </vt:lpstr>
      <vt:lpstr>Castleton Fruit Farm / Farm Shop</vt:lpstr>
      <vt:lpstr>Rhug Estate Farm Shop</vt:lpstr>
      <vt:lpstr>Maintain &amp; Evolve</vt:lpstr>
      <vt:lpstr>Value Proposition Canvas </vt:lpstr>
      <vt:lpstr>Value Proposition Canvas </vt:lpstr>
      <vt:lpstr>Amazon – TP – VPC </vt:lpstr>
      <vt:lpstr>PowerPoint Presentation</vt:lpstr>
      <vt:lpstr>Thank You Kerry Allison – SAC Food &amp; Drink</vt:lpstr>
    </vt:vector>
  </TitlesOfParts>
  <Company>SRUC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Dunsire</dc:creator>
  <cp:lastModifiedBy>Kerry Allison</cp:lastModifiedBy>
  <cp:revision>74</cp:revision>
  <cp:lastPrinted>2016-09-08T08:01:59Z</cp:lastPrinted>
  <dcterms:created xsi:type="dcterms:W3CDTF">2016-08-17T08:01:48Z</dcterms:created>
  <dcterms:modified xsi:type="dcterms:W3CDTF">2018-03-27T14:32:29Z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0x010100845794C8B95D304BA58ED54ADAD2ED96</vt:lpwstr>
  </property>
</Properties>
</file>