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11" r:id="rId2"/>
    <p:sldId id="296" r:id="rId3"/>
    <p:sldId id="307" r:id="rId4"/>
    <p:sldId id="321" r:id="rId5"/>
    <p:sldId id="302" r:id="rId6"/>
    <p:sldId id="303" r:id="rId7"/>
    <p:sldId id="308" r:id="rId8"/>
    <p:sldId id="309" r:id="rId9"/>
    <p:sldId id="301" r:id="rId10"/>
    <p:sldId id="310" r:id="rId11"/>
    <p:sldId id="320" r:id="rId12"/>
    <p:sldId id="322" r:id="rId13"/>
    <p:sldId id="312" r:id="rId14"/>
    <p:sldId id="313" r:id="rId15"/>
    <p:sldId id="314" r:id="rId16"/>
    <p:sldId id="315" r:id="rId17"/>
    <p:sldId id="316" r:id="rId18"/>
    <p:sldId id="319" r:id="rId19"/>
    <p:sldId id="318" r:id="rId20"/>
  </p:sldIdLst>
  <p:sldSz cx="9144000" cy="6858000" type="screen4x3"/>
  <p:notesSz cx="6645275" cy="97758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1" autoAdjust="0"/>
    <p:restoredTop sz="94673" autoAdjust="0"/>
  </p:normalViewPr>
  <p:slideViewPr>
    <p:cSldViewPr>
      <p:cViewPr varScale="1">
        <p:scale>
          <a:sx n="78" d="100"/>
          <a:sy n="78" d="100"/>
        </p:scale>
        <p:origin x="-2262" y="-90"/>
      </p:cViewPr>
      <p:guideLst>
        <p:guide orient="horz" pos="754"/>
        <p:guide pos="5470"/>
        <p:guide pos="2849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0343" cy="489339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3380" y="0"/>
            <a:ext cx="2880343" cy="489339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>
              <a:defRPr sz="1200"/>
            </a:lvl1pPr>
          </a:lstStyle>
          <a:p>
            <a:fld id="{12A7B75B-CDD2-4AC1-9942-97BFFAF7D972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4924"/>
            <a:ext cx="2880343" cy="489338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3380" y="9284924"/>
            <a:ext cx="2880343" cy="489338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853C43A9-706F-4745-8BC4-6AF384BDB1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921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0343" cy="489339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3380" y="0"/>
            <a:ext cx="2880343" cy="489339"/>
          </a:xfrm>
          <a:prstGeom prst="rect">
            <a:avLst/>
          </a:prstGeom>
        </p:spPr>
        <p:txBody>
          <a:bodyPr vert="horz" lIns="89776" tIns="44888" rIns="89776" bIns="44888" rtlCol="0"/>
          <a:lstStyle>
            <a:lvl1pPr algn="r">
              <a:defRPr sz="1200"/>
            </a:lvl1pPr>
          </a:lstStyle>
          <a:p>
            <a:fld id="{B26E08FD-CC8E-4893-917F-70F3286185DF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76" tIns="44888" rIns="89776" bIns="4488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217" y="4643243"/>
            <a:ext cx="5316841" cy="4399356"/>
          </a:xfrm>
          <a:prstGeom prst="rect">
            <a:avLst/>
          </a:prstGeom>
        </p:spPr>
        <p:txBody>
          <a:bodyPr vert="horz" lIns="89776" tIns="44888" rIns="89776" bIns="4488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4924"/>
            <a:ext cx="2880343" cy="489338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3380" y="9284924"/>
            <a:ext cx="2880343" cy="489338"/>
          </a:xfrm>
          <a:prstGeom prst="rect">
            <a:avLst/>
          </a:prstGeom>
        </p:spPr>
        <p:txBody>
          <a:bodyPr vert="horz" lIns="89776" tIns="44888" rIns="89776" bIns="44888" rtlCol="0" anchor="b"/>
          <a:lstStyle>
            <a:lvl1pPr algn="r">
              <a:defRPr sz="1200"/>
            </a:lvl1pPr>
          </a:lstStyle>
          <a:p>
            <a:fld id="{3EEE17A5-65D8-4237-8278-594D9E9CE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87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560" y="1412777"/>
            <a:ext cx="7704856" cy="100811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Sub header text here 30pt Arial Blue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560" y="2420888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Bullet points 24pt Arial Black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449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Arial" pitchFamily="34" charset="0"/>
                <a:cs typeface="Arial" pitchFamily="34" charset="0"/>
              </a:defRPr>
            </a:lvl1pPr>
            <a:lvl2pPr>
              <a:defRPr sz="3000">
                <a:latin typeface="Arial" pitchFamily="34" charset="0"/>
                <a:cs typeface="Arial" pitchFamily="34" charset="0"/>
              </a:defRPr>
            </a:lvl2pPr>
            <a:lvl3pPr>
              <a:defRPr sz="3000">
                <a:latin typeface="Arial" pitchFamily="34" charset="0"/>
                <a:cs typeface="Arial" pitchFamily="34" charset="0"/>
              </a:defRPr>
            </a:lvl3pPr>
            <a:lvl4pPr>
              <a:defRPr sz="3000">
                <a:latin typeface="Arial" pitchFamily="34" charset="0"/>
                <a:cs typeface="Arial" pitchFamily="34" charset="0"/>
              </a:defRPr>
            </a:lvl4pPr>
            <a:lvl5pPr>
              <a:defRPr sz="3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43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27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582586-703A-4390-B487-01607DFFD71B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91E0D1-8EA7-41E9-8E54-B9532B0EB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4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582586-703A-4390-B487-01607DFFD71B}" type="datetimeFigureOut">
              <a:rPr lang="en-GB" smtClean="0"/>
              <a:t>26/03/2018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91E0D1-8EA7-41E9-8E54-B9532B0EB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10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36pt Master title size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093296"/>
            <a:ext cx="864096" cy="646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41839"/>
            <a:ext cx="2317552" cy="1231736"/>
          </a:xfrm>
          <a:prstGeom prst="rect">
            <a:avLst/>
          </a:prstGeom>
        </p:spPr>
      </p:pic>
      <p:pic>
        <p:nvPicPr>
          <p:cNvPr id="3" name="Picture 2" descr="SG_Dual_linear_CMYK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41" y="6160109"/>
            <a:ext cx="1929117" cy="351359"/>
          </a:xfrm>
          <a:prstGeom prst="rect">
            <a:avLst/>
          </a:prstGeom>
        </p:spPr>
      </p:pic>
      <p:pic>
        <p:nvPicPr>
          <p:cNvPr id="3074" name="Picture 1" descr="Description: Description: Description: SACLogo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863" y="6093296"/>
            <a:ext cx="376220" cy="48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48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127FC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.png"/><Relationship Id="rId4" Type="http://schemas.openxmlformats.org/officeDocument/2006/relationships/hyperlink" Target="mailto:advice@fas.sco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2060848"/>
            <a:ext cx="8352928" cy="252028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2000" b="1" i="1" dirty="0" smtClean="0"/>
              <a:t>This guide has been produced for the Farm Advisory Service (FAS) as part of the Soil &amp; Nutrient Network Programme with financial support from the Scottish Government.</a:t>
            </a:r>
            <a:endParaRPr lang="en-GB" sz="2000" b="1" i="1" dirty="0"/>
          </a:p>
          <a:p>
            <a:pPr marL="0" indent="0">
              <a:lnSpc>
                <a:spcPct val="150000"/>
              </a:lnSpc>
              <a:buNone/>
            </a:pPr>
            <a:endParaRPr lang="en-GB" sz="2000" b="1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3861048"/>
            <a:ext cx="8352928" cy="1008112"/>
          </a:xfrm>
          <a:noFill/>
        </p:spPr>
        <p:txBody>
          <a:bodyPr>
            <a:noAutofit/>
          </a:bodyPr>
          <a:lstStyle/>
          <a:p>
            <a:pPr algn="ctr"/>
            <a:r>
              <a:rPr lang="en-GB" b="1" dirty="0" smtClean="0"/>
              <a:t>Please ensure that sound is enabled on your PC</a:t>
            </a:r>
            <a:endParaRPr lang="en-GB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22395"/>
      </p:ext>
    </p:extLst>
  </p:cSld>
  <p:clrMapOvr>
    <a:masterClrMapping/>
  </p:clrMapOvr>
  <p:transition spd="slow" advTm="2718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Slurry scenario: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18952" y="1196752"/>
            <a:ext cx="849694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Same methodology can be used for valuing different manures.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Nutrient values for other organic fertilisers can be obtained from SAC Technical Note 650:</a:t>
            </a:r>
            <a:br>
              <a:rPr lang="en-GB" sz="2800" dirty="0" smtClean="0"/>
            </a:br>
            <a:r>
              <a:rPr lang="en-GB" sz="2800" dirty="0" smtClean="0">
                <a:solidFill>
                  <a:srgbClr val="00B050"/>
                </a:solidFill>
              </a:rPr>
              <a:t>‘</a:t>
            </a:r>
            <a:r>
              <a:rPr lang="en-GB" sz="2800" i="1" dirty="0" smtClean="0">
                <a:solidFill>
                  <a:srgbClr val="00B050"/>
                </a:solidFill>
              </a:rPr>
              <a:t>Optimising the application of bulky organic fertilisers</a:t>
            </a:r>
            <a:r>
              <a:rPr lang="en-GB" sz="2800" dirty="0" smtClean="0">
                <a:solidFill>
                  <a:srgbClr val="00B050"/>
                </a:solidFill>
              </a:rPr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86174"/>
      </p:ext>
    </p:extLst>
  </p:cSld>
  <p:clrMapOvr>
    <a:masterClrMapping/>
  </p:clrMapOvr>
  <p:transition spd="slow" advTm="4073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Slurry scenario: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81259"/>
            <a:ext cx="470112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 smtClean="0"/>
              <a:t>List of assumptions: (Table G)</a:t>
            </a:r>
            <a:br>
              <a:rPr lang="en-GB" sz="3200" dirty="0" smtClean="0"/>
            </a:br>
            <a:endParaRPr lang="en-GB" sz="32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Time of application – spring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Soil type – OMS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Receiving Crop - Grass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Incorporation – Not incorporated / surface spread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Slurry DM% - 6%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Soil P &amp; K status - 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pic>
        <p:nvPicPr>
          <p:cNvPr id="4" name="Content Placeholder 4"/>
          <p:cNvPicPr>
            <a:picLocks noGrp="1"/>
          </p:cNvPicPr>
          <p:nvPr>
            <p:ph sz="half" idx="1"/>
          </p:nvPr>
        </p:nvPicPr>
        <p:blipFill>
          <a:blip r:embed="rId4" cstate="print"/>
          <a:srcRect l="24452" t="7576" r="37416" b="3197"/>
          <a:stretch>
            <a:fillRect/>
          </a:stretch>
        </p:blipFill>
        <p:spPr>
          <a:xfrm>
            <a:off x="5004048" y="188640"/>
            <a:ext cx="4032448" cy="5852269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31096"/>
      </p:ext>
    </p:extLst>
  </p:cSld>
  <p:clrMapOvr>
    <a:masterClrMapping/>
  </p:clrMapOvr>
  <p:transition spd="slow" advTm="6982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" y="188640"/>
            <a:ext cx="912101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55976" y="1412776"/>
            <a:ext cx="648072" cy="3672408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220072" y="1432360"/>
            <a:ext cx="576064" cy="3672408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913459" y="1443459"/>
            <a:ext cx="602757" cy="3672408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705552" y="1412776"/>
            <a:ext cx="602752" cy="3672408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425632" y="1412776"/>
            <a:ext cx="602752" cy="3672408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146993" y="1408611"/>
            <a:ext cx="602752" cy="3672408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51520" y="2060848"/>
            <a:ext cx="8712968" cy="184666"/>
          </a:xfrm>
          <a:prstGeom prst="rect">
            <a:avLst/>
          </a:prstGeom>
          <a:solidFill>
            <a:schemeClr val="tx1">
              <a:alpha val="24000"/>
            </a:schemeClr>
          </a:solidFill>
        </p:spPr>
        <p:txBody>
          <a:bodyPr wrap="square" rtlCol="0">
            <a:spAutoFit/>
          </a:bodyPr>
          <a:lstStyle/>
          <a:p>
            <a:endParaRPr lang="en-GB" sz="600" dirty="0"/>
          </a:p>
        </p:txBody>
      </p:sp>
      <p:sp>
        <p:nvSpPr>
          <p:cNvPr id="18" name="Oval 17"/>
          <p:cNvSpPr/>
          <p:nvPr/>
        </p:nvSpPr>
        <p:spPr>
          <a:xfrm>
            <a:off x="1472593" y="204296"/>
            <a:ext cx="723143" cy="33187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7308304" y="1987243"/>
            <a:ext cx="723143" cy="33187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655496"/>
      </p:ext>
    </p:extLst>
  </p:cSld>
  <p:clrMapOvr>
    <a:masterClrMapping/>
  </p:clrMapOvr>
  <p:transition spd="slow" advTm="7513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E.g. Value of Cattle Slurry </a:t>
            </a:r>
            <a:br>
              <a:rPr lang="en-GB" dirty="0" smtClean="0"/>
            </a:br>
            <a:r>
              <a:rPr lang="en-GB" dirty="0" smtClean="0"/>
              <a:t>(6%DM)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sz="2000" dirty="0"/>
          </a:p>
          <a:p>
            <a:pPr marL="0" indent="0">
              <a:buNone/>
            </a:pPr>
            <a:r>
              <a:rPr lang="en-GB" dirty="0" smtClean="0"/>
              <a:t>Sources:</a:t>
            </a:r>
          </a:p>
          <a:p>
            <a:r>
              <a:rPr lang="en-GB" dirty="0" smtClean="0"/>
              <a:t>N = AN @ £242/t</a:t>
            </a:r>
          </a:p>
          <a:p>
            <a:r>
              <a:rPr lang="en-GB" dirty="0" smtClean="0"/>
              <a:t>P = TSP @ £290/t</a:t>
            </a:r>
          </a:p>
          <a:p>
            <a:r>
              <a:rPr lang="en-GB" dirty="0" smtClean="0"/>
              <a:t>K = MOP @ £265/t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9658535"/>
              </p:ext>
            </p:extLst>
          </p:nvPr>
        </p:nvGraphicFramePr>
        <p:xfrm>
          <a:off x="539552" y="1556792"/>
          <a:ext cx="7920880" cy="1710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1236"/>
                <a:gridCol w="1227179"/>
                <a:gridCol w="1227179"/>
                <a:gridCol w="1227179"/>
                <a:gridCol w="1144011"/>
                <a:gridCol w="864096"/>
              </a:tblGrid>
              <a:tr h="670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Manure </a:t>
                      </a:r>
                      <a:r>
                        <a:rPr lang="en-GB" sz="1800" dirty="0">
                          <a:effectLst/>
                        </a:rPr>
                        <a:t>Type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Crop available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Total Phosphate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GB" sz="1800" b="1" kern="1200" baseline="-250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Total Potash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3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effectLst/>
                        </a:rPr>
                        <a:t>Kg/t or Kg/m</a:t>
                      </a:r>
                      <a:r>
                        <a:rPr lang="en-GB" sz="1800" b="1" baseline="30000" dirty="0" smtClean="0">
                          <a:effectLst/>
                        </a:rPr>
                        <a:t>3</a:t>
                      </a:r>
                      <a:endParaRPr lang="en-GB" sz="1800" b="1" baseline="30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baseline="300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43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Cattle Slurry (6% DM)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6%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2.6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1.2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1.2</a:t>
                      </a: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3.2</a:t>
                      </a: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1225"/>
      </p:ext>
    </p:extLst>
  </p:cSld>
  <p:clrMapOvr>
    <a:masterClrMapping/>
  </p:clrMapOvr>
  <p:transition spd="slow" advTm="7108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 Value of Cattle Slurry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928992" cy="4525963"/>
          </a:xfrm>
        </p:spPr>
        <p:txBody>
          <a:bodyPr/>
          <a:lstStyle/>
          <a:p>
            <a:r>
              <a:rPr lang="en-GB" sz="2400" dirty="0" smtClean="0"/>
              <a:t>AN = 34.5% N</a:t>
            </a:r>
          </a:p>
          <a:p>
            <a:r>
              <a:rPr lang="en-GB" sz="2400" dirty="0" smtClean="0"/>
              <a:t>1 tonne product = 345 kg N</a:t>
            </a:r>
          </a:p>
          <a:p>
            <a:r>
              <a:rPr lang="en-GB" sz="2400" dirty="0" smtClean="0"/>
              <a:t>1 tonne product costs £242</a:t>
            </a:r>
          </a:p>
          <a:p>
            <a:r>
              <a:rPr lang="en-GB" sz="2400" dirty="0" smtClean="0"/>
              <a:t>345 kg N = £242</a:t>
            </a:r>
          </a:p>
          <a:p>
            <a:r>
              <a:rPr lang="en-GB" sz="2400" dirty="0" smtClean="0"/>
              <a:t>1 kg N = £0.70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2.6 kg N per m</a:t>
            </a:r>
            <a:r>
              <a:rPr lang="en-GB" sz="2400" baseline="30000" dirty="0" smtClean="0">
                <a:solidFill>
                  <a:srgbClr val="FF0000"/>
                </a:solidFill>
              </a:rPr>
              <a:t>3</a:t>
            </a:r>
            <a:r>
              <a:rPr lang="en-GB" sz="2400" dirty="0" smtClean="0">
                <a:solidFill>
                  <a:srgbClr val="FF0000"/>
                </a:solidFill>
              </a:rPr>
              <a:t> cattle slurry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35% of total N becomes available to the next crop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0.91 kg N x £0.70 = £0.64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32530"/>
      </p:ext>
    </p:extLst>
  </p:cSld>
  <p:clrMapOvr>
    <a:masterClrMapping/>
  </p:clrMapOvr>
  <p:transition spd="slow" advTm="938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 Value of Cattle Slurry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568952" cy="4525963"/>
          </a:xfrm>
        </p:spPr>
        <p:txBody>
          <a:bodyPr/>
          <a:lstStyle/>
          <a:p>
            <a:r>
              <a:rPr lang="en-GB" sz="2400" dirty="0" smtClean="0"/>
              <a:t>TSP = 46% Phosphate</a:t>
            </a:r>
          </a:p>
          <a:p>
            <a:r>
              <a:rPr lang="en-GB" sz="2400" dirty="0" smtClean="0"/>
              <a:t>1 tonne product = 460 kg Phosphate</a:t>
            </a:r>
          </a:p>
          <a:p>
            <a:r>
              <a:rPr lang="en-GB" sz="2400" dirty="0" smtClean="0"/>
              <a:t>1 tonne product costs £290</a:t>
            </a:r>
          </a:p>
          <a:p>
            <a:r>
              <a:rPr lang="en-GB" sz="2400" dirty="0" smtClean="0"/>
              <a:t>460 kg Phosphate = £290</a:t>
            </a:r>
          </a:p>
          <a:p>
            <a:r>
              <a:rPr lang="en-GB" sz="2400" dirty="0" smtClean="0"/>
              <a:t>1 kg Phosphate = £0.63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60% Phosphate becomes readily available to next crop</a:t>
            </a:r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60% x 1.2 kg Phosphate = 0.72 kg Phosphate per </a:t>
            </a:r>
            <a:r>
              <a:rPr lang="en-GB" sz="2400" dirty="0">
                <a:solidFill>
                  <a:srgbClr val="FF0000"/>
                </a:solidFill>
              </a:rPr>
              <a:t>m</a:t>
            </a:r>
            <a:r>
              <a:rPr lang="en-GB" sz="2400" baseline="30000" dirty="0">
                <a:solidFill>
                  <a:srgbClr val="FF0000"/>
                </a:solidFill>
              </a:rPr>
              <a:t>3</a:t>
            </a:r>
            <a:r>
              <a:rPr lang="en-GB" sz="2400" dirty="0">
                <a:solidFill>
                  <a:srgbClr val="FF0000"/>
                </a:solidFill>
              </a:rPr>
              <a:t> cattle slurry</a:t>
            </a:r>
            <a:endParaRPr lang="en-GB" sz="2400" dirty="0" smtClean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0.72 kg P x £0.63 = £0.45</a:t>
            </a:r>
          </a:p>
          <a:p>
            <a:endParaRPr lang="en-GB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84818"/>
      </p:ext>
    </p:extLst>
  </p:cSld>
  <p:clrMapOvr>
    <a:masterClrMapping/>
  </p:clrMapOvr>
  <p:transition spd="slow" advTm="8808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</a:t>
            </a:r>
            <a:r>
              <a:rPr lang="en-GB" dirty="0" smtClean="0"/>
              <a:t> Value of Cattle Slurry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928992" cy="4525963"/>
          </a:xfrm>
        </p:spPr>
        <p:txBody>
          <a:bodyPr/>
          <a:lstStyle/>
          <a:p>
            <a:r>
              <a:rPr lang="en-GB" sz="2400" dirty="0" smtClean="0"/>
              <a:t>MOP = 60% Potash</a:t>
            </a:r>
          </a:p>
          <a:p>
            <a:r>
              <a:rPr lang="en-GB" sz="2400" dirty="0" smtClean="0"/>
              <a:t>1 tonne product = 600 kg Potash</a:t>
            </a:r>
          </a:p>
          <a:p>
            <a:r>
              <a:rPr lang="en-GB" sz="2400" dirty="0" smtClean="0"/>
              <a:t>1 tonne product costs £265</a:t>
            </a:r>
          </a:p>
          <a:p>
            <a:r>
              <a:rPr lang="en-GB" sz="2400" dirty="0" smtClean="0"/>
              <a:t>600 kg Potash = £265</a:t>
            </a:r>
          </a:p>
          <a:p>
            <a:r>
              <a:rPr lang="en-GB" sz="2400" dirty="0" smtClean="0"/>
              <a:t>1 kg Potash= £0.44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90% Potash becomes readily available to the next crop</a:t>
            </a:r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90% x 3.2 kg Potash = 2.88 kg Potash per </a:t>
            </a:r>
            <a:r>
              <a:rPr lang="en-GB" sz="2400" dirty="0">
                <a:solidFill>
                  <a:srgbClr val="FF0000"/>
                </a:solidFill>
              </a:rPr>
              <a:t>m</a:t>
            </a:r>
            <a:r>
              <a:rPr lang="en-GB" sz="2400" baseline="30000" dirty="0">
                <a:solidFill>
                  <a:srgbClr val="FF0000"/>
                </a:solidFill>
              </a:rPr>
              <a:t>3</a:t>
            </a:r>
            <a:r>
              <a:rPr lang="en-GB" sz="2400" dirty="0">
                <a:solidFill>
                  <a:srgbClr val="FF0000"/>
                </a:solidFill>
              </a:rPr>
              <a:t> cattle slurry</a:t>
            </a:r>
            <a:endParaRPr lang="en-GB" sz="2400" dirty="0" smtClean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2.88 kg Potash x £0.44 = £1.27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02494"/>
      </p:ext>
    </p:extLst>
  </p:cSld>
  <p:clrMapOvr>
    <a:masterClrMapping/>
  </p:clrMapOvr>
  <p:transition spd="slow" advTm="8127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Value of Cattle Slurry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505628"/>
              </p:ext>
            </p:extLst>
          </p:nvPr>
        </p:nvGraphicFramePr>
        <p:xfrm>
          <a:off x="539552" y="1772816"/>
          <a:ext cx="7920880" cy="3230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0"/>
                <a:gridCol w="1410773"/>
                <a:gridCol w="101395"/>
                <a:gridCol w="1414967"/>
                <a:gridCol w="1393345"/>
              </a:tblGrid>
              <a:tr h="670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Manure </a:t>
                      </a:r>
                      <a:r>
                        <a:rPr lang="en-GB" sz="1800" dirty="0">
                          <a:effectLst/>
                        </a:rPr>
                        <a:t>Type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Crop available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Total Phosphate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GB" sz="1800" b="1" kern="1200" baseline="-250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Total Potash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3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Kg/t or Kg/m</a:t>
                      </a:r>
                      <a:r>
                        <a:rPr lang="en-GB" sz="1800" b="1" baseline="30000" dirty="0" smtClean="0">
                          <a:effectLst/>
                        </a:rPr>
                        <a:t>3</a:t>
                      </a:r>
                      <a:endParaRPr lang="en-GB" sz="1800" b="1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Cattle Slurry (6% DM)</a:t>
                      </a:r>
                      <a:endParaRPr lang="en-GB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</a:rPr>
                        <a:t>0.6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Value of N,</a:t>
                      </a:r>
                      <a:r>
                        <a:rPr lang="en-GB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P, K </a:t>
                      </a:r>
                      <a:r>
                        <a:rPr lang="en-GB" dirty="0" smtClean="0"/>
                        <a:t>per m</a:t>
                      </a:r>
                      <a:r>
                        <a:rPr lang="en-GB" baseline="30000" dirty="0" smtClean="0"/>
                        <a:t>3</a:t>
                      </a:r>
                      <a:r>
                        <a:rPr lang="en-GB" dirty="0" smtClean="0"/>
                        <a:t> cattle slurry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£0.64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£0.45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£1.27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nutrient value </a:t>
                      </a:r>
                      <a:r>
                        <a:rPr lang="en-GB" dirty="0" smtClean="0"/>
                        <a:t>per m</a:t>
                      </a:r>
                      <a:r>
                        <a:rPr lang="en-GB" baseline="30000" dirty="0" smtClean="0"/>
                        <a:t>3</a:t>
                      </a:r>
                      <a:r>
                        <a:rPr lang="en-GB" dirty="0" smtClean="0"/>
                        <a:t> cattle slurry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£2.36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5013176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Application of 30 </a:t>
            </a:r>
            <a:r>
              <a:rPr lang="en-GB" sz="2800" dirty="0"/>
              <a:t>m</a:t>
            </a:r>
            <a:r>
              <a:rPr lang="en-GB" sz="2800" baseline="30000" dirty="0"/>
              <a:t>3</a:t>
            </a:r>
            <a:r>
              <a:rPr lang="en-GB" sz="2800" dirty="0" smtClean="0"/>
              <a:t> / ha: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Savings of £70.80 per hectare.</a:t>
            </a:r>
            <a:endParaRPr lang="en-GB" sz="2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0295"/>
      </p:ext>
    </p:extLst>
  </p:cSld>
  <p:clrMapOvr>
    <a:masterClrMapping/>
  </p:clrMapOvr>
  <p:transition spd="slow" advTm="4702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Value of Cattle Slurry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51599" y="1844824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ea typeface="Calibri"/>
                <a:cs typeface="Times New Roman"/>
              </a:rPr>
              <a:t>Total nutrient value </a:t>
            </a:r>
            <a:r>
              <a:rPr lang="en-GB" sz="2800" dirty="0"/>
              <a:t>per m</a:t>
            </a:r>
            <a:r>
              <a:rPr lang="en-GB" sz="2800" baseline="30000" dirty="0"/>
              <a:t>3</a:t>
            </a:r>
            <a:r>
              <a:rPr lang="en-GB" sz="2800" dirty="0"/>
              <a:t> cattle </a:t>
            </a:r>
            <a:r>
              <a:rPr lang="en-GB" sz="2800" dirty="0" smtClean="0"/>
              <a:t>slurry = £2.36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 smtClean="0">
                <a:ea typeface="Calibri"/>
                <a:cs typeface="Times New Roman"/>
              </a:rPr>
              <a:t>500,000 gallon store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800" dirty="0" smtClean="0">
                <a:ea typeface="Calibri"/>
                <a:cs typeface="Times New Roman"/>
              </a:rPr>
              <a:t>2,272 </a:t>
            </a:r>
            <a:r>
              <a:rPr lang="en-GB" sz="2800" dirty="0" smtClean="0"/>
              <a:t>m</a:t>
            </a:r>
            <a:r>
              <a:rPr lang="en-GB" sz="2800" baseline="30000" dirty="0" smtClean="0"/>
              <a:t>3</a:t>
            </a:r>
            <a:endParaRPr lang="en-GB" sz="2800" dirty="0">
              <a:ea typeface="Calibri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£5,363</a:t>
            </a:r>
            <a:endParaRPr lang="en-GB" sz="2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28822"/>
      </p:ext>
    </p:extLst>
  </p:cSld>
  <p:clrMapOvr>
    <a:masterClrMapping/>
  </p:clrMapOvr>
  <p:transition spd="slow" advTm="4003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Points: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18952" y="1196752"/>
            <a:ext cx="84969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Same methodology can be used for valuing different manures.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Nutrient values for other organic fertilisers can be obtained from SAC Technical Note 650:</a:t>
            </a:r>
            <a:br>
              <a:rPr lang="en-GB" sz="2800" dirty="0" smtClean="0"/>
            </a:br>
            <a:r>
              <a:rPr lang="en-GB" sz="2800" dirty="0" smtClean="0">
                <a:solidFill>
                  <a:srgbClr val="00B050"/>
                </a:solidFill>
              </a:rPr>
              <a:t>‘</a:t>
            </a:r>
            <a:r>
              <a:rPr lang="en-GB" sz="2800" i="1" dirty="0" smtClean="0">
                <a:solidFill>
                  <a:srgbClr val="00B050"/>
                </a:solidFill>
              </a:rPr>
              <a:t>Optimising the application of bulky organic fertilisers</a:t>
            </a:r>
            <a:r>
              <a:rPr lang="en-GB" sz="2800" dirty="0" smtClean="0">
                <a:solidFill>
                  <a:srgbClr val="00B050"/>
                </a:solidFill>
              </a:rPr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Essential to analyse organic manures to </a:t>
            </a:r>
            <a:r>
              <a:rPr lang="en-GB" sz="2800" dirty="0" smtClean="0"/>
              <a:t>obtain </a:t>
            </a:r>
            <a:r>
              <a:rPr lang="en-GB" sz="2800" dirty="0"/>
              <a:t>accurate </a:t>
            </a:r>
            <a:r>
              <a:rPr lang="en-GB" sz="2800" dirty="0" smtClean="0"/>
              <a:t>nutrient values.</a:t>
            </a: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Prepare a RAMS map.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Remember NVZ and cross compliance regulations when spreading.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Further information – </a:t>
            </a:r>
            <a:r>
              <a:rPr lang="en-GB" sz="2800" dirty="0" err="1" smtClean="0">
                <a:hlinkClick r:id="rId4"/>
              </a:rPr>
              <a:t>advice@fas.scot</a:t>
            </a:r>
            <a:endParaRPr lang="en-GB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45943"/>
      </p:ext>
    </p:extLst>
  </p:cSld>
  <p:clrMapOvr>
    <a:masterClrMapping/>
  </p:clrMapOvr>
  <p:transition spd="slow" advTm="10931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988840"/>
            <a:ext cx="8352928" cy="1008112"/>
          </a:xfrm>
        </p:spPr>
        <p:txBody>
          <a:bodyPr>
            <a:noAutofit/>
          </a:bodyPr>
          <a:lstStyle/>
          <a:p>
            <a:pPr algn="ctr"/>
            <a:r>
              <a:rPr lang="en-GB" sz="4400" b="1" dirty="0" smtClean="0"/>
              <a:t>Calculating the Nutrient Value of Organic Fertilisers</a:t>
            </a:r>
            <a:endParaRPr lang="en-GB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8064896" cy="720080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b="1" i="1" dirty="0" smtClean="0"/>
              <a:t>Farm Advisory Service : </a:t>
            </a:r>
          </a:p>
          <a:p>
            <a:pPr marL="0" indent="0" algn="ctr">
              <a:buNone/>
            </a:pPr>
            <a:r>
              <a:rPr lang="en-GB" sz="3600" b="1" i="1" dirty="0" smtClean="0"/>
              <a:t>Soil &amp; Nutrient Network Programme</a:t>
            </a:r>
            <a:endParaRPr lang="en-GB" sz="3600" b="1" i="1" dirty="0"/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34115"/>
      </p:ext>
    </p:extLst>
  </p:cSld>
  <p:clrMapOvr>
    <a:masterClrMapping/>
  </p:clrMapOvr>
  <p:transition spd="slow" advTm="538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N, P, K content of </a:t>
            </a:r>
            <a:br>
              <a:rPr lang="en-GB" dirty="0" smtClean="0"/>
            </a:br>
            <a:r>
              <a:rPr lang="en-GB" dirty="0" smtClean="0"/>
              <a:t>selected manures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784588"/>
              </p:ext>
            </p:extLst>
          </p:nvPr>
        </p:nvGraphicFramePr>
        <p:xfrm>
          <a:off x="539552" y="1772816"/>
          <a:ext cx="7920880" cy="3320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3016"/>
                <a:gridCol w="1778157"/>
                <a:gridCol w="1516362"/>
                <a:gridCol w="1393345"/>
              </a:tblGrid>
              <a:tr h="670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Manure </a:t>
                      </a:r>
                      <a:r>
                        <a:rPr lang="en-GB" sz="1800" dirty="0">
                          <a:effectLst/>
                        </a:rPr>
                        <a:t>Type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Crop available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Total Phosphate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GB" sz="1800" b="1" kern="1200" baseline="-250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Total Potash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3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Kg/t or Kg/m</a:t>
                      </a:r>
                      <a:r>
                        <a:rPr lang="en-GB" sz="1800" b="1" baseline="30000" dirty="0" smtClean="0">
                          <a:effectLst/>
                        </a:rPr>
                        <a:t>3</a:t>
                      </a:r>
                      <a:endParaRPr lang="en-GB" sz="1800" b="1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Cattle FYM (fresh)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8.0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3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Cattle FYM (old)</a:t>
                      </a:r>
                      <a:endParaRPr lang="en-GB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8.0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3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Cattle Slurry (6% DM)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0.6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1.2</a:t>
                      </a: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3.2</a:t>
                      </a:r>
                      <a:r>
                        <a:rPr lang="en-GB" sz="1800" b="1" dirty="0">
                          <a:effectLst/>
                        </a:rPr>
                        <a:t> 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42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Pig FYM (fresh)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1.8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6.0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8.0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26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Broiler / Turkey litter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10.5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5390987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Old FYM = stored for 3 months or more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52887"/>
      </p:ext>
    </p:extLst>
  </p:cSld>
  <p:clrMapOvr>
    <a:masterClrMapping/>
  </p:clrMapOvr>
  <p:transition spd="slow" advTm="12926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Current Price Levels of</a:t>
            </a:r>
            <a:br>
              <a:rPr lang="en-GB" dirty="0" smtClean="0"/>
            </a:br>
            <a:r>
              <a:rPr lang="en-GB" dirty="0" smtClean="0"/>
              <a:t>Inorganic Fertilisers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84554"/>
              </p:ext>
            </p:extLst>
          </p:nvPr>
        </p:nvGraphicFramePr>
        <p:xfrm>
          <a:off x="399947" y="2060848"/>
          <a:ext cx="8352928" cy="327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0408"/>
                <a:gridCol w="3832520"/>
              </a:tblGrid>
              <a:tr h="71284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£</a:t>
                      </a:r>
                      <a:r>
                        <a:rPr lang="en-GB" baseline="0" dirty="0" smtClean="0"/>
                        <a:t> per tonne</a:t>
                      </a:r>
                      <a:endParaRPr lang="en-GB" dirty="0"/>
                    </a:p>
                  </a:txBody>
                  <a:tcPr/>
                </a:tc>
              </a:tr>
              <a:tr h="367275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Urea (46% N)</a:t>
                      </a:r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£255</a:t>
                      </a:r>
                      <a:endParaRPr lang="en-GB" sz="1800" b="1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Ammonium Nitrate  (AN) (34.5%N)</a:t>
                      </a:r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£242</a:t>
                      </a:r>
                      <a:endParaRPr lang="en-GB" sz="1800" b="1" dirty="0"/>
                    </a:p>
                  </a:txBody>
                  <a:tcPr/>
                </a:tc>
              </a:tr>
              <a:tr h="210304">
                <a:tc>
                  <a:txBody>
                    <a:bodyPr/>
                    <a:lstStyle/>
                    <a:p>
                      <a:r>
                        <a:rPr lang="en-GB" sz="1800" b="1" dirty="0" err="1" smtClean="0"/>
                        <a:t>Muriate</a:t>
                      </a:r>
                      <a:r>
                        <a:rPr lang="en-GB" sz="1800" b="1" dirty="0" smtClean="0"/>
                        <a:t> of Potash (MOP) (60%K)</a:t>
                      </a:r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£265</a:t>
                      </a:r>
                      <a:endParaRPr lang="en-GB" sz="1800" b="1" dirty="0"/>
                    </a:p>
                  </a:txBody>
                  <a:tcPr/>
                </a:tc>
              </a:tr>
              <a:tr h="204584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Triple Superphosphate (TSP) (47%P)</a:t>
                      </a:r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£290</a:t>
                      </a:r>
                      <a:endParaRPr lang="en-GB" sz="1800" b="1" dirty="0"/>
                    </a:p>
                  </a:txBody>
                  <a:tcPr/>
                </a:tc>
              </a:tr>
              <a:tr h="126856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20.10.10</a:t>
                      </a:r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£255</a:t>
                      </a:r>
                      <a:endParaRPr lang="en-GB" sz="1800" b="1" dirty="0"/>
                    </a:p>
                  </a:txBody>
                  <a:tcPr/>
                </a:tc>
              </a:tr>
              <a:tr h="121136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25.5.5</a:t>
                      </a:r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£242</a:t>
                      </a:r>
                      <a:endParaRPr lang="en-GB" sz="18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20.8.12</a:t>
                      </a:r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£270</a:t>
                      </a:r>
                      <a:endParaRPr lang="en-GB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9580" y="1482721"/>
            <a:ext cx="569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(Typical inorganic fertiliser prices as at March 2018)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6228184" y="3140968"/>
            <a:ext cx="1224136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228184" y="3501008"/>
            <a:ext cx="1224136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228184" y="3861048"/>
            <a:ext cx="1224136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965688"/>
      </p:ext>
    </p:extLst>
  </p:cSld>
  <p:clrMapOvr>
    <a:masterClrMapping/>
  </p:clrMapOvr>
  <p:transition spd="slow" advTm="5547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Nutrient Value of Cattle FYM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sz="2000" dirty="0"/>
          </a:p>
          <a:p>
            <a:pPr marL="0" indent="0">
              <a:buNone/>
            </a:pPr>
            <a:r>
              <a:rPr lang="en-GB" dirty="0" smtClean="0"/>
              <a:t>Sources:</a:t>
            </a:r>
          </a:p>
          <a:p>
            <a:r>
              <a:rPr lang="en-GB" dirty="0" smtClean="0"/>
              <a:t>N = AN @ £242/t</a:t>
            </a:r>
          </a:p>
          <a:p>
            <a:r>
              <a:rPr lang="en-GB" dirty="0" smtClean="0"/>
              <a:t>P = TSP @ £290/t</a:t>
            </a:r>
          </a:p>
          <a:p>
            <a:r>
              <a:rPr lang="en-GB" dirty="0" smtClean="0"/>
              <a:t>K = MOP @ £265/t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786794"/>
              </p:ext>
            </p:extLst>
          </p:nvPr>
        </p:nvGraphicFramePr>
        <p:xfrm>
          <a:off x="539552" y="1772816"/>
          <a:ext cx="7920880" cy="1646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33016"/>
                <a:gridCol w="1778157"/>
                <a:gridCol w="1516362"/>
                <a:gridCol w="1393345"/>
              </a:tblGrid>
              <a:tr h="670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Manure </a:t>
                      </a:r>
                      <a:r>
                        <a:rPr lang="en-GB" sz="1800" dirty="0">
                          <a:effectLst/>
                        </a:rPr>
                        <a:t>Type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Crop available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Total Phosphate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GB" sz="1800" b="1" kern="1200" baseline="-250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Total Potash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3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Kg/t or Kg/m</a:t>
                      </a:r>
                      <a:r>
                        <a:rPr lang="en-GB" sz="1800" b="1" baseline="30000" dirty="0" smtClean="0">
                          <a:effectLst/>
                        </a:rPr>
                        <a:t>3</a:t>
                      </a:r>
                      <a:endParaRPr lang="en-GB" sz="1800" b="1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Cattle FYM (old)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0.6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8.0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03928"/>
      </p:ext>
    </p:extLst>
  </p:cSld>
  <p:clrMapOvr>
    <a:masterClrMapping/>
  </p:clrMapOvr>
  <p:transition spd="slow" advTm="5346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Nitrogen Value of FYM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 = 34.5% N</a:t>
            </a:r>
          </a:p>
          <a:p>
            <a:r>
              <a:rPr lang="en-GB" dirty="0" smtClean="0"/>
              <a:t>1 tonne product = 345 kg N</a:t>
            </a:r>
          </a:p>
          <a:p>
            <a:r>
              <a:rPr lang="en-GB" dirty="0" smtClean="0"/>
              <a:t>1 tonne product costs £242</a:t>
            </a:r>
          </a:p>
          <a:p>
            <a:r>
              <a:rPr lang="en-GB" dirty="0" smtClean="0"/>
              <a:t>345 kg N = £242</a:t>
            </a:r>
          </a:p>
          <a:p>
            <a:r>
              <a:rPr lang="en-GB" dirty="0" smtClean="0"/>
              <a:t>1 kg N = £0.70</a:t>
            </a:r>
          </a:p>
          <a:p>
            <a:endParaRPr lang="en-GB" dirty="0"/>
          </a:p>
          <a:p>
            <a:r>
              <a:rPr lang="en-GB" dirty="0" smtClean="0"/>
              <a:t>0.6 kg N per tonne of cattle FYM</a:t>
            </a:r>
          </a:p>
          <a:p>
            <a:r>
              <a:rPr lang="en-GB" dirty="0" smtClean="0"/>
              <a:t>0.60 x £0.70 = £0.42</a:t>
            </a:r>
            <a:endParaRPr lang="en-GB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65487"/>
      </p:ext>
    </p:extLst>
  </p:cSld>
  <p:clrMapOvr>
    <a:masterClrMapping/>
  </p:clrMapOvr>
  <p:transition spd="slow" advTm="635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Phosphate Value of FYM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TSP = 46% Phosphate</a:t>
            </a:r>
          </a:p>
          <a:p>
            <a:r>
              <a:rPr lang="en-GB" dirty="0" smtClean="0"/>
              <a:t>1 tonne product = 460 kg Phosphate</a:t>
            </a:r>
          </a:p>
          <a:p>
            <a:r>
              <a:rPr lang="en-GB" dirty="0" smtClean="0"/>
              <a:t>1 tonne product costs £290</a:t>
            </a:r>
          </a:p>
          <a:p>
            <a:r>
              <a:rPr lang="en-GB" dirty="0" smtClean="0"/>
              <a:t>460 kg Phosphate = £290</a:t>
            </a:r>
          </a:p>
          <a:p>
            <a:r>
              <a:rPr lang="en-GB" dirty="0" smtClean="0"/>
              <a:t>1 kg Phosphate = £0.63</a:t>
            </a:r>
          </a:p>
          <a:p>
            <a:endParaRPr lang="en-GB" dirty="0"/>
          </a:p>
          <a:p>
            <a:r>
              <a:rPr lang="en-GB" dirty="0" smtClean="0"/>
              <a:t>3.2 kg Phosphate per tonne of cattle FYM</a:t>
            </a:r>
          </a:p>
          <a:p>
            <a:r>
              <a:rPr lang="en-GB" dirty="0" smtClean="0"/>
              <a:t>3.20 x £0.63 = £2.02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59506"/>
      </p:ext>
    </p:extLst>
  </p:cSld>
  <p:clrMapOvr>
    <a:masterClrMapping/>
  </p:clrMapOvr>
  <p:transition spd="slow" advTm="7024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Potash Value of FYM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MOP = 60% Potash</a:t>
            </a:r>
          </a:p>
          <a:p>
            <a:r>
              <a:rPr lang="en-GB" dirty="0" smtClean="0"/>
              <a:t>1 tonne product = 600 kg Potash</a:t>
            </a:r>
          </a:p>
          <a:p>
            <a:r>
              <a:rPr lang="en-GB" dirty="0" smtClean="0"/>
              <a:t>1 tonne product costs £265</a:t>
            </a:r>
          </a:p>
          <a:p>
            <a:r>
              <a:rPr lang="en-GB" dirty="0" smtClean="0"/>
              <a:t>600 kg Potash = £265</a:t>
            </a:r>
          </a:p>
          <a:p>
            <a:r>
              <a:rPr lang="en-GB" dirty="0" smtClean="0"/>
              <a:t>1 kg Potash = £0.44</a:t>
            </a:r>
          </a:p>
          <a:p>
            <a:endParaRPr lang="en-GB" dirty="0"/>
          </a:p>
          <a:p>
            <a:r>
              <a:rPr lang="en-GB" dirty="0" smtClean="0"/>
              <a:t>8.0 kg Potash per tonne of cattle FYM</a:t>
            </a:r>
          </a:p>
          <a:p>
            <a:r>
              <a:rPr lang="en-GB" dirty="0" smtClean="0"/>
              <a:t>8.0 x £0.44 = £3.52</a:t>
            </a:r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2544"/>
      </p:ext>
    </p:extLst>
  </p:cSld>
  <p:clrMapOvr>
    <a:masterClrMapping/>
  </p:clrMapOvr>
  <p:transition spd="slow" advTm="595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Value of Cattle FYM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2200350"/>
              </p:ext>
            </p:extLst>
          </p:nvPr>
        </p:nvGraphicFramePr>
        <p:xfrm>
          <a:off x="539552" y="1772816"/>
          <a:ext cx="7920880" cy="3230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0"/>
                <a:gridCol w="1410773"/>
                <a:gridCol w="101395"/>
                <a:gridCol w="1414967"/>
                <a:gridCol w="1393345"/>
              </a:tblGrid>
              <a:tr h="670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Manure </a:t>
                      </a:r>
                      <a:r>
                        <a:rPr lang="en-GB" sz="1800" dirty="0">
                          <a:effectLst/>
                        </a:rPr>
                        <a:t>Type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Crop available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Total Phosphate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GB" sz="1800" b="1" kern="1200" baseline="-25000" dirty="0">
                        <a:solidFill>
                          <a:schemeClr val="lt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Total Potash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r>
                        <a:rPr lang="en-GB" sz="1800" baseline="-25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35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</a:rPr>
                        <a:t>Kg/t or Kg/m</a:t>
                      </a:r>
                      <a:r>
                        <a:rPr lang="en-GB" sz="1800" b="1" baseline="30000" dirty="0" smtClean="0">
                          <a:effectLst/>
                        </a:rPr>
                        <a:t>3</a:t>
                      </a:r>
                      <a:endParaRPr lang="en-GB" sz="1800" b="1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Cattle FYM (old)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</a:rPr>
                        <a:t>0.6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8.0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Value of N,</a:t>
                      </a:r>
                      <a:r>
                        <a:rPr lang="en-GB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P, K per tonne of FYM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£0.42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£2.02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£3.52</a:t>
                      </a:r>
                      <a:endParaRPr lang="en-GB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GB" sz="18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nutient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value per tonne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of Cattle FYM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£5.96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515719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Application of 20t / ha:</a:t>
            </a:r>
          </a:p>
          <a:p>
            <a:r>
              <a:rPr lang="en-GB" sz="2400" dirty="0" smtClean="0"/>
              <a:t>Savings of £119.20 per hectare.</a:t>
            </a:r>
            <a:endParaRPr lang="en-GB" sz="2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21622"/>
      </p:ext>
    </p:extLst>
  </p:cSld>
  <p:clrMapOvr>
    <a:masterClrMapping/>
  </p:clrMapOvr>
  <p:transition spd="slow" advTm="4153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8.8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0.5|3.7|0.5|5|4.7|20.8|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862</Words>
  <Application>Microsoft Office PowerPoint</Application>
  <PresentationFormat>On-screen Show (4:3)</PresentationFormat>
  <Paragraphs>219</Paragraphs>
  <Slides>19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Please ensure that sound is enabled on your PC</vt:lpstr>
      <vt:lpstr>Calculating the Nutrient Value of Organic Fertilisers</vt:lpstr>
      <vt:lpstr>N, P, K content of  selected manures</vt:lpstr>
      <vt:lpstr>Current Price Levels of Inorganic Fertilisers</vt:lpstr>
      <vt:lpstr>Nutrient Value of Cattle FYM</vt:lpstr>
      <vt:lpstr>Nitrogen Value of FYM</vt:lpstr>
      <vt:lpstr>Phosphate Value of FYM</vt:lpstr>
      <vt:lpstr>Potash Value of FYM</vt:lpstr>
      <vt:lpstr>Value of Cattle FYM</vt:lpstr>
      <vt:lpstr>Slurry scenario:</vt:lpstr>
      <vt:lpstr>Slurry scenario:</vt:lpstr>
      <vt:lpstr>PowerPoint Presentation</vt:lpstr>
      <vt:lpstr>E.g. Value of Cattle Slurry  (6%DM)</vt:lpstr>
      <vt:lpstr>N Value of Cattle Slurry</vt:lpstr>
      <vt:lpstr>P Value of Cattle Slurry</vt:lpstr>
      <vt:lpstr>K Value of Cattle Slurry</vt:lpstr>
      <vt:lpstr>Value of Cattle Slurry</vt:lpstr>
      <vt:lpstr>Value of Cattle Slurry</vt:lpstr>
      <vt:lpstr>Key Points: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2018-03-26T11:31:15Z</dcterms:created>
  <dcterms:modified xsi:type="dcterms:W3CDTF">2018-03-26T11:31:26Z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