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8" r:id="rId6"/>
    <p:sldId id="278" r:id="rId7"/>
    <p:sldId id="301" r:id="rId8"/>
    <p:sldId id="302" r:id="rId9"/>
    <p:sldId id="315" r:id="rId10"/>
    <p:sldId id="304" r:id="rId11"/>
    <p:sldId id="313" r:id="rId12"/>
    <p:sldId id="312" r:id="rId13"/>
    <p:sldId id="305" r:id="rId14"/>
    <p:sldId id="306" r:id="rId15"/>
    <p:sldId id="314" r:id="rId16"/>
    <p:sldId id="300" r:id="rId17"/>
    <p:sldId id="316" r:id="rId18"/>
    <p:sldId id="298" r:id="rId19"/>
    <p:sldId id="317" r:id="rId20"/>
    <p:sldId id="285" r:id="rId21"/>
    <p:sldId id="277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62" y="-96"/>
      </p:cViewPr>
      <p:guideLst>
        <p:guide orient="horz" pos="754"/>
        <p:guide pos="5470"/>
        <p:guide pos="2849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B75B-CDD2-4AC1-9942-97BFFAF7D972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43A9-706F-4745-8BC4-6AF384BDB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B90F5-E025-4545-A369-B6FEEDFF9470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C2651-87C1-4A4C-9D62-63EDA0224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3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A8F9B-6C54-40AA-AF07-1D0E6661B61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57AC9-3A00-49FB-8BEE-E07139A2B2D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0B62B-1243-4C54-ACC6-756E31AFFAD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57AC9-3A00-49FB-8BEE-E07139A2B2DC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0B62B-1243-4C54-ACC6-756E31AFFAD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0B62B-1243-4C54-ACC6-756E31AFFAD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0B62B-1243-4C54-ACC6-756E31AFFAD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60B62B-1243-4C54-ACC6-756E31AFFAD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1412777"/>
            <a:ext cx="7704856" cy="10081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Sub header text here 30pt Arial Blue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42088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Bullet points 24pt Arial Black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9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3000">
                <a:latin typeface="Arial" pitchFamily="34" charset="0"/>
                <a:cs typeface="Arial" pitchFamily="34" charset="0"/>
              </a:defRPr>
            </a:lvl2pPr>
            <a:lvl3pPr>
              <a:defRPr sz="3000">
                <a:latin typeface="Arial" pitchFamily="34" charset="0"/>
                <a:cs typeface="Arial" pitchFamily="34" charset="0"/>
              </a:defRPr>
            </a:lvl3pPr>
            <a:lvl4pPr>
              <a:defRPr sz="3000">
                <a:latin typeface="Arial" pitchFamily="34" charset="0"/>
                <a:cs typeface="Arial" pitchFamily="34" charset="0"/>
              </a:defRPr>
            </a:lvl4pPr>
            <a:lvl5pPr>
              <a:defRPr sz="3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82586-703A-4390-B487-01607DFFD71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1E0D1-8EA7-41E9-8E54-B9532B0EB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82586-703A-4390-B487-01607DFFD71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1E0D1-8EA7-41E9-8E54-B9532B0EB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36pt Master title size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864096" cy="64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839"/>
            <a:ext cx="2317552" cy="1231736"/>
          </a:xfrm>
          <a:prstGeom prst="rect">
            <a:avLst/>
          </a:prstGeom>
        </p:spPr>
      </p:pic>
      <p:pic>
        <p:nvPicPr>
          <p:cNvPr id="3" name="Picture 2" descr="SG_Dual_linear_CMYK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1" y="6160109"/>
            <a:ext cx="1929117" cy="351359"/>
          </a:xfrm>
          <a:prstGeom prst="rect">
            <a:avLst/>
          </a:prstGeom>
        </p:spPr>
      </p:pic>
      <p:pic>
        <p:nvPicPr>
          <p:cNvPr id="3074" name="Picture 1" descr="Description: Description: Description: SAC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3" y="6093296"/>
            <a:ext cx="376220" cy="4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27F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cords.nbnatlas.org/occurrences/7be02ab3-6f99-4f1d-beec-97a091894c95" TargetMode="External"/><Relationship Id="rId2" Type="http://schemas.openxmlformats.org/officeDocument/2006/relationships/hyperlink" Target="https://map.environment.gov.scot/LIS_Agri/Agr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s.forestry.gov.uk/imf/imf.jsp?site=fcscotland_ext&amp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dss.org.uk/geoforestdss/esc4.jsp" TargetMode="External"/><Relationship Id="rId2" Type="http://schemas.openxmlformats.org/officeDocument/2006/relationships/hyperlink" Target="http://maps.forestry.gov.uk/imf/imf.jsp?site=fcscotland_ext&amp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13991"/>
          <a:stretch/>
        </p:blipFill>
        <p:spPr>
          <a:xfrm>
            <a:off x="-1" y="1340895"/>
            <a:ext cx="9142727" cy="3816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318599"/>
            <a:ext cx="9144000" cy="16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Establishment process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/>
            <a:r>
              <a:rPr lang="en-GB" sz="2300" u="sng" dirty="0" smtClean="0"/>
              <a:t>Planting (Year 1)</a:t>
            </a:r>
          </a:p>
          <a:p>
            <a:pPr lvl="2"/>
            <a:r>
              <a:rPr lang="en-GB" sz="2300" dirty="0" smtClean="0"/>
              <a:t>Ensure site is protected (fencing or tubes)</a:t>
            </a:r>
          </a:p>
          <a:p>
            <a:pPr lvl="2"/>
            <a:r>
              <a:rPr lang="en-GB" sz="2300" dirty="0" smtClean="0"/>
              <a:t>Control existing vegetation (funding available for gorse and bracken)</a:t>
            </a:r>
          </a:p>
          <a:p>
            <a:pPr lvl="2"/>
            <a:r>
              <a:rPr lang="en-GB" sz="2300" dirty="0" smtClean="0"/>
              <a:t>Select appropriate ground preparation</a:t>
            </a:r>
          </a:p>
          <a:p>
            <a:pPr lvl="2"/>
            <a:r>
              <a:rPr lang="en-GB" sz="2300" dirty="0" smtClean="0"/>
              <a:t>Consider woodland design for landscape impact, species choice, designed open ground, access etc.</a:t>
            </a:r>
          </a:p>
          <a:p>
            <a:pPr lvl="2"/>
            <a:r>
              <a:rPr lang="en-GB" sz="2300" dirty="0" smtClean="0"/>
              <a:t>Select stocking density (over stock = less beat up)</a:t>
            </a:r>
          </a:p>
        </p:txBody>
      </p:sp>
    </p:spTree>
    <p:extLst>
      <p:ext uri="{BB962C8B-B14F-4D97-AF65-F5344CB8AC3E}">
        <p14:creationId xmlns:p14="http://schemas.microsoft.com/office/powerpoint/2010/main" val="17682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Establishment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/>
            <a:r>
              <a:rPr lang="en-GB" sz="2200" u="sng" dirty="0" smtClean="0"/>
              <a:t>Management (Years 2 to 6)</a:t>
            </a:r>
          </a:p>
          <a:p>
            <a:pPr marL="457200" lvl="1" indent="0">
              <a:buNone/>
            </a:pPr>
            <a:r>
              <a:rPr lang="en-GB" sz="2200" dirty="0" smtClean="0"/>
              <a:t>Maintenance payment for 5 years following establishment to help towards:</a:t>
            </a:r>
          </a:p>
          <a:p>
            <a:pPr lvl="2"/>
            <a:r>
              <a:rPr lang="en-GB" sz="2200" dirty="0" smtClean="0"/>
              <a:t>Control herbivore pressure (no livestock until year 20)</a:t>
            </a:r>
          </a:p>
          <a:p>
            <a:pPr lvl="2"/>
            <a:r>
              <a:rPr lang="en-GB" sz="2200" dirty="0" smtClean="0"/>
              <a:t>Control vegetation (spraying/weeding)</a:t>
            </a:r>
          </a:p>
          <a:p>
            <a:pPr lvl="2"/>
            <a:r>
              <a:rPr lang="en-GB" sz="2200" dirty="0" smtClean="0"/>
              <a:t>Replacing losses (‘beating up’)</a:t>
            </a:r>
          </a:p>
          <a:p>
            <a:pPr lvl="2"/>
            <a:r>
              <a:rPr lang="en-GB" sz="2200" dirty="0" smtClean="0"/>
              <a:t>Fence inspections and maintenance </a:t>
            </a:r>
          </a:p>
          <a:p>
            <a:pPr lvl="2"/>
            <a:endParaRPr lang="en-GB" sz="2200" dirty="0" smtClean="0"/>
          </a:p>
          <a:p>
            <a:pPr marL="914400" lvl="2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7874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Funding for New Woodland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 smtClean="0"/>
              <a:t>Initial planting grant</a:t>
            </a:r>
          </a:p>
          <a:p>
            <a:r>
              <a:rPr lang="en-GB" dirty="0"/>
              <a:t>A</a:t>
            </a:r>
            <a:r>
              <a:rPr lang="en-GB" dirty="0" smtClean="0"/>
              <a:t>nnual (x 5) maintenance grant</a:t>
            </a:r>
          </a:p>
          <a:p>
            <a:r>
              <a:rPr lang="en-GB" dirty="0" smtClean="0"/>
              <a:t>Fencing: deer, stock, </a:t>
            </a:r>
            <a:r>
              <a:rPr lang="en-GB" dirty="0" err="1" smtClean="0"/>
              <a:t>rabbit,upgrade,marking</a:t>
            </a:r>
            <a:endParaRPr lang="en-GB" dirty="0" smtClean="0"/>
          </a:p>
          <a:p>
            <a:r>
              <a:rPr lang="en-GB" dirty="0" smtClean="0"/>
              <a:t>Tubes and vole guards</a:t>
            </a:r>
          </a:p>
          <a:p>
            <a:r>
              <a:rPr lang="en-GB" dirty="0" smtClean="0"/>
              <a:t>Bracken control (£225/Ha)</a:t>
            </a:r>
          </a:p>
          <a:p>
            <a:r>
              <a:rPr lang="en-GB" dirty="0" smtClean="0"/>
              <a:t>Gorse removal (£720/net Ha)</a:t>
            </a:r>
          </a:p>
          <a:p>
            <a:r>
              <a:rPr lang="en-GB" dirty="0" smtClean="0"/>
              <a:t>Sheep and Trees package</a:t>
            </a:r>
          </a:p>
          <a:p>
            <a:r>
              <a:rPr lang="en-GB" dirty="0" smtClean="0"/>
              <a:t>Keep Basic Payment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6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Planting Grants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:\FGS capital 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2510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100" dirty="0" smtClean="0"/>
              <a:t>Sheep and Trees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7805" y="1412776"/>
            <a:ext cx="8680427" cy="51039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Conifer or Diverse Conifer, 10Ha to 50Ha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Infrastructure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dirty="0" err="1" smtClean="0">
                <a:latin typeface="Arial" charset="0"/>
                <a:cs typeface="Arial" charset="0"/>
              </a:rPr>
              <a:t>Roading</a:t>
            </a:r>
            <a:r>
              <a:rPr lang="en-GB" altLang="en-US" dirty="0" smtClean="0">
                <a:latin typeface="Arial" charset="0"/>
                <a:cs typeface="Arial" charset="0"/>
              </a:rPr>
              <a:t> £25.80/m</a:t>
            </a:r>
          </a:p>
          <a:p>
            <a:pPr lvl="1">
              <a:spcBef>
                <a:spcPct val="0"/>
              </a:spcBef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Lay-bys £6.60/</a:t>
            </a:r>
            <a:r>
              <a:rPr lang="en-GB" altLang="en-US" dirty="0" err="1" smtClean="0">
                <a:latin typeface="Arial" charset="0"/>
                <a:cs typeface="Arial" charset="0"/>
              </a:rPr>
              <a:t>sq.m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4940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Ineligible areas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7805" y="980728"/>
            <a:ext cx="8680427" cy="55359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GB" sz="2500" b="1" u="sng" dirty="0" smtClean="0"/>
              <a:t>Woodland </a:t>
            </a:r>
            <a:r>
              <a:rPr lang="en-GB" sz="2500" b="1" u="sng" dirty="0"/>
              <a:t>creation grants are not available for:</a:t>
            </a:r>
          </a:p>
          <a:p>
            <a:r>
              <a:rPr lang="en-GB" sz="2500" dirty="0"/>
              <a:t>planting in existing woodlands (including grazed woodland)</a:t>
            </a:r>
          </a:p>
          <a:p>
            <a:r>
              <a:rPr lang="en-GB" sz="2500" dirty="0"/>
              <a:t>Christmas tree growing</a:t>
            </a:r>
          </a:p>
          <a:p>
            <a:r>
              <a:rPr lang="en-GB" sz="2500" dirty="0"/>
              <a:t>short rotation coppice</a:t>
            </a:r>
          </a:p>
          <a:p>
            <a:r>
              <a:rPr lang="en-GB" sz="2500" dirty="0"/>
              <a:t>fast-growing trees planted for energy production (such as eucalyptus in short-rotation forestry situations)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FAS Advice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7805" y="980728"/>
            <a:ext cx="8680427" cy="55359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Phone </a:t>
            </a:r>
            <a:r>
              <a:rPr lang="en-GB" altLang="en-US" dirty="0">
                <a:latin typeface="Arial" charset="0"/>
                <a:cs typeface="Arial" charset="0"/>
              </a:rPr>
              <a:t>0300 323 0161</a:t>
            </a:r>
          </a:p>
          <a:p>
            <a:pPr>
              <a:spcBef>
                <a:spcPct val="0"/>
              </a:spcBef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dirty="0" smtClean="0">
                <a:latin typeface="Arial" charset="0"/>
                <a:cs typeface="Arial" charset="0"/>
              </a:rPr>
              <a:t>Email</a:t>
            </a:r>
            <a:r>
              <a:rPr lang="en-GB" altLang="en-US" dirty="0">
                <a:latin typeface="Arial" charset="0"/>
                <a:cs typeface="Arial" charset="0"/>
              </a:rPr>
              <a:t>: </a:t>
            </a:r>
            <a:r>
              <a:rPr lang="en-GB" altLang="en-US" dirty="0" err="1">
                <a:latin typeface="Arial" charset="0"/>
                <a:cs typeface="Arial" charset="0"/>
              </a:rPr>
              <a:t>advice@fas.scot</a:t>
            </a:r>
            <a:endParaRPr lang="en-GB" alt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46" y="1497644"/>
            <a:ext cx="6374407" cy="427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784976" cy="2232247"/>
          </a:xfrm>
        </p:spPr>
        <p:txBody>
          <a:bodyPr>
            <a:normAutofit/>
          </a:bodyPr>
          <a:lstStyle/>
          <a:p>
            <a:r>
              <a:rPr lang="en-GB" sz="3000" dirty="0" smtClean="0"/>
              <a:t>Diversifying your business with woodland creation</a:t>
            </a:r>
            <a:endParaRPr lang="en-GB" sz="3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466" y="4293096"/>
            <a:ext cx="7215853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Douglas Priest, Forestry Consultant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Benefits of Woods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05" y="908720"/>
            <a:ext cx="8680427" cy="5607969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GB" sz="2800" dirty="0" smtClean="0"/>
              <a:t>Shelter</a:t>
            </a:r>
          </a:p>
          <a:p>
            <a:pPr eaLnBrk="1" fontAlgn="auto" hangingPunct="1">
              <a:defRPr/>
            </a:pPr>
            <a:r>
              <a:rPr lang="en-GB" sz="2800" dirty="0" smtClean="0"/>
              <a:t>Reduction of diffuse pollution</a:t>
            </a:r>
          </a:p>
          <a:p>
            <a:pPr eaLnBrk="1" fontAlgn="auto" hangingPunct="1">
              <a:defRPr/>
            </a:pPr>
            <a:r>
              <a:rPr lang="en-GB" sz="2800" dirty="0" smtClean="0"/>
              <a:t>Bank stabilisation</a:t>
            </a:r>
          </a:p>
          <a:p>
            <a:pPr eaLnBrk="1" fontAlgn="auto" hangingPunct="1">
              <a:defRPr/>
            </a:pPr>
            <a:r>
              <a:rPr lang="en-GB" sz="2800" dirty="0" smtClean="0"/>
              <a:t>Flood reduction</a:t>
            </a:r>
          </a:p>
          <a:p>
            <a:pPr>
              <a:defRPr/>
            </a:pPr>
            <a:r>
              <a:rPr lang="en-GB" sz="2800" dirty="0" smtClean="0"/>
              <a:t>Livestock management</a:t>
            </a:r>
          </a:p>
          <a:p>
            <a:pPr>
              <a:defRPr/>
            </a:pPr>
            <a:r>
              <a:rPr lang="en-GB" sz="2800" dirty="0" smtClean="0"/>
              <a:t>Source </a:t>
            </a:r>
            <a:r>
              <a:rPr lang="en-GB" sz="2800" dirty="0"/>
              <a:t>of firewood / chip-</a:t>
            </a:r>
          </a:p>
          <a:p>
            <a:pPr marL="0" indent="0">
              <a:buNone/>
              <a:defRPr/>
            </a:pPr>
            <a:r>
              <a:rPr lang="en-GB" sz="2800" dirty="0"/>
              <a:t>    wood for on-site boiler</a:t>
            </a:r>
          </a:p>
          <a:p>
            <a:pPr>
              <a:defRPr/>
            </a:pPr>
            <a:r>
              <a:rPr lang="en-GB" sz="2800" dirty="0"/>
              <a:t>Alternative income stream, </a:t>
            </a:r>
          </a:p>
          <a:p>
            <a:pPr marL="0" indent="0">
              <a:buNone/>
              <a:defRPr/>
            </a:pPr>
            <a:r>
              <a:rPr lang="en-GB" sz="2800" dirty="0"/>
              <a:t>   both grants and timber</a:t>
            </a:r>
          </a:p>
          <a:p>
            <a:pPr eaLnBrk="1" fontAlgn="auto" hangingPunct="1">
              <a:defRPr/>
            </a:pPr>
            <a:r>
              <a:rPr lang="en-GB" sz="2800" dirty="0" smtClean="0"/>
              <a:t>Succession planning</a:t>
            </a:r>
          </a:p>
          <a:p>
            <a:pPr eaLnBrk="1" fontAlgn="auto" hangingPunct="1">
              <a:defRPr/>
            </a:pPr>
            <a:endParaRPr lang="en-GB" dirty="0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68" y="4208463"/>
            <a:ext cx="305224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0" y="1916114"/>
            <a:ext cx="305384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Tax Benefits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7805" y="1476375"/>
            <a:ext cx="8680427" cy="50403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Growing asset which adds value to farm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No income tax on timber sales or grants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No capital gains tax on the growth in value of trees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100% relief on inheritance tax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70176"/>
            <a:ext cx="3870177" cy="21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7804" y="19050"/>
            <a:ext cx="7378921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Planting Grants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" y="1389525"/>
            <a:ext cx="8144962" cy="471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Selection of site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/>
            <a:r>
              <a:rPr lang="en-GB" sz="2300" u="sng" dirty="0" smtClean="0"/>
              <a:t>Consider aims of woodland</a:t>
            </a:r>
          </a:p>
          <a:p>
            <a:pPr lvl="2"/>
            <a:r>
              <a:rPr lang="en-GB" sz="2300" dirty="0" smtClean="0"/>
              <a:t>Timber </a:t>
            </a:r>
            <a:r>
              <a:rPr lang="en-GB" sz="2300" dirty="0"/>
              <a:t>production</a:t>
            </a:r>
          </a:p>
          <a:p>
            <a:pPr lvl="2"/>
            <a:r>
              <a:rPr lang="en-GB" sz="2300" dirty="0" smtClean="0"/>
              <a:t>Make </a:t>
            </a:r>
            <a:r>
              <a:rPr lang="en-GB" sz="2300" dirty="0"/>
              <a:t>use of less productive </a:t>
            </a:r>
            <a:r>
              <a:rPr lang="en-GB" sz="2300" dirty="0" smtClean="0"/>
              <a:t>ground</a:t>
            </a:r>
          </a:p>
          <a:p>
            <a:pPr lvl="2"/>
            <a:r>
              <a:rPr lang="en-GB" sz="2300" dirty="0" smtClean="0"/>
              <a:t>Screening </a:t>
            </a:r>
          </a:p>
          <a:p>
            <a:pPr lvl="2"/>
            <a:r>
              <a:rPr lang="en-GB" sz="2300" dirty="0" smtClean="0"/>
              <a:t>Shelter for livestock</a:t>
            </a:r>
          </a:p>
          <a:p>
            <a:pPr lvl="2"/>
            <a:r>
              <a:rPr lang="en-GB" sz="2300" dirty="0" smtClean="0"/>
              <a:t>Management of livestock</a:t>
            </a:r>
          </a:p>
          <a:p>
            <a:pPr lvl="2"/>
            <a:r>
              <a:rPr lang="en-GB" sz="2300" dirty="0"/>
              <a:t>Game Cover</a:t>
            </a:r>
          </a:p>
          <a:p>
            <a:pPr lvl="2"/>
            <a:endParaRPr lang="en-GB" sz="2300" dirty="0" smtClean="0"/>
          </a:p>
          <a:p>
            <a:pPr marL="914400" lvl="2" indent="0">
              <a:buNone/>
            </a:pPr>
            <a:endParaRPr lang="en-GB" sz="2300" dirty="0"/>
          </a:p>
          <a:p>
            <a:pPr lvl="1"/>
            <a:endParaRPr lang="en-GB" sz="2300" u="sng" dirty="0" smtClean="0"/>
          </a:p>
          <a:p>
            <a:pPr lvl="1"/>
            <a:endParaRPr lang="en-GB" sz="2300" u="sng" dirty="0"/>
          </a:p>
          <a:p>
            <a:pPr lvl="1"/>
            <a:endParaRPr lang="en-GB" sz="2300" u="sng" dirty="0" smtClean="0"/>
          </a:p>
          <a:p>
            <a:pPr lvl="1"/>
            <a:endParaRPr lang="en-GB" sz="2300" u="sng" dirty="0"/>
          </a:p>
          <a:p>
            <a:pPr lvl="1"/>
            <a:endParaRPr lang="en-GB" sz="2300" dirty="0"/>
          </a:p>
          <a:p>
            <a:pPr marL="914400" lvl="2" indent="0">
              <a:buNone/>
            </a:pPr>
            <a:endParaRPr lang="en-GB" sz="2300" dirty="0" smtClean="0"/>
          </a:p>
          <a:p>
            <a:pPr lvl="2"/>
            <a:endParaRPr lang="en-GB" sz="2300" dirty="0" smtClean="0"/>
          </a:p>
          <a:p>
            <a:pPr lvl="2"/>
            <a:endParaRPr lang="en-GB" sz="2300" dirty="0" smtClean="0"/>
          </a:p>
          <a:p>
            <a:pPr marL="914400" lvl="2" indent="0">
              <a:buNone/>
            </a:pPr>
            <a:endParaRPr lang="en-GB" sz="2300" dirty="0" smtClean="0"/>
          </a:p>
          <a:p>
            <a:pPr marL="914400" lvl="2" indent="0">
              <a:buNone/>
            </a:pPr>
            <a:endParaRPr lang="en-GB" sz="2300" dirty="0"/>
          </a:p>
          <a:p>
            <a:pPr marL="914400" lvl="2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9690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Selection of site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/>
            <a:r>
              <a:rPr lang="en-GB" sz="2300" u="sng" dirty="0" smtClean="0"/>
              <a:t>Consider Location of woodland</a:t>
            </a:r>
          </a:p>
          <a:p>
            <a:pPr lvl="2"/>
            <a:r>
              <a:rPr lang="en-GB" sz="2300" dirty="0" smtClean="0"/>
              <a:t>Are there any issues with deep peat? (&gt;50cm)</a:t>
            </a:r>
          </a:p>
          <a:p>
            <a:pPr lvl="2"/>
            <a:r>
              <a:rPr lang="en-GB" sz="2300" dirty="0" smtClean="0"/>
              <a:t>Are there any designations? (SSSI, Archaeology etc.)</a:t>
            </a:r>
          </a:p>
          <a:p>
            <a:pPr lvl="2"/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map.environment.gov.scot/LIS_Agri/Agri.html</a:t>
            </a:r>
            <a:endParaRPr lang="en-GB" sz="1600" dirty="0" smtClean="0"/>
          </a:p>
          <a:p>
            <a:pPr lvl="2"/>
            <a:r>
              <a:rPr lang="en-GB" sz="2300" dirty="0" smtClean="0"/>
              <a:t>Are there any protected species in the area?</a:t>
            </a:r>
          </a:p>
          <a:p>
            <a:pPr lvl="2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records.nbnatlas.org/occurrences/7be02ab3-6f99-4f1d-beec-97a091894c95</a:t>
            </a:r>
            <a:endParaRPr lang="en-GB" sz="1600" dirty="0" smtClean="0"/>
          </a:p>
          <a:p>
            <a:pPr lvl="2"/>
            <a:r>
              <a:rPr lang="en-GB" sz="2300" dirty="0" smtClean="0"/>
              <a:t>Are you in a target area?</a:t>
            </a:r>
          </a:p>
          <a:p>
            <a:pPr lvl="2"/>
            <a:r>
              <a:rPr lang="en-GB" sz="1600" dirty="0">
                <a:hlinkClick r:id="rId4"/>
              </a:rPr>
              <a:t>http://maps.forestry.gov.uk/imf/imf.jsp?site=fcscotland_ext</a:t>
            </a:r>
            <a:r>
              <a:rPr lang="en-GB" sz="1600" dirty="0" smtClean="0">
                <a:hlinkClick r:id="rId4"/>
              </a:rPr>
              <a:t>&amp;</a:t>
            </a:r>
            <a:endParaRPr lang="en-GB" sz="1600" dirty="0" smtClean="0"/>
          </a:p>
          <a:p>
            <a:pPr lvl="2"/>
            <a:r>
              <a:rPr lang="en-GB" sz="2300" dirty="0" smtClean="0"/>
              <a:t>Is it machine accessible?</a:t>
            </a:r>
          </a:p>
          <a:p>
            <a:pPr lvl="2"/>
            <a:r>
              <a:rPr lang="en-GB" sz="2300" dirty="0" smtClean="0"/>
              <a:t>Does/will the site have lorry access/stacking space?</a:t>
            </a:r>
          </a:p>
          <a:p>
            <a:pPr lvl="2"/>
            <a:r>
              <a:rPr lang="en-GB" sz="2300" dirty="0" smtClean="0"/>
              <a:t>Location in relation to existing markets?</a:t>
            </a:r>
          </a:p>
          <a:p>
            <a:pPr lvl="2"/>
            <a:endParaRPr lang="en-GB" sz="2300" dirty="0" smtClean="0"/>
          </a:p>
          <a:p>
            <a:pPr marL="914400" lvl="2" indent="0">
              <a:buNone/>
            </a:pPr>
            <a:endParaRPr lang="en-GB" sz="2300" dirty="0" smtClean="0"/>
          </a:p>
          <a:p>
            <a:pPr lvl="2"/>
            <a:endParaRPr lang="en-GB" sz="2300" dirty="0" smtClean="0"/>
          </a:p>
          <a:p>
            <a:pPr lvl="2"/>
            <a:endParaRPr lang="en-GB" sz="2300" dirty="0" smtClean="0"/>
          </a:p>
          <a:p>
            <a:pPr marL="914400" lvl="2" indent="0">
              <a:buNone/>
            </a:pPr>
            <a:endParaRPr lang="en-GB" sz="2300" dirty="0"/>
          </a:p>
          <a:p>
            <a:pPr lvl="1"/>
            <a:endParaRPr lang="en-GB" sz="2300" u="sng" dirty="0" smtClean="0"/>
          </a:p>
          <a:p>
            <a:pPr lvl="1"/>
            <a:endParaRPr lang="en-GB" sz="2300" u="sng" dirty="0"/>
          </a:p>
          <a:p>
            <a:pPr lvl="1"/>
            <a:endParaRPr lang="en-GB" sz="2300" u="sng" dirty="0" smtClean="0"/>
          </a:p>
          <a:p>
            <a:pPr lvl="1"/>
            <a:endParaRPr lang="en-GB" sz="2300" u="sng" dirty="0"/>
          </a:p>
          <a:p>
            <a:pPr lvl="1"/>
            <a:endParaRPr lang="en-GB" sz="2300" dirty="0"/>
          </a:p>
          <a:p>
            <a:pPr marL="914400" lvl="2" indent="0">
              <a:buNone/>
            </a:pPr>
            <a:endParaRPr lang="en-GB" sz="2300" dirty="0" smtClean="0"/>
          </a:p>
          <a:p>
            <a:pPr lvl="2"/>
            <a:endParaRPr lang="en-GB" sz="2300" dirty="0" smtClean="0"/>
          </a:p>
          <a:p>
            <a:pPr lvl="2"/>
            <a:endParaRPr lang="en-GB" sz="2300" dirty="0" smtClean="0"/>
          </a:p>
          <a:p>
            <a:pPr marL="914400" lvl="2" indent="0">
              <a:buNone/>
            </a:pPr>
            <a:endParaRPr lang="en-GB" sz="2300" dirty="0" smtClean="0"/>
          </a:p>
          <a:p>
            <a:pPr marL="914400" lvl="2" indent="0">
              <a:buNone/>
            </a:pPr>
            <a:endParaRPr lang="en-GB" sz="2300" dirty="0"/>
          </a:p>
          <a:p>
            <a:pPr marL="914400" lvl="2" indent="0">
              <a:buNone/>
            </a:pP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21533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Access for stacking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r>
              <a:rPr lang="en-GB" sz="2300" b="1" dirty="0" smtClean="0"/>
              <a:t> </a:t>
            </a:r>
            <a:endParaRPr lang="en-GB" sz="23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41" y="1521964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Selection of trees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lvl="1"/>
            <a:r>
              <a:rPr lang="en-GB" sz="2300" dirty="0" smtClean="0"/>
              <a:t>Main commercial conifers</a:t>
            </a:r>
          </a:p>
          <a:p>
            <a:pPr lvl="2"/>
            <a:r>
              <a:rPr lang="en-GB" sz="2300" dirty="0"/>
              <a:t>Sitka </a:t>
            </a:r>
            <a:r>
              <a:rPr lang="en-GB" sz="2300" dirty="0" smtClean="0"/>
              <a:t>Spruce</a:t>
            </a:r>
          </a:p>
          <a:p>
            <a:pPr lvl="2"/>
            <a:r>
              <a:rPr lang="en-GB" sz="2300" dirty="0" smtClean="0"/>
              <a:t>Norway Spruce</a:t>
            </a:r>
            <a:endParaRPr lang="en-GB" sz="2300" dirty="0"/>
          </a:p>
          <a:p>
            <a:pPr lvl="2"/>
            <a:r>
              <a:rPr lang="en-GB" sz="2300" dirty="0"/>
              <a:t>Douglas Fir</a:t>
            </a:r>
          </a:p>
          <a:p>
            <a:pPr lvl="2"/>
            <a:r>
              <a:rPr lang="en-GB" sz="2300" dirty="0"/>
              <a:t>Scots </a:t>
            </a:r>
            <a:r>
              <a:rPr lang="en-GB" sz="2300" dirty="0" smtClean="0"/>
              <a:t>Pine </a:t>
            </a:r>
            <a:endParaRPr lang="en-GB" sz="2300" dirty="0"/>
          </a:p>
          <a:p>
            <a:pPr lvl="1"/>
            <a:r>
              <a:rPr lang="en-GB" sz="2300" dirty="0" smtClean="0"/>
              <a:t>FCS map viewer will help determine viability of each option </a:t>
            </a:r>
            <a:r>
              <a:rPr lang="en-GB" sz="1600" i="1" dirty="0" smtClean="0"/>
              <a:t>(</a:t>
            </a:r>
            <a:r>
              <a:rPr lang="en-GB" sz="1600" i="1" dirty="0" smtClean="0">
                <a:hlinkClick r:id="rId2"/>
              </a:rPr>
              <a:t>http</a:t>
            </a:r>
            <a:r>
              <a:rPr lang="en-GB" sz="1600" i="1" dirty="0">
                <a:hlinkClick r:id="rId2"/>
              </a:rPr>
              <a:t>://maps.forestry.gov.uk/imf/imf.jsp?site=fcscotland_ext</a:t>
            </a:r>
            <a:r>
              <a:rPr lang="en-GB" sz="1600" i="1" dirty="0" smtClean="0">
                <a:hlinkClick r:id="rId2"/>
              </a:rPr>
              <a:t>&amp;</a:t>
            </a:r>
            <a:r>
              <a:rPr lang="en-GB" sz="1600" i="1" dirty="0" smtClean="0"/>
              <a:t>)</a:t>
            </a:r>
          </a:p>
          <a:p>
            <a:pPr lvl="1"/>
            <a:r>
              <a:rPr lang="en-GB" sz="2300" dirty="0" smtClean="0"/>
              <a:t>Ecological Site Classification website will give more accurate idea of specific </a:t>
            </a:r>
            <a:r>
              <a:rPr lang="en-GB" sz="2300" dirty="0"/>
              <a:t>species suitability </a:t>
            </a:r>
            <a:r>
              <a:rPr lang="en-GB" sz="1600" i="1" dirty="0"/>
              <a:t>(</a:t>
            </a:r>
            <a:r>
              <a:rPr lang="en-GB" sz="1600" i="1" dirty="0">
                <a:hlinkClick r:id="rId3"/>
              </a:rPr>
              <a:t>http://</a:t>
            </a:r>
            <a:r>
              <a:rPr lang="en-GB" sz="1600" i="1" dirty="0" smtClean="0">
                <a:hlinkClick r:id="rId3"/>
              </a:rPr>
              <a:t>www.forestdss.org.uk/geoforestdss/esc4.jsp</a:t>
            </a:r>
            <a:r>
              <a:rPr lang="en-GB" sz="1600" i="1" dirty="0" smtClean="0"/>
              <a:t>)</a:t>
            </a:r>
            <a:endParaRPr lang="en-GB" sz="1600" i="1" dirty="0"/>
          </a:p>
          <a:p>
            <a:pPr lvl="1"/>
            <a:endParaRPr lang="en-GB" sz="2300" dirty="0" smtClean="0"/>
          </a:p>
          <a:p>
            <a:pPr lvl="1"/>
            <a:endParaRPr lang="en-GB" sz="2300" dirty="0"/>
          </a:p>
          <a:p>
            <a:pPr lvl="1"/>
            <a:endParaRPr lang="en-GB" sz="2300" dirty="0" smtClean="0"/>
          </a:p>
          <a:p>
            <a:pPr lvl="1"/>
            <a:endParaRPr lang="en-GB" sz="2300" dirty="0"/>
          </a:p>
          <a:p>
            <a:pPr lvl="1"/>
            <a:endParaRPr lang="en-GB" sz="2300" dirty="0" smtClean="0"/>
          </a:p>
          <a:p>
            <a:pPr lvl="2"/>
            <a:endParaRPr lang="en-GB" sz="2300" dirty="0"/>
          </a:p>
          <a:p>
            <a:pPr marL="914400" lvl="2" indent="0">
              <a:buNone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21214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794C8B95D304BA58ED54ADAD2ED96" ma:contentTypeVersion="0" ma:contentTypeDescription="Create a new document." ma:contentTypeScope="" ma:versionID="5141d162114185c02971de95c17877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4BF99-AC59-4695-8968-62AA98431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D5EB04-E7DD-4CA7-B116-F3ACB1FA78F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6D322D9-B5B6-47F9-803E-28BA9CA11C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15030B-D8BD-4184-B935-A865F621335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459</Words>
  <Application>Microsoft Office PowerPoint</Application>
  <PresentationFormat>On-screen Show (4:3)</PresentationFormat>
  <Paragraphs>131</Paragraphs>
  <Slides>17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Diversifying your business with woodland creation</vt:lpstr>
      <vt:lpstr>Benefits of Woods</vt:lpstr>
      <vt:lpstr>Tax Benefits</vt:lpstr>
      <vt:lpstr>Planting Grants</vt:lpstr>
      <vt:lpstr>Selection of site</vt:lpstr>
      <vt:lpstr>Selection of site</vt:lpstr>
      <vt:lpstr>Access for stacking</vt:lpstr>
      <vt:lpstr>Selection of trees</vt:lpstr>
      <vt:lpstr>Establishment process</vt:lpstr>
      <vt:lpstr>Establishment process</vt:lpstr>
      <vt:lpstr>Funding for New Woodland</vt:lpstr>
      <vt:lpstr>Planting Grants</vt:lpstr>
      <vt:lpstr>Sheep and Trees</vt:lpstr>
      <vt:lpstr>Ineligible areas</vt:lpstr>
      <vt:lpstr>FAS Advice</vt:lpstr>
      <vt:lpstr>Thank You</vt:lpstr>
    </vt:vector>
  </TitlesOfParts>
  <Company>SRUC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Dunsire</dc:creator>
  <cp:lastModifiedBy>Paige Dixon</cp:lastModifiedBy>
  <cp:revision>108</cp:revision>
  <cp:lastPrinted>2016-09-08T08:01:59Z</cp:lastPrinted>
  <dcterms:created xsi:type="dcterms:W3CDTF">2016-08-17T08:01:48Z</dcterms:created>
  <dcterms:modified xsi:type="dcterms:W3CDTF">2018-03-28T12:08:07Z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0x010100845794C8B95D304BA58ED54ADAD2ED96</vt:lpwstr>
  </property>
</Properties>
</file>