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25" r:id="rId2"/>
    <p:sldId id="339" r:id="rId3"/>
    <p:sldId id="340" r:id="rId4"/>
    <p:sldId id="346" r:id="rId5"/>
    <p:sldId id="324" r:id="rId6"/>
    <p:sldId id="347" r:id="rId7"/>
    <p:sldId id="328" r:id="rId8"/>
    <p:sldId id="338" r:id="rId9"/>
    <p:sldId id="289" r:id="rId10"/>
    <p:sldId id="345" r:id="rId11"/>
    <p:sldId id="342" r:id="rId12"/>
    <p:sldId id="344" r:id="rId13"/>
    <p:sldId id="272" r:id="rId14"/>
    <p:sldId id="334" r:id="rId15"/>
    <p:sldId id="274" r:id="rId16"/>
    <p:sldId id="27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F1470F-45C0-9A1C-EF54-23D9878BDD2B}" name="de Mendonça, Manuela" initials="dMM" userId="S::Manuela.DeMendonca@ricardo.com::86ee977b-a1c4-4edf-946b-1a8911109888" providerId="AD"/>
  <p188:author id="{B3A92771-D773-5673-B571-2095726EA6B1}" name="Madigan, Lee" initials="ML" userId="S::Lee.Madigan@ricardo.com::73ce77bf-2136-44d9-b527-e40d4555c4b8" providerId="AD"/>
  <p188:author id="{EFDCF2CA-90BF-1AB5-A52E-CD48DF3FF46A}" name="Cousins, Annie" initials="CA" userId="S::Annie.Cousins@ricardo.com::625e2570-b832-4bfc-85ee-955c9bb260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yofo, Nanasha" initials="ON" lastIdx="55" clrIdx="0">
    <p:extLst>
      <p:ext uri="{19B8F6BF-5375-455C-9EA6-DF929625EA0E}">
        <p15:presenceInfo xmlns:p15="http://schemas.microsoft.com/office/powerpoint/2012/main" userId="S::Nanasha.Oyofo@ricardo.com::44b39b8b-f455-48e1-b3f6-4801c9c99dba" providerId="AD"/>
      </p:ext>
    </p:extLst>
  </p:cmAuthor>
  <p:cmAuthor id="2" name="Harding, Les" initials="HL" lastIdx="65" clrIdx="1">
    <p:extLst>
      <p:ext uri="{19B8F6BF-5375-455C-9EA6-DF929625EA0E}">
        <p15:presenceInfo xmlns:p15="http://schemas.microsoft.com/office/powerpoint/2012/main" userId="S::Les.Harding@ricardo.com::dab8f2c1-57ac-40ea-82d6-aca335603f48" providerId="AD"/>
      </p:ext>
    </p:extLst>
  </p:cmAuthor>
  <p:cmAuthor id="3" name="Donnelly, Jessica" initials="DJ" lastIdx="2" clrIdx="2">
    <p:extLst>
      <p:ext uri="{19B8F6BF-5375-455C-9EA6-DF929625EA0E}">
        <p15:presenceInfo xmlns:p15="http://schemas.microsoft.com/office/powerpoint/2012/main" userId="S::Jessica.Donnelly@ricardo.com::788de0ba-14af-4c3e-9ab9-1dba3d29df61" providerId="AD"/>
      </p:ext>
    </p:extLst>
  </p:cmAuthor>
  <p:cmAuthor id="4" name="Wood, Caroline E" initials="WCE" lastIdx="1" clrIdx="3">
    <p:extLst>
      <p:ext uri="{19B8F6BF-5375-455C-9EA6-DF929625EA0E}">
        <p15:presenceInfo xmlns:p15="http://schemas.microsoft.com/office/powerpoint/2012/main" userId="S::CarolineE.Wood@ricardo.com::a9993c53-29df-44e9-80b8-2001cd3546ee" providerId="AD"/>
      </p:ext>
    </p:extLst>
  </p:cmAuthor>
  <p:cmAuthor id="5" name="Palmer, Julie" initials="PJ" lastIdx="10" clrIdx="4">
    <p:extLst>
      <p:ext uri="{19B8F6BF-5375-455C-9EA6-DF929625EA0E}">
        <p15:presenceInfo xmlns:p15="http://schemas.microsoft.com/office/powerpoint/2012/main" userId="S::Julie.Palmer@ricardo.com::b0374da9-6f87-461f-828e-2dbb3f6c1d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86C843"/>
    <a:srgbClr val="124634"/>
    <a:srgbClr val="9AC43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autoAdjust="0"/>
    <p:restoredTop sz="94712" autoAdjust="0"/>
  </p:normalViewPr>
  <p:slideViewPr>
    <p:cSldViewPr snapToGrid="0">
      <p:cViewPr>
        <p:scale>
          <a:sx n="75" d="100"/>
          <a:sy n="75" d="100"/>
        </p:scale>
        <p:origin x="1926" y="618"/>
      </p:cViewPr>
      <p:guideLst>
        <p:guide orient="horz" pos="2137"/>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B9C25-E3EF-42C8-9364-99F0740799DB}" type="datetimeFigureOut">
              <a:rPr lang="en-GB" smtClean="0"/>
              <a:t>10/10/2023</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FDCCC-FBE3-4198-B675-CD9FC38EE13E}" type="slidenum">
              <a:rPr lang="en-GB" smtClean="0"/>
              <a:t>‹#›</a:t>
            </a:fld>
            <a:endParaRPr lang="en-GB" dirty="0"/>
          </a:p>
        </p:txBody>
      </p:sp>
    </p:spTree>
    <p:extLst>
      <p:ext uri="{BB962C8B-B14F-4D97-AF65-F5344CB8AC3E}">
        <p14:creationId xmlns:p14="http://schemas.microsoft.com/office/powerpoint/2010/main" val="179856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373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930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82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938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456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0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032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48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56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42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004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386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92B4-31D1-4A7E-B436-C62345D1B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843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26938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1745618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1867823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1300" y="757238"/>
            <a:ext cx="8229600" cy="587722"/>
          </a:xfrm>
          <a:prstGeom prst="rect">
            <a:avLst/>
          </a:prstGeom>
          <a:noFill/>
        </p:spPr>
        <p:txBody>
          <a:bodyPr vert="horz" lIns="91440" tIns="45720" rIns="91440" bIns="45720" rtlCol="0" anchor="t">
            <a:noAutofit/>
          </a:bodyPr>
          <a:lstStyle>
            <a:lvl1pPr>
              <a:defRPr sz="3600">
                <a:solidFill>
                  <a:schemeClr val="tx1"/>
                </a:solidFill>
              </a:defRPr>
            </a:lvl1pPr>
          </a:lstStyle>
          <a:p>
            <a:r>
              <a:rPr lang="en-GB" dirty="0"/>
              <a:t>Click to edit Master title style</a:t>
            </a:r>
            <a:endParaRPr lang="en-US" dirty="0"/>
          </a:p>
        </p:txBody>
      </p:sp>
      <p:sp>
        <p:nvSpPr>
          <p:cNvPr id="9" name="Text Placeholder 2"/>
          <p:cNvSpPr>
            <a:spLocks noGrp="1"/>
          </p:cNvSpPr>
          <p:nvPr>
            <p:ph idx="1" hasCustomPrompt="1"/>
          </p:nvPr>
        </p:nvSpPr>
        <p:spPr>
          <a:xfrm>
            <a:off x="228600" y="1600200"/>
            <a:ext cx="8229600" cy="4525963"/>
          </a:xfrm>
          <a:prstGeom prst="rect">
            <a:avLst/>
          </a:prstGeom>
        </p:spPr>
        <p:txBody>
          <a:bodyPr vert="horz" lIns="91440" tIns="45720" rIns="91440" bIns="45720" rtlCol="0">
            <a:normAutofit/>
          </a:bodyPr>
          <a:lstStyle>
            <a:lvl1pPr marL="273050" indent="-273050">
              <a:buClrTx/>
              <a:buFont typeface="Arial" pitchFamily="34" charset="0"/>
              <a:buChar char="•"/>
              <a:defRPr>
                <a:solidFill>
                  <a:schemeClr val="tx1"/>
                </a:solidFill>
              </a:defRPr>
            </a:lvl1pPr>
            <a:lvl2pPr marL="742950" indent="-285750">
              <a:buClrTx/>
              <a:buFont typeface="Verdana" pitchFamily="34" charset="0"/>
              <a:buChar char="─"/>
              <a:defRPr>
                <a:solidFill>
                  <a:schemeClr val="tx1"/>
                </a:solidFill>
              </a:defRPr>
            </a:lvl2pPr>
          </a:lstStyle>
          <a:p>
            <a:r>
              <a:rPr lang="en-US" dirty="0"/>
              <a:t>First bullet point goes here</a:t>
            </a:r>
          </a:p>
          <a:p>
            <a:r>
              <a:rPr lang="en-US" dirty="0"/>
              <a:t>Second bullet point goes here</a:t>
            </a:r>
          </a:p>
          <a:p>
            <a:pPr lvl="1"/>
            <a:r>
              <a:rPr lang="en-US" dirty="0"/>
              <a:t>First sub bullet here</a:t>
            </a:r>
          </a:p>
          <a:p>
            <a:pPr lvl="1"/>
            <a:r>
              <a:rPr lang="en-US" dirty="0"/>
              <a:t>Second sub bullet here</a:t>
            </a:r>
          </a:p>
          <a:p>
            <a:r>
              <a:rPr lang="en-US" dirty="0"/>
              <a:t>Third bullet point goes here</a:t>
            </a:r>
          </a:p>
          <a:p>
            <a:r>
              <a:rPr lang="en-US" dirty="0"/>
              <a:t>Fourth bullet point goes here</a:t>
            </a:r>
          </a:p>
          <a:p>
            <a:pPr lvl="1"/>
            <a:r>
              <a:rPr lang="en-US" dirty="0"/>
              <a:t>First sub bullet here</a:t>
            </a:r>
          </a:p>
          <a:p>
            <a:pPr lvl="1"/>
            <a:r>
              <a:rPr lang="en-US" dirty="0"/>
              <a:t>Second sub bullet here</a:t>
            </a:r>
          </a:p>
        </p:txBody>
      </p:sp>
    </p:spTree>
    <p:extLst>
      <p:ext uri="{BB962C8B-B14F-4D97-AF65-F5344CB8AC3E}">
        <p14:creationId xmlns:p14="http://schemas.microsoft.com/office/powerpoint/2010/main" val="202816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phContent1"/>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hSectionTitle"/>
          <p:cNvSpPr>
            <a:spLocks noGrp="1"/>
          </p:cNvSpPr>
          <p:nvPr>
            <p:ph type="body" sz="quarter" idx="10" hasCustomPrompt="1"/>
          </p:nvPr>
        </p:nvSpPr>
        <p:spPr>
          <a:xfrm>
            <a:off x="140677" y="115200"/>
            <a:ext cx="5016012" cy="140400"/>
          </a:xfrm>
        </p:spPr>
        <p:txBody>
          <a:bodyPr/>
          <a:lstStyle>
            <a:lvl1pPr marL="0" indent="0">
              <a:buNone/>
              <a:defRPr sz="923" baseline="0">
                <a:solidFill>
                  <a:srgbClr val="808080"/>
                </a:solidFill>
              </a:defRPr>
            </a:lvl1pPr>
          </a:lstStyle>
          <a:p>
            <a:pPr lvl="0"/>
            <a:r>
              <a:rPr lang="en-GB" noProof="0" dirty="0"/>
              <a:t>Click to add Section Title</a:t>
            </a:r>
          </a:p>
        </p:txBody>
      </p:sp>
      <p:sp>
        <p:nvSpPr>
          <p:cNvPr id="8" name="Title 7"/>
          <p:cNvSpPr>
            <a:spLocks noGrp="1"/>
          </p:cNvSpPr>
          <p:nvPr>
            <p:ph type="title" hasCustomPrompt="1"/>
          </p:nvPr>
        </p:nvSpPr>
        <p:spPr/>
        <p:txBody>
          <a:bodyPr/>
          <a:lstStyle>
            <a:lvl1pPr>
              <a:defRPr/>
            </a:lvl1pPr>
          </a:lstStyle>
          <a:p>
            <a:r>
              <a:rPr lang="en-GB" dirty="0"/>
              <a:t>Click to add title</a:t>
            </a:r>
          </a:p>
        </p:txBody>
      </p:sp>
    </p:spTree>
    <p:extLst>
      <p:ext uri="{BB962C8B-B14F-4D97-AF65-F5344CB8AC3E}">
        <p14:creationId xmlns:p14="http://schemas.microsoft.com/office/powerpoint/2010/main" val="2209872641"/>
      </p:ext>
    </p:extLst>
  </p:cSld>
  <p:clrMapOvr>
    <a:masterClrMapping/>
  </p:clrMapOvr>
  <p:transition/>
  <p:extLst>
    <p:ext uri="{DCECCB84-F9BA-43D5-87BE-67443E8EF086}">
      <p15:sldGuideLst xmlns:p15="http://schemas.microsoft.com/office/powerpoint/2012/main">
        <p15:guide id="1" pos="6000">
          <p15:clr>
            <a:srgbClr val="A4A3A4"/>
          </p15:clr>
        </p15:guide>
        <p15:guide id="2" pos="240">
          <p15:clr>
            <a:srgbClr val="A4A3A4"/>
          </p15:clr>
        </p15:guide>
        <p15:guide id="3" orient="horz" pos="823">
          <p15:clr>
            <a:srgbClr val="A4A3A4"/>
          </p15:clr>
        </p15:guide>
        <p15:guide id="4" orient="horz" pos="415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3866249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91132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60308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474697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3148544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24384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202073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44AD65-AB86-4BEE-86E6-0B6055AAF4B6}" type="datetimeFigureOut">
              <a:rPr lang="en-GB" smtClean="0"/>
              <a:t>10/10/2023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DE6350-6899-4F83-A64A-82D4616C0727}" type="slidenum">
              <a:rPr lang="en-GB" smtClean="0"/>
              <a:t>‹#›</a:t>
            </a:fld>
            <a:endParaRPr lang="en-GB" dirty="0"/>
          </a:p>
        </p:txBody>
      </p:sp>
    </p:spTree>
    <p:extLst>
      <p:ext uri="{BB962C8B-B14F-4D97-AF65-F5344CB8AC3E}">
        <p14:creationId xmlns:p14="http://schemas.microsoft.com/office/powerpoint/2010/main" val="2707800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4AD65-AB86-4BEE-86E6-0B6055AAF4B6}" type="datetimeFigureOut">
              <a:rPr lang="en-GB" smtClean="0"/>
              <a:t>10/10/2023</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E6350-6899-4F83-A64A-82D4616C0727}" type="slidenum">
              <a:rPr lang="en-GB" smtClean="0"/>
              <a:t>‹#›</a:t>
            </a:fld>
            <a:endParaRPr lang="en-GB" dirty="0"/>
          </a:p>
        </p:txBody>
      </p:sp>
      <p:pic>
        <p:nvPicPr>
          <p:cNvPr id="7" name="Picture 6"/>
          <p:cNvPicPr>
            <a:picLocks noChangeAspect="1"/>
          </p:cNvPicPr>
          <p:nvPr userDrawn="1"/>
        </p:nvPicPr>
        <p:blipFill>
          <a:blip r:embed="rId15"/>
          <a:stretch>
            <a:fillRect/>
          </a:stretch>
        </p:blipFill>
        <p:spPr>
          <a:xfrm>
            <a:off x="7132146" y="259419"/>
            <a:ext cx="2011854" cy="1201016"/>
          </a:xfrm>
          <a:prstGeom prst="rect">
            <a:avLst/>
          </a:prstGeom>
          <a:ln>
            <a:noFill/>
          </a:ln>
        </p:spPr>
      </p:pic>
    </p:spTree>
    <p:extLst>
      <p:ext uri="{BB962C8B-B14F-4D97-AF65-F5344CB8AC3E}">
        <p14:creationId xmlns:p14="http://schemas.microsoft.com/office/powerpoint/2010/main" val="2784244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www.fas.scot/advice-grant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as.scot/specialist-advice/"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www.fas.scot/specialist-advic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www.fas.scot/advice-grant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www.fas.scot/specialist-advice" TargetMode="External"/><Relationship Id="rId5" Type="http://schemas.openxmlformats.org/officeDocument/2006/relationships/hyperlink" Target="http://www.fas.scot/specialist-advice/" TargetMode="External"/><Relationship Id="rId4" Type="http://schemas.openxmlformats.org/officeDocument/2006/relationships/hyperlink" Target="https://www.fas.scot/specialist-advice/"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survey.alchemer.eu/s3/90441033/FAS-Scotland-stakeholder-survey"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5.jpeg"/><Relationship Id="rId3" Type="http://schemas.openxmlformats.org/officeDocument/2006/relationships/hyperlink" Target="https://www.facebook.com/FASScot/" TargetMode="External"/><Relationship Id="rId7" Type="http://schemas.openxmlformats.org/officeDocument/2006/relationships/hyperlink" Target="https://twitter.com/ResourceScot" TargetMode="External"/><Relationship Id="rId12" Type="http://schemas.openxmlformats.org/officeDocument/2006/relationships/hyperlink" Target="https://www.youtube.com/channel/UCKuK1UOD-A4eBxAue__MR_Q"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twitter.com/FASScot" TargetMode="External"/><Relationship Id="rId11" Type="http://schemas.openxmlformats.org/officeDocument/2006/relationships/hyperlink" Target="https://www.youtube.com/channel/UCKuK1UOD-A4eBxAue__MR_Q?view_as=subscriber" TargetMode="External"/><Relationship Id="rId5" Type="http://schemas.openxmlformats.org/officeDocument/2006/relationships/image" Target="../media/image12.png"/><Relationship Id="rId10" Type="http://schemas.openxmlformats.org/officeDocument/2006/relationships/image" Target="../media/image14.PNG"/><Relationship Id="rId4" Type="http://schemas.openxmlformats.org/officeDocument/2006/relationships/hyperlink" Target="https://www.facebook.com/FASScot" TargetMode="External"/><Relationship Id="rId9" Type="http://schemas.openxmlformats.org/officeDocument/2006/relationships/hyperlink" Target="https://www.fas.sco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advice@fas.scot"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survey.alchemer.eu/s3/90441033/FAS-Scotland-stakeholder-survey"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fas.scot/specialist-advice/"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https://www.fas.scot/publication/health-is-your-wealth/" TargetMode="External"/><Relationship Id="rId4" Type="http://schemas.openxmlformats.org/officeDocument/2006/relationships/hyperlink" Target="mailto:advice@fas.sco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as.scot/specialist-advice/"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mailto:advice@fas.sco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advice@fas.scot"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www.fas.scot/specialist-advic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fas.scot/specialist-advice/"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mailto:advice@fas.sco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GXTXJ_zsnzc"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www.fas.scot/specialist-advi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 and animals&#10;&#10;Description automatically generated with low confidence">
            <a:extLst>
              <a:ext uri="{FF2B5EF4-FFF2-40B4-BE49-F238E27FC236}">
                <a16:creationId xmlns:a16="http://schemas.microsoft.com/office/drawing/2014/main" id="{381FD052-61C0-45A4-BE9E-283628E7C1C3}"/>
              </a:ext>
            </a:extLst>
          </p:cNvPr>
          <p:cNvPicPr>
            <a:picLocks noChangeAspect="1"/>
          </p:cNvPicPr>
          <p:nvPr/>
        </p:nvPicPr>
        <p:blipFill>
          <a:blip r:embed="rId2"/>
          <a:stretch>
            <a:fillRect/>
          </a:stretch>
        </p:blipFill>
        <p:spPr>
          <a:xfrm>
            <a:off x="-9910" y="4740"/>
            <a:ext cx="9153910" cy="6853260"/>
          </a:xfrm>
          <a:prstGeom prst="rect">
            <a:avLst/>
          </a:prstGeom>
        </p:spPr>
      </p:pic>
      <p:grpSp>
        <p:nvGrpSpPr>
          <p:cNvPr id="7" name="Group 6">
            <a:extLst>
              <a:ext uri="{FF2B5EF4-FFF2-40B4-BE49-F238E27FC236}">
                <a16:creationId xmlns:a16="http://schemas.microsoft.com/office/drawing/2014/main" id="{12469E15-23E8-40B5-9462-0D233B514C3A}"/>
              </a:ext>
            </a:extLst>
          </p:cNvPr>
          <p:cNvGrpSpPr/>
          <p:nvPr/>
        </p:nvGrpSpPr>
        <p:grpSpPr>
          <a:xfrm>
            <a:off x="67111" y="83890"/>
            <a:ext cx="8162490" cy="1442907"/>
            <a:chOff x="67111" y="83890"/>
            <a:chExt cx="8162490" cy="1442907"/>
          </a:xfrm>
        </p:grpSpPr>
        <p:sp>
          <p:nvSpPr>
            <p:cNvPr id="2" name="Rectangle 1">
              <a:extLst>
                <a:ext uri="{FF2B5EF4-FFF2-40B4-BE49-F238E27FC236}">
                  <a16:creationId xmlns:a16="http://schemas.microsoft.com/office/drawing/2014/main" id="{36DA0AEA-1E26-41C8-9FB4-2C531BCB560D}"/>
                </a:ext>
              </a:extLst>
            </p:cNvPr>
            <p:cNvSpPr/>
            <p:nvPr/>
          </p:nvSpPr>
          <p:spPr>
            <a:xfrm>
              <a:off x="67111" y="83890"/>
              <a:ext cx="8162490" cy="1442907"/>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DFF107A7-D92D-4946-A463-96494F4A2E65}"/>
                </a:ext>
              </a:extLst>
            </p:cNvPr>
            <p:cNvSpPr/>
            <p:nvPr/>
          </p:nvSpPr>
          <p:spPr>
            <a:xfrm>
              <a:off x="145752" y="147206"/>
              <a:ext cx="8008348" cy="1292662"/>
            </a:xfrm>
            <a:prstGeom prst="rect">
              <a:avLst/>
            </a:prstGeom>
            <a:ln>
              <a:solidFill>
                <a:schemeClr val="bg1"/>
              </a:solidFill>
            </a:ln>
          </p:spPr>
          <p:txBody>
            <a:bodyPr wrap="square">
              <a:spAutoFit/>
            </a:bodyPr>
            <a:lstStyle/>
            <a:p>
              <a:r>
                <a:rPr lang="en-GB" sz="2600" b="1" dirty="0">
                  <a:solidFill>
                    <a:schemeClr val="bg1"/>
                  </a:solidFill>
                  <a:latin typeface="Arial" panose="020B0604020202020204" pitchFamily="34" charset="0"/>
                  <a:cs typeface="Arial" panose="020B0604020202020204" pitchFamily="34" charset="0"/>
                </a:rPr>
                <a:t>Farm Advisory Service</a:t>
              </a:r>
            </a:p>
            <a:p>
              <a:r>
                <a:rPr lang="en-GB" sz="2600" b="1" dirty="0">
                  <a:solidFill>
                    <a:schemeClr val="bg1"/>
                  </a:solidFill>
                  <a:latin typeface="Arial" panose="020B0604020202020204" pitchFamily="34" charset="0"/>
                  <a:cs typeface="Arial" panose="020B0604020202020204" pitchFamily="34" charset="0"/>
                </a:rPr>
                <a:t>One-to-one advice and funding stakeholder pack: Autumn 2023</a:t>
              </a:r>
            </a:p>
          </p:txBody>
        </p:sp>
      </p:grpSp>
    </p:spTree>
    <p:extLst>
      <p:ext uri="{BB962C8B-B14F-4D97-AF65-F5344CB8AC3E}">
        <p14:creationId xmlns:p14="http://schemas.microsoft.com/office/powerpoint/2010/main" val="309623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8B1D48-1F43-92B7-A125-F9131628DE9A}"/>
              </a:ext>
            </a:extLst>
          </p:cNvPr>
          <p:cNvSpPr/>
          <p:nvPr/>
        </p:nvSpPr>
        <p:spPr>
          <a:xfrm>
            <a:off x="6805914" y="358815"/>
            <a:ext cx="2210764" cy="1064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field of white flowers&#10;&#10;Description automatically generated">
            <a:extLst>
              <a:ext uri="{FF2B5EF4-FFF2-40B4-BE49-F238E27FC236}">
                <a16:creationId xmlns:a16="http://schemas.microsoft.com/office/drawing/2014/main" id="{E2A56981-DAB0-8010-ED1B-6D63C49BD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909042"/>
            <a:ext cx="8562976" cy="4816674"/>
          </a:xfrm>
          <a:prstGeom prst="rect">
            <a:avLst/>
          </a:prstGeom>
        </p:spPr>
      </p:pic>
      <p:sp>
        <p:nvSpPr>
          <p:cNvPr id="24" name="Rectangle 23">
            <a:extLst>
              <a:ext uri="{FF2B5EF4-FFF2-40B4-BE49-F238E27FC236}">
                <a16:creationId xmlns:a16="http://schemas.microsoft.com/office/drawing/2014/main" id="{6CABB6CB-7DBD-4DB8-ADCF-B0BDC0B0BB93}"/>
              </a:ext>
            </a:extLst>
          </p:cNvPr>
          <p:cNvSpPr/>
          <p:nvPr/>
        </p:nvSpPr>
        <p:spPr>
          <a:xfrm>
            <a:off x="0" y="317081"/>
            <a:ext cx="8739410" cy="43088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Suggested Tweet &amp; image to share</a:t>
            </a:r>
          </a:p>
        </p:txBody>
      </p:sp>
      <p:grpSp>
        <p:nvGrpSpPr>
          <p:cNvPr id="2" name="Group 11">
            <a:extLst>
              <a:ext uri="{FF2B5EF4-FFF2-40B4-BE49-F238E27FC236}">
                <a16:creationId xmlns:a16="http://schemas.microsoft.com/office/drawing/2014/main" id="{5F8D2DE7-2448-8F8A-1CD5-6391687139A4}"/>
              </a:ext>
            </a:extLst>
          </p:cNvPr>
          <p:cNvGrpSpPr/>
          <p:nvPr/>
        </p:nvGrpSpPr>
        <p:grpSpPr>
          <a:xfrm>
            <a:off x="368575" y="5928272"/>
            <a:ext cx="8463007" cy="738665"/>
            <a:chOff x="312031" y="1931072"/>
            <a:chExt cx="8463007" cy="651724"/>
          </a:xfrm>
        </p:grpSpPr>
        <p:sp>
          <p:nvSpPr>
            <p:cNvPr id="4" name="TextBox 12">
              <a:extLst>
                <a:ext uri="{FF2B5EF4-FFF2-40B4-BE49-F238E27FC236}">
                  <a16:creationId xmlns:a16="http://schemas.microsoft.com/office/drawing/2014/main" id="{A0EF5036-B042-6086-EF2D-DBF08B4826D9}"/>
                </a:ext>
              </a:extLst>
            </p:cNvPr>
            <p:cNvSpPr txBox="1"/>
            <p:nvPr/>
          </p:nvSpPr>
          <p:spPr>
            <a:xfrm rot="16200000">
              <a:off x="8393458" y="2028298"/>
              <a:ext cx="344560" cy="418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sp>
          <p:nvSpPr>
            <p:cNvPr id="5" name="Rectangle 13">
              <a:extLst>
                <a:ext uri="{FF2B5EF4-FFF2-40B4-BE49-F238E27FC236}">
                  <a16:creationId xmlns:a16="http://schemas.microsoft.com/office/drawing/2014/main" id="{80AC0FEA-C47D-3752-E0E6-29772F93912D}"/>
                </a:ext>
              </a:extLst>
            </p:cNvPr>
            <p:cNvSpPr/>
            <p:nvPr/>
          </p:nvSpPr>
          <p:spPr>
            <a:xfrm>
              <a:off x="312031" y="1931072"/>
              <a:ext cx="8232500" cy="651724"/>
            </a:xfrm>
            <a:prstGeom prst="rect">
              <a:avLst/>
            </a:prstGeom>
            <a:ln>
              <a:solidFill>
                <a:srgbClr val="008B95"/>
              </a:solidFill>
              <a:prstDash val="dash"/>
            </a:ln>
          </p:spPr>
          <p:txBody>
            <a:bodyPr wrap="square">
              <a:spAutoFit/>
            </a:bodyPr>
            <a:lstStyle/>
            <a:p>
              <a:pPr algn="l" rtl="0"/>
              <a:r>
                <a:rPr lang="en-GB" sz="1400" b="0" i="0" dirty="0">
                  <a:solidFill>
                    <a:srgbClr val="241F21"/>
                  </a:solidFill>
                  <a:effectLst/>
                  <a:latin typeface="Source Sans Pro" panose="020B0503030403020204" pitchFamily="34" charset="0"/>
                </a:rPr>
                <a:t>Benefit your #ScottishFarming business and the environment by introducing legumes into crop rotations. ✔️</a:t>
              </a:r>
            </a:p>
            <a:p>
              <a:pPr algn="l" rtl="0"/>
              <a:r>
                <a:rPr lang="en-GB" sz="1400" b="0" i="0" dirty="0">
                  <a:solidFill>
                    <a:srgbClr val="241F21"/>
                  </a:solidFill>
                  <a:effectLst/>
                  <a:latin typeface="Source Sans Pro" panose="020B0503030403020204" pitchFamily="34" charset="0"/>
                </a:rPr>
                <a:t>Get £1,000 of funding for targeted guidance from a specialist @FASScot adviser with the soil and nutrient management option: </a:t>
              </a:r>
              <a:r>
                <a:rPr lang="en-GB" sz="1400" b="0" i="0" dirty="0">
                  <a:solidFill>
                    <a:srgbClr val="241F21"/>
                  </a:solidFill>
                  <a:effectLst/>
                  <a:latin typeface="Source Sans Pro" panose="020B0503030403020204" pitchFamily="34" charset="0"/>
                  <a:hlinkClick r:id="rId4"/>
                </a:rPr>
                <a:t>www.fas.scot/advice-grants/</a:t>
              </a:r>
              <a:r>
                <a:rPr lang="en-GB" sz="1400" b="0" i="0" dirty="0">
                  <a:solidFill>
                    <a:srgbClr val="241F21"/>
                  </a:solidFill>
                  <a:effectLst/>
                  <a:latin typeface="Source Sans Pro" panose="020B0503030403020204" pitchFamily="34" charset="0"/>
                </a:rPr>
                <a:t> </a:t>
              </a:r>
            </a:p>
          </p:txBody>
        </p:sp>
      </p:grpSp>
    </p:spTree>
    <p:extLst>
      <p:ext uri="{BB962C8B-B14F-4D97-AF65-F5344CB8AC3E}">
        <p14:creationId xmlns:p14="http://schemas.microsoft.com/office/powerpoint/2010/main" val="1773083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1">
            <a:extLst>
              <a:ext uri="{FF2B5EF4-FFF2-40B4-BE49-F238E27FC236}">
                <a16:creationId xmlns:a16="http://schemas.microsoft.com/office/drawing/2014/main" id="{BFFEBD77-6641-4585-BCDA-BB4DA141884F}"/>
              </a:ext>
            </a:extLst>
          </p:cNvPr>
          <p:cNvGrpSpPr/>
          <p:nvPr/>
        </p:nvGrpSpPr>
        <p:grpSpPr>
          <a:xfrm>
            <a:off x="368576" y="5928272"/>
            <a:ext cx="8001294" cy="928185"/>
            <a:chOff x="312032" y="1931072"/>
            <a:chExt cx="8001294" cy="818938"/>
          </a:xfrm>
        </p:grpSpPr>
        <p:sp>
          <p:nvSpPr>
            <p:cNvPr id="34" name="TextBox 12">
              <a:extLst>
                <a:ext uri="{FF2B5EF4-FFF2-40B4-BE49-F238E27FC236}">
                  <a16:creationId xmlns:a16="http://schemas.microsoft.com/office/drawing/2014/main" id="{EFD9B4E1-BB94-4783-80D4-02B66384CE5D}"/>
                </a:ext>
              </a:extLst>
            </p:cNvPr>
            <p:cNvSpPr txBox="1"/>
            <p:nvPr/>
          </p:nvSpPr>
          <p:spPr>
            <a:xfrm>
              <a:off x="7922801" y="2380678"/>
              <a:ext cx="390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sp>
          <p:nvSpPr>
            <p:cNvPr id="35" name="Rectangle 13">
              <a:extLst>
                <a:ext uri="{FF2B5EF4-FFF2-40B4-BE49-F238E27FC236}">
                  <a16:creationId xmlns:a16="http://schemas.microsoft.com/office/drawing/2014/main" id="{84EB8D82-3172-436E-B350-F300501C3731}"/>
                </a:ext>
              </a:extLst>
            </p:cNvPr>
            <p:cNvSpPr/>
            <p:nvPr/>
          </p:nvSpPr>
          <p:spPr>
            <a:xfrm>
              <a:off x="312032" y="1931072"/>
              <a:ext cx="7938026" cy="651724"/>
            </a:xfrm>
            <a:prstGeom prst="rect">
              <a:avLst/>
            </a:prstGeom>
            <a:ln>
              <a:solidFill>
                <a:srgbClr val="008B95"/>
              </a:solidFill>
              <a:prstDash val="dash"/>
            </a:ln>
          </p:spPr>
          <p:txBody>
            <a:bodyPr wrap="square">
              <a:spAutoFit/>
            </a:bodyPr>
            <a:lstStyle/>
            <a:p>
              <a:pPr algn="l" rtl="0"/>
              <a:r>
                <a:rPr lang="en-GB" sz="1400" b="0" i="0" dirty="0">
                  <a:solidFill>
                    <a:srgbClr val="241F21"/>
                  </a:solidFill>
                  <a:effectLst/>
                  <a:latin typeface="Source Sans Pro" panose="020B0503030403020204" pitchFamily="34" charset="0"/>
                </a:rPr>
                <a:t>Reduce ammonia emissions, maintain healthy ecosystems and comply with the legislations relevant to your #ScottishFarming business ✔️ with advice on soil and nutrient management and animal welfare.</a:t>
              </a:r>
            </a:p>
            <a:p>
              <a:pPr algn="l" rtl="0"/>
              <a:r>
                <a:rPr lang="en-GB" sz="1400" b="0" i="0" dirty="0">
                  <a:solidFill>
                    <a:srgbClr val="241F21"/>
                  </a:solidFill>
                  <a:effectLst/>
                  <a:latin typeface="Source Sans Pro" panose="020B0503030403020204" pitchFamily="34" charset="0"/>
                </a:rPr>
                <a:t>Get funded £2K for specialist advice through @FASScot 👉 </a:t>
              </a:r>
              <a:r>
                <a:rPr lang="en-GB" sz="1400" b="0" i="0" dirty="0">
                  <a:solidFill>
                    <a:srgbClr val="241F21"/>
                  </a:solidFill>
                  <a:effectLst/>
                  <a:latin typeface="Source Sans Pro" panose="020B0503030403020204" pitchFamily="34" charset="0"/>
                  <a:hlinkClick r:id="rId3"/>
                </a:rPr>
                <a:t>www.fas.scot/specialist-advice/</a:t>
              </a:r>
              <a:r>
                <a:rPr lang="en-GB" sz="1400" b="0" i="0" dirty="0">
                  <a:solidFill>
                    <a:srgbClr val="241F21"/>
                  </a:solidFill>
                  <a:effectLst/>
                  <a:latin typeface="Source Sans Pro" panose="020B0503030403020204" pitchFamily="34" charset="0"/>
                </a:rPr>
                <a:t> </a:t>
              </a:r>
            </a:p>
          </p:txBody>
        </p:sp>
      </p:grpSp>
      <p:sp>
        <p:nvSpPr>
          <p:cNvPr id="24" name="Rectangle 23">
            <a:extLst>
              <a:ext uri="{FF2B5EF4-FFF2-40B4-BE49-F238E27FC236}">
                <a16:creationId xmlns:a16="http://schemas.microsoft.com/office/drawing/2014/main" id="{6CABB6CB-7DBD-4DB8-ADCF-B0BDC0B0BB93}"/>
              </a:ext>
            </a:extLst>
          </p:cNvPr>
          <p:cNvSpPr/>
          <p:nvPr/>
        </p:nvSpPr>
        <p:spPr>
          <a:xfrm>
            <a:off x="0" y="317081"/>
            <a:ext cx="8739410" cy="43088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Suggested Tweet &amp; image to share</a:t>
            </a:r>
          </a:p>
        </p:txBody>
      </p:sp>
      <p:sp>
        <p:nvSpPr>
          <p:cNvPr id="9" name="Rectangle 8">
            <a:extLst>
              <a:ext uri="{FF2B5EF4-FFF2-40B4-BE49-F238E27FC236}">
                <a16:creationId xmlns:a16="http://schemas.microsoft.com/office/drawing/2014/main" id="{288B1D48-1F43-92B7-A125-F9131628DE9A}"/>
              </a:ext>
            </a:extLst>
          </p:cNvPr>
          <p:cNvSpPr/>
          <p:nvPr/>
        </p:nvSpPr>
        <p:spPr>
          <a:xfrm>
            <a:off x="6805914" y="358815"/>
            <a:ext cx="2210764" cy="1064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shovel with dirt and a plant&#10;&#10;Description automatically generated">
            <a:extLst>
              <a:ext uri="{FF2B5EF4-FFF2-40B4-BE49-F238E27FC236}">
                <a16:creationId xmlns:a16="http://schemas.microsoft.com/office/drawing/2014/main" id="{61B61E96-82F7-403A-D63C-F08595485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 y="883444"/>
            <a:ext cx="8610600" cy="4843462"/>
          </a:xfrm>
          <a:prstGeom prst="rect">
            <a:avLst/>
          </a:prstGeom>
        </p:spPr>
      </p:pic>
    </p:spTree>
    <p:extLst>
      <p:ext uri="{BB962C8B-B14F-4D97-AF65-F5344CB8AC3E}">
        <p14:creationId xmlns:p14="http://schemas.microsoft.com/office/powerpoint/2010/main" val="369408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8B1D48-1F43-92B7-A125-F9131628DE9A}"/>
              </a:ext>
            </a:extLst>
          </p:cNvPr>
          <p:cNvSpPr/>
          <p:nvPr/>
        </p:nvSpPr>
        <p:spPr>
          <a:xfrm>
            <a:off x="6834489" y="330240"/>
            <a:ext cx="2210764" cy="1064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11">
            <a:extLst>
              <a:ext uri="{FF2B5EF4-FFF2-40B4-BE49-F238E27FC236}">
                <a16:creationId xmlns:a16="http://schemas.microsoft.com/office/drawing/2014/main" id="{BFFEBD77-6641-4585-BCDA-BB4DA141884F}"/>
              </a:ext>
            </a:extLst>
          </p:cNvPr>
          <p:cNvGrpSpPr/>
          <p:nvPr/>
        </p:nvGrpSpPr>
        <p:grpSpPr>
          <a:xfrm>
            <a:off x="368576" y="5804450"/>
            <a:ext cx="7901031" cy="954107"/>
            <a:chOff x="312032" y="1931072"/>
            <a:chExt cx="7901031" cy="841808"/>
          </a:xfrm>
        </p:grpSpPr>
        <p:sp>
          <p:nvSpPr>
            <p:cNvPr id="34" name="TextBox 12">
              <a:extLst>
                <a:ext uri="{FF2B5EF4-FFF2-40B4-BE49-F238E27FC236}">
                  <a16:creationId xmlns:a16="http://schemas.microsoft.com/office/drawing/2014/main" id="{EFD9B4E1-BB94-4783-80D4-02B66384CE5D}"/>
                </a:ext>
              </a:extLst>
            </p:cNvPr>
            <p:cNvSpPr txBox="1"/>
            <p:nvPr/>
          </p:nvSpPr>
          <p:spPr>
            <a:xfrm rot="16200000">
              <a:off x="7831483" y="2129139"/>
              <a:ext cx="344560" cy="418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sp>
          <p:nvSpPr>
            <p:cNvPr id="35" name="Rectangle 13">
              <a:extLst>
                <a:ext uri="{FF2B5EF4-FFF2-40B4-BE49-F238E27FC236}">
                  <a16:creationId xmlns:a16="http://schemas.microsoft.com/office/drawing/2014/main" id="{84EB8D82-3172-436E-B350-F300501C3731}"/>
                </a:ext>
              </a:extLst>
            </p:cNvPr>
            <p:cNvSpPr/>
            <p:nvPr/>
          </p:nvSpPr>
          <p:spPr>
            <a:xfrm>
              <a:off x="312032" y="1931072"/>
              <a:ext cx="7663158" cy="841808"/>
            </a:xfrm>
            <a:prstGeom prst="rect">
              <a:avLst/>
            </a:prstGeom>
            <a:ln>
              <a:solidFill>
                <a:srgbClr val="008B95"/>
              </a:solidFill>
              <a:prstDash val="dash"/>
            </a:ln>
          </p:spPr>
          <p:txBody>
            <a:bodyPr wrap="square">
              <a:spAutoFit/>
            </a:bodyPr>
            <a:lstStyle/>
            <a:p>
              <a:pPr lvl="0" defTabSz="914400">
                <a:defRPr/>
              </a:pPr>
              <a:r>
                <a:rPr lang="en-GB" sz="1400" b="0" i="0" dirty="0">
                  <a:solidFill>
                    <a:srgbClr val="241F21"/>
                  </a:solidFill>
                  <a:effectLst/>
                  <a:latin typeface="Source Sans Pro" panose="020B0503030403020204" pitchFamily="34" charset="0"/>
                </a:rPr>
                <a:t>Maintain and improve the water quality on and around your #ScottishFarming business and play your role in avoiding diffuse pollution. 🌊</a:t>
              </a:r>
            </a:p>
            <a:p>
              <a:pPr lvl="0" defTabSz="914400">
                <a:defRPr/>
              </a:pPr>
              <a:r>
                <a:rPr lang="en-GB" sz="1400" b="0" i="0" dirty="0">
                  <a:solidFill>
                    <a:srgbClr val="241F21"/>
                  </a:solidFill>
                  <a:effectLst/>
                  <a:latin typeface="Source Sans Pro" panose="020B0503030403020204" pitchFamily="34" charset="0"/>
                </a:rPr>
                <a:t>Up to £1k in funding is available through @FASScott for water pollution, prevention, and control specialist advice 👉 </a:t>
              </a:r>
              <a:r>
                <a:rPr lang="en-GB" sz="1400" b="0" i="0" dirty="0">
                  <a:solidFill>
                    <a:srgbClr val="241F21"/>
                  </a:solidFill>
                  <a:effectLst/>
                  <a:latin typeface="Source Sans Pro" panose="020B0503030403020204" pitchFamily="34" charset="0"/>
                  <a:hlinkClick r:id="rId3"/>
                </a:rPr>
                <a:t>www.fas.scot/specialist-advice/</a:t>
              </a:r>
              <a:r>
                <a:rPr lang="en-GB" sz="1400" b="0" i="0" dirty="0">
                  <a:solidFill>
                    <a:srgbClr val="241F21"/>
                  </a:solidFill>
                  <a:effectLst/>
                  <a:latin typeface="Source Sans Pro" panose="020B0503030403020204" pitchFamily="34" charset="0"/>
                </a:rPr>
                <a:t> </a:t>
              </a:r>
              <a:endPar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sp>
        <p:nvSpPr>
          <p:cNvPr id="24" name="Rectangle 23">
            <a:extLst>
              <a:ext uri="{FF2B5EF4-FFF2-40B4-BE49-F238E27FC236}">
                <a16:creationId xmlns:a16="http://schemas.microsoft.com/office/drawing/2014/main" id="{6CABB6CB-7DBD-4DB8-ADCF-B0BDC0B0BB93}"/>
              </a:ext>
            </a:extLst>
          </p:cNvPr>
          <p:cNvSpPr/>
          <p:nvPr/>
        </p:nvSpPr>
        <p:spPr>
          <a:xfrm>
            <a:off x="0" y="317081"/>
            <a:ext cx="8739410" cy="43088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Suggested Tweet &amp; image to share</a:t>
            </a:r>
          </a:p>
        </p:txBody>
      </p:sp>
      <p:pic>
        <p:nvPicPr>
          <p:cNvPr id="4" name="Picture 3" descr="A green field with trees and a river&#10;&#10;Description automatically generated">
            <a:extLst>
              <a:ext uri="{FF2B5EF4-FFF2-40B4-BE49-F238E27FC236}">
                <a16:creationId xmlns:a16="http://schemas.microsoft.com/office/drawing/2014/main" id="{9AF7B8AE-521E-5021-040C-6FDABB18C0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75" y="876300"/>
            <a:ext cx="8585200" cy="4829175"/>
          </a:xfrm>
          <a:prstGeom prst="rect">
            <a:avLst/>
          </a:prstGeom>
        </p:spPr>
      </p:pic>
    </p:spTree>
    <p:extLst>
      <p:ext uri="{BB962C8B-B14F-4D97-AF65-F5344CB8AC3E}">
        <p14:creationId xmlns:p14="http://schemas.microsoft.com/office/powerpoint/2010/main" val="4249354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789887" y="1773820"/>
            <a:ext cx="3552049" cy="1961588"/>
            <a:chOff x="4515626" y="1266018"/>
            <a:chExt cx="3552049" cy="1753601"/>
          </a:xfrm>
        </p:grpSpPr>
        <p:sp>
          <p:nvSpPr>
            <p:cNvPr id="6" name="Rectangle 4"/>
            <p:cNvSpPr/>
            <p:nvPr/>
          </p:nvSpPr>
          <p:spPr>
            <a:xfrm>
              <a:off x="4515626" y="1266018"/>
              <a:ext cx="3552049" cy="1513287"/>
            </a:xfrm>
            <a:prstGeom prst="rect">
              <a:avLst/>
            </a:prstGeom>
            <a:ln>
              <a:solidFill>
                <a:srgbClr val="117FC2"/>
              </a:solidFill>
              <a:prstDash val="dash"/>
            </a:ln>
          </p:spPr>
          <p:txBody>
            <a:bodyPr wrap="square">
              <a:spAutoFit/>
            </a:bodyPr>
            <a:lstStyle/>
            <a:p>
              <a:pPr lvl="0" defTabSz="914400">
                <a:defRPr/>
              </a:pPr>
              <a:r>
                <a:rPr lang="en-GB" sz="13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Benefit your #ScottishFarming business and the environment by introducing legumes into crop rotations. ✔️</a:t>
              </a:r>
            </a:p>
            <a:p>
              <a:pPr lvl="0" defTabSz="914400">
                <a:defRPr/>
              </a:pP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Get £1,000 of funding for targeted guidance from a specialist @Scotland's Farm Advisory Service - FAS adviser with the soil and nutrient management option: </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hlinkClick r:id="rId3"/>
                </a:rPr>
                <a:t>www.fas.scot/advice-grants/</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20" name="TextBox 6"/>
            <p:cNvSpPr txBox="1"/>
            <p:nvPr/>
          </p:nvSpPr>
          <p:spPr>
            <a:xfrm>
              <a:off x="7644229" y="2650287"/>
              <a:ext cx="390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grpSp>
      <p:grpSp>
        <p:nvGrpSpPr>
          <p:cNvPr id="11" name="Group 10"/>
          <p:cNvGrpSpPr/>
          <p:nvPr/>
        </p:nvGrpSpPr>
        <p:grpSpPr>
          <a:xfrm>
            <a:off x="509422" y="3548978"/>
            <a:ext cx="3630777" cy="2073167"/>
            <a:chOff x="914400" y="991407"/>
            <a:chExt cx="3454400" cy="2073167"/>
          </a:xfrm>
        </p:grpSpPr>
        <p:sp>
          <p:nvSpPr>
            <p:cNvPr id="12" name="Rectangle 11"/>
            <p:cNvSpPr/>
            <p:nvPr/>
          </p:nvSpPr>
          <p:spPr>
            <a:xfrm>
              <a:off x="914400" y="1171748"/>
              <a:ext cx="3454400" cy="1892826"/>
            </a:xfrm>
            <a:prstGeom prst="rect">
              <a:avLst/>
            </a:prstGeom>
            <a:ln>
              <a:solidFill>
                <a:srgbClr val="117FC2"/>
              </a:solidFill>
              <a:prstDash val="dash"/>
            </a:ln>
          </p:spPr>
          <p:txBody>
            <a:bodyPr wrap="square">
              <a:spAutoFit/>
            </a:bodyPr>
            <a:lstStyle/>
            <a:p>
              <a:pPr lvl="0" defTabSz="914400">
                <a:defRPr/>
              </a:pPr>
              <a:r>
                <a:rPr lang="en-GB" sz="13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Reduce ammonia emissions, maintain healthy ecosystems and comply with the legislations relevant to your #ScottishFarming business ✔️ </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with advice on soil and nutrient management and animal welfare.</a:t>
              </a:r>
            </a:p>
            <a:p>
              <a:pPr lvl="0" defTabSz="914400">
                <a:defRPr/>
              </a:pP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Get funded £2K for specialist advice through @Scotland's Farm Advisory Service - FAS 👉 </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hlinkClick r:id="rId4"/>
                </a:rPr>
                <a:t>www.fas.scot/specialist-advice/</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13" name="TextBox 12"/>
            <p:cNvSpPr txBox="1"/>
            <p:nvPr/>
          </p:nvSpPr>
          <p:spPr>
            <a:xfrm>
              <a:off x="3978275" y="991407"/>
              <a:ext cx="390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grpSp>
      <p:sp>
        <p:nvSpPr>
          <p:cNvPr id="14" name="Rectangle 13">
            <a:extLst>
              <a:ext uri="{FF2B5EF4-FFF2-40B4-BE49-F238E27FC236}">
                <a16:creationId xmlns:a16="http://schemas.microsoft.com/office/drawing/2014/main" id="{19408E35-9D06-4343-A592-AF22BB58F2A4}"/>
              </a:ext>
            </a:extLst>
          </p:cNvPr>
          <p:cNvSpPr/>
          <p:nvPr/>
        </p:nvSpPr>
        <p:spPr>
          <a:xfrm>
            <a:off x="0" y="317081"/>
            <a:ext cx="8739410" cy="43088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Posts to share on LinkedIn and Facebook</a:t>
            </a:r>
          </a:p>
        </p:txBody>
      </p:sp>
      <p:grpSp>
        <p:nvGrpSpPr>
          <p:cNvPr id="15" name="Group 14">
            <a:extLst>
              <a:ext uri="{FF2B5EF4-FFF2-40B4-BE49-F238E27FC236}">
                <a16:creationId xmlns:a16="http://schemas.microsoft.com/office/drawing/2014/main" id="{AEF8301D-6D85-440D-9370-97BD0FA42033}"/>
              </a:ext>
            </a:extLst>
          </p:cNvPr>
          <p:cNvGrpSpPr/>
          <p:nvPr/>
        </p:nvGrpSpPr>
        <p:grpSpPr>
          <a:xfrm>
            <a:off x="4819060" y="4430491"/>
            <a:ext cx="3547691" cy="2073717"/>
            <a:chOff x="920310" y="1095144"/>
            <a:chExt cx="3547691" cy="2122912"/>
          </a:xfrm>
        </p:grpSpPr>
        <p:sp>
          <p:nvSpPr>
            <p:cNvPr id="16" name="Rectangle 15">
              <a:extLst>
                <a:ext uri="{FF2B5EF4-FFF2-40B4-BE49-F238E27FC236}">
                  <a16:creationId xmlns:a16="http://schemas.microsoft.com/office/drawing/2014/main" id="{39B0A846-C6FF-4A92-9006-8031F3D7569B}"/>
                </a:ext>
              </a:extLst>
            </p:cNvPr>
            <p:cNvSpPr/>
            <p:nvPr/>
          </p:nvSpPr>
          <p:spPr>
            <a:xfrm>
              <a:off x="920310" y="1280326"/>
              <a:ext cx="3472673" cy="1937730"/>
            </a:xfrm>
            <a:prstGeom prst="rect">
              <a:avLst/>
            </a:prstGeom>
            <a:ln>
              <a:solidFill>
                <a:srgbClr val="117FC2"/>
              </a:solidFill>
              <a:prstDash val="dash"/>
            </a:ln>
          </p:spPr>
          <p:txBody>
            <a:bodyPr wrap="square">
              <a:spAutoFit/>
            </a:bodyPr>
            <a:lstStyle/>
            <a:p>
              <a:r>
                <a:rPr lang="en-GB" sz="13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Maintain and improve the water quality on and around your #ScottishFarming business and play your role in avoiding diffuse pollution. 🌊</a:t>
              </a:r>
              <a:endPar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Up to £1k in funding is available through @Scotland's Farm Advisory Service - FAS for water pollution, prevention, and control specialist advice 👉 </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hlinkClick r:id="rId5"/>
                </a:rPr>
                <a:t>www.fas.scot/specialist-advice/</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17" name="TextBox 16">
              <a:extLst>
                <a:ext uri="{FF2B5EF4-FFF2-40B4-BE49-F238E27FC236}">
                  <a16:creationId xmlns:a16="http://schemas.microsoft.com/office/drawing/2014/main" id="{A7FD835A-C87D-41F0-9CB6-C6BABD2849F2}"/>
                </a:ext>
              </a:extLst>
            </p:cNvPr>
            <p:cNvSpPr txBox="1"/>
            <p:nvPr/>
          </p:nvSpPr>
          <p:spPr>
            <a:xfrm>
              <a:off x="4077476" y="1095144"/>
              <a:ext cx="390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grpSp>
      <p:grpSp>
        <p:nvGrpSpPr>
          <p:cNvPr id="2" name="Group 3">
            <a:extLst>
              <a:ext uri="{FF2B5EF4-FFF2-40B4-BE49-F238E27FC236}">
                <a16:creationId xmlns:a16="http://schemas.microsoft.com/office/drawing/2014/main" id="{BB5C5475-6F21-41FB-F68B-8F069AD513E9}"/>
              </a:ext>
            </a:extLst>
          </p:cNvPr>
          <p:cNvGrpSpPr/>
          <p:nvPr/>
        </p:nvGrpSpPr>
        <p:grpSpPr>
          <a:xfrm>
            <a:off x="484587" y="1145170"/>
            <a:ext cx="3552049" cy="1961588"/>
            <a:chOff x="4515626" y="1266018"/>
            <a:chExt cx="3552049" cy="1753601"/>
          </a:xfrm>
        </p:grpSpPr>
        <p:sp>
          <p:nvSpPr>
            <p:cNvPr id="4" name="Rectangle 4">
              <a:extLst>
                <a:ext uri="{FF2B5EF4-FFF2-40B4-BE49-F238E27FC236}">
                  <a16:creationId xmlns:a16="http://schemas.microsoft.com/office/drawing/2014/main" id="{4B38F2A7-4DA9-31B0-2381-A29430520500}"/>
                </a:ext>
              </a:extLst>
            </p:cNvPr>
            <p:cNvSpPr/>
            <p:nvPr/>
          </p:nvSpPr>
          <p:spPr>
            <a:xfrm>
              <a:off x="4515626" y="1266018"/>
              <a:ext cx="3552049" cy="1513287"/>
            </a:xfrm>
            <a:prstGeom prst="rect">
              <a:avLst/>
            </a:prstGeom>
            <a:ln>
              <a:solidFill>
                <a:srgbClr val="117FC2"/>
              </a:solidFill>
              <a:prstDash val="dash"/>
            </a:ln>
          </p:spPr>
          <p:txBody>
            <a:bodyPr wrap="square">
              <a:spAutoFit/>
            </a:bodyPr>
            <a:lstStyle/>
            <a:p>
              <a:pPr algn="l" rtl="0"/>
              <a:r>
                <a:rPr lang="en-GB" sz="1300" b="1"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Keep #ScottishFarming feeling rewarding! </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Build resilience to change and manage physical and emotional demands with @Scotland's Farm Advisory Service - FAS specialist advice. </a:t>
              </a:r>
            </a:p>
            <a:p>
              <a:pPr algn="l" rtl="0"/>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Info on topics such as resilience planning and applying for up to £2,000 of funding is available at 👉</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hlinkClick r:id="rId6"/>
                </a:rPr>
                <a:t>www.fas.scot/specialist-advice</a:t>
              </a:r>
              <a:r>
                <a:rPr lang="en-GB" sz="13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5" name="TextBox 6">
              <a:extLst>
                <a:ext uri="{FF2B5EF4-FFF2-40B4-BE49-F238E27FC236}">
                  <a16:creationId xmlns:a16="http://schemas.microsoft.com/office/drawing/2014/main" id="{61CADFEB-91DA-8496-B642-89A0D98695B3}"/>
                </a:ext>
              </a:extLst>
            </p:cNvPr>
            <p:cNvSpPr txBox="1"/>
            <p:nvPr/>
          </p:nvSpPr>
          <p:spPr>
            <a:xfrm>
              <a:off x="7644229" y="2650287"/>
              <a:ext cx="390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844023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B4C98-AB24-4C6A-A34D-80E994919485}"/>
              </a:ext>
            </a:extLst>
          </p:cNvPr>
          <p:cNvSpPr>
            <a:spLocks noGrp="1"/>
          </p:cNvSpPr>
          <p:nvPr>
            <p:ph type="title"/>
          </p:nvPr>
        </p:nvSpPr>
        <p:spPr/>
        <p:txBody>
          <a:bodyPr>
            <a:normAutofit/>
          </a:bodyPr>
          <a:lstStyle/>
          <a:p>
            <a:r>
              <a:rPr lang="en-GB" sz="6600"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Take our stakeholder pack survey</a:t>
            </a:r>
            <a:endParaRPr lang="en-GB" sz="6600" dirty="0">
              <a:solidFill>
                <a:srgbClr val="0070C0"/>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48265B54-07CD-49E4-93C0-A4372CB0ED75}"/>
              </a:ext>
            </a:extLst>
          </p:cNvPr>
          <p:cNvSpPr>
            <a:spLocks noGrp="1"/>
          </p:cNvSpPr>
          <p:nvPr>
            <p:ph type="body" idx="1"/>
          </p:nvPr>
        </p:nvSpPr>
        <p:spPr>
          <a:xfrm>
            <a:off x="623888" y="4589465"/>
            <a:ext cx="7886700" cy="477486"/>
          </a:xfrm>
        </p:spPr>
        <p:txBody>
          <a:bodyPr/>
          <a:lstStyle/>
          <a:p>
            <a:r>
              <a:rPr lang="en-GB" dirty="0">
                <a:solidFill>
                  <a:schemeClr val="bg1">
                    <a:lumMod val="50000"/>
                  </a:schemeClr>
                </a:solidFill>
                <a:latin typeface="Arial" panose="020B0604020202020204" pitchFamily="34" charset="0"/>
                <a:cs typeface="Arial" panose="020B0604020202020204" pitchFamily="34" charset="0"/>
              </a:rPr>
              <a:t>Help us improve the content brough</a:t>
            </a:r>
            <a:r>
              <a:rPr lang="en-GB" dirty="0">
                <a:solidFill>
                  <a:schemeClr val="tx1">
                    <a:lumMod val="50000"/>
                    <a:lumOff val="50000"/>
                  </a:schemeClr>
                </a:solidFill>
                <a:latin typeface="Arial" panose="020B0604020202020204" pitchFamily="34" charset="0"/>
                <a:cs typeface="Arial" panose="020B0604020202020204" pitchFamily="34" charset="0"/>
              </a:rPr>
              <a:t>t</a:t>
            </a:r>
            <a:r>
              <a:rPr lang="en-GB" dirty="0">
                <a:solidFill>
                  <a:schemeClr val="bg1">
                    <a:lumMod val="50000"/>
                  </a:schemeClr>
                </a:solidFill>
                <a:latin typeface="Arial" panose="020B0604020202020204" pitchFamily="34" charset="0"/>
                <a:cs typeface="Arial" panose="020B0604020202020204" pitchFamily="34" charset="0"/>
              </a:rPr>
              <a:t> to you in this pack</a:t>
            </a:r>
          </a:p>
        </p:txBody>
      </p:sp>
    </p:spTree>
    <p:extLst>
      <p:ext uri="{BB962C8B-B14F-4D97-AF65-F5344CB8AC3E}">
        <p14:creationId xmlns:p14="http://schemas.microsoft.com/office/powerpoint/2010/main" val="312623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3504" y="735092"/>
            <a:ext cx="7298514" cy="830997"/>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For all the latest updates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to share with your network…</a:t>
            </a:r>
          </a:p>
        </p:txBody>
      </p:sp>
      <p:grpSp>
        <p:nvGrpSpPr>
          <p:cNvPr id="10" name="Group 9"/>
          <p:cNvGrpSpPr/>
          <p:nvPr/>
        </p:nvGrpSpPr>
        <p:grpSpPr>
          <a:xfrm>
            <a:off x="2350544" y="2435999"/>
            <a:ext cx="1697199" cy="2305165"/>
            <a:chOff x="2082320" y="2435999"/>
            <a:chExt cx="1697199" cy="2305165"/>
          </a:xfrm>
        </p:grpSpPr>
        <p:sp>
          <p:nvSpPr>
            <p:cNvPr id="3" name="Rectangle 2"/>
            <p:cNvSpPr/>
            <p:nvPr/>
          </p:nvSpPr>
          <p:spPr>
            <a:xfrm>
              <a:off x="2082320" y="3787057"/>
              <a:ext cx="1697199"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3"/>
                </a:rPr>
                <a:t>Follow us on Facebook:</a:t>
              </a:r>
              <a:endParaRPr kumimoji="0" lang="en-GB" sz="1400" b="1"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4"/>
                </a:rPr>
                <a:t>https://www.facebook.com/FASScot</a:t>
              </a: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rPr>
                <a:t> </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712" y="2435999"/>
              <a:ext cx="920471" cy="920471"/>
            </a:xfrm>
            <a:prstGeom prst="rect">
              <a:avLst/>
            </a:prstGeom>
          </p:spPr>
        </p:pic>
      </p:grpSp>
      <p:grpSp>
        <p:nvGrpSpPr>
          <p:cNvPr id="17" name="Group 16"/>
          <p:cNvGrpSpPr/>
          <p:nvPr/>
        </p:nvGrpSpPr>
        <p:grpSpPr>
          <a:xfrm>
            <a:off x="271168" y="2435999"/>
            <a:ext cx="1705817" cy="2520608"/>
            <a:chOff x="271168" y="2435999"/>
            <a:chExt cx="1705817" cy="2520608"/>
          </a:xfrm>
        </p:grpSpPr>
        <p:sp>
          <p:nvSpPr>
            <p:cNvPr id="2" name="Rectangle 1"/>
            <p:cNvSpPr/>
            <p:nvPr/>
          </p:nvSpPr>
          <p:spPr>
            <a:xfrm>
              <a:off x="271168" y="3787056"/>
              <a:ext cx="1705817"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6"/>
                </a:rPr>
                <a:t>Follow us on Twitter:</a:t>
              </a:r>
              <a:endParaRPr kumimoji="0" lang="en-GB" sz="1400" b="1"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6"/>
                </a:rPr>
                <a:t>https://twitter.com/FASScot</a:t>
              </a: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841" y="2435999"/>
              <a:ext cx="920471" cy="920471"/>
            </a:xfrm>
            <a:prstGeom prst="rect">
              <a:avLst/>
            </a:prstGeom>
          </p:spPr>
        </p:pic>
      </p:grpSp>
      <p:grpSp>
        <p:nvGrpSpPr>
          <p:cNvPr id="19" name="Group 18"/>
          <p:cNvGrpSpPr/>
          <p:nvPr/>
        </p:nvGrpSpPr>
        <p:grpSpPr>
          <a:xfrm>
            <a:off x="6400800" y="2443281"/>
            <a:ext cx="2487181" cy="1866996"/>
            <a:chOff x="6400800" y="2443281"/>
            <a:chExt cx="2487181" cy="1866996"/>
          </a:xfrm>
        </p:grpSpPr>
        <p:sp>
          <p:nvSpPr>
            <p:cNvPr id="9" name="Rectangle 8"/>
            <p:cNvSpPr/>
            <p:nvPr/>
          </p:nvSpPr>
          <p:spPr>
            <a:xfrm>
              <a:off x="6742177" y="3787057"/>
              <a:ext cx="18288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9"/>
                </a:rPr>
                <a:t>Visit our website: </a:t>
              </a:r>
              <a:endPar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9"/>
                </a:rPr>
                <a:t>https://www.fas.scot/</a:t>
              </a: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rPr>
                <a:t> </a:t>
              </a:r>
            </a:p>
          </p:txBody>
        </p:sp>
        <p:pic>
          <p:nvPicPr>
            <p:cNvPr id="6" name="Picture 5">
              <a:extLst>
                <a:ext uri="{FF2B5EF4-FFF2-40B4-BE49-F238E27FC236}">
                  <a16:creationId xmlns:a16="http://schemas.microsoft.com/office/drawing/2014/main" id="{02BFAD9B-7517-4CFA-8F3E-9D88D912B9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0800" y="2443281"/>
              <a:ext cx="2487181" cy="951471"/>
            </a:xfrm>
            <a:prstGeom prst="rect">
              <a:avLst/>
            </a:prstGeom>
            <a:ln>
              <a:noFill/>
            </a:ln>
            <a:effectLst>
              <a:outerShdw blurRad="292100" dist="139700" dir="2700000" algn="tl" rotWithShape="0">
                <a:srgbClr val="333333">
                  <a:alpha val="65000"/>
                </a:srgbClr>
              </a:outerShdw>
            </a:effectLst>
          </p:spPr>
        </p:pic>
      </p:grpSp>
      <p:grpSp>
        <p:nvGrpSpPr>
          <p:cNvPr id="4" name="Group 3"/>
          <p:cNvGrpSpPr/>
          <p:nvPr/>
        </p:nvGrpSpPr>
        <p:grpSpPr>
          <a:xfrm>
            <a:off x="4185440" y="2442095"/>
            <a:ext cx="2264128" cy="2292973"/>
            <a:chOff x="3734336" y="2442095"/>
            <a:chExt cx="2264128" cy="2292973"/>
          </a:xfrm>
        </p:grpSpPr>
        <p:sp>
          <p:nvSpPr>
            <p:cNvPr id="11" name="Rectangle 10"/>
            <p:cNvSpPr/>
            <p:nvPr/>
          </p:nvSpPr>
          <p:spPr>
            <a:xfrm>
              <a:off x="3734336" y="3780961"/>
              <a:ext cx="226412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11"/>
                </a:rPr>
                <a:t>Follow us on YouTube:</a:t>
              </a:r>
              <a:endParaRPr kumimoji="0" lang="en-GB" sz="1400" b="1"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hlinkClick r:id="rId12"/>
                </a:rPr>
                <a:t>https://www.youtube.com/channel/UCKuK1UOD-A4eBxAue__MR_Q</a:t>
              </a:r>
              <a:r>
                <a:rPr kumimoji="0" lang="en-GB" sz="1400" b="0" i="0" u="none" strike="noStrike" kern="1200" cap="none" spc="0" normalizeH="0" baseline="0" noProof="0" dirty="0">
                  <a:ln>
                    <a:noFill/>
                  </a:ln>
                  <a:solidFill>
                    <a:srgbClr val="008B95"/>
                  </a:solidFill>
                  <a:effectLst/>
                  <a:uLnTx/>
                  <a:uFillTx/>
                  <a:latin typeface="Arial" panose="020B0604020202020204" pitchFamily="34" charset="0"/>
                  <a:ea typeface="+mn-ea"/>
                  <a:cs typeface="Arial" panose="020B0604020202020204" pitchFamily="34" charset="0"/>
                </a:rPr>
                <a:t> </a:t>
              </a:r>
            </a:p>
          </p:txBody>
        </p:sp>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02376" y="2442095"/>
              <a:ext cx="920471" cy="920471"/>
            </a:xfrm>
            <a:prstGeom prst="rect">
              <a:avLst/>
            </a:prstGeom>
          </p:spPr>
        </p:pic>
      </p:grpSp>
    </p:spTree>
    <p:extLst>
      <p:ext uri="{BB962C8B-B14F-4D97-AF65-F5344CB8AC3E}">
        <p14:creationId xmlns:p14="http://schemas.microsoft.com/office/powerpoint/2010/main" val="4010729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856" y="2656513"/>
            <a:ext cx="6367301" cy="12618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For further information, please contact: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4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0300 323 0161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advice@fas.scot</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93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856" y="1375840"/>
            <a:ext cx="7265611"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lumMod val="50000"/>
                  </a:schemeClr>
                </a:solidFill>
                <a:latin typeface="Arial" panose="020B0604020202020204" pitchFamily="34" charset="0"/>
                <a:cs typeface="Arial" panose="020B0604020202020204" pitchFamily="34" charset="0"/>
              </a:rPr>
              <a:t>Welcome to the Autumn 2023 edition of the FAS stakeholder pack.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lumMod val="50000"/>
                  </a:schemeClr>
                </a:solidFill>
                <a:latin typeface="Arial" panose="020B0604020202020204" pitchFamily="34" charset="0"/>
                <a:cs typeface="Arial" panose="020B0604020202020204" pitchFamily="34" charset="0"/>
              </a:rPr>
              <a:t>Every farm and croft is unique. Even though businesses are facing similar challenges, everyone has different needs when it comes to advice. In this edition, we share a variety of examples of how grant-funded FAS advice can be used to both address challenges faced by the agricultural community and to take your business from functioning to flourishing.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lumMod val="50000"/>
                  </a:schemeClr>
                </a:solidFill>
                <a:latin typeface="Arial" panose="020B0604020202020204" pitchFamily="34" charset="0"/>
                <a:cs typeface="Arial" panose="020B0604020202020204" pitchFamily="34" charset="0"/>
              </a:rPr>
              <a:t>FAS can support your business whether it’s with lifestyle, biodiversity gains or starting out in the industry. Also, look out for links to our short </a:t>
            </a:r>
            <a:r>
              <a:rPr lang="en-GB" sz="16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stakeholder pack survey</a:t>
            </a:r>
            <a:r>
              <a:rPr lang="en-GB" sz="1600" dirty="0">
                <a:solidFill>
                  <a:schemeClr val="bg1">
                    <a:lumMod val="50000"/>
                  </a:schemeClr>
                </a:solidFill>
                <a:latin typeface="Arial" panose="020B0604020202020204" pitchFamily="34" charset="0"/>
                <a:cs typeface="Arial" panose="020B0604020202020204" pitchFamily="34" charset="0"/>
              </a:rPr>
              <a:t> – designed to gather your feedback on what you’d like to see more or less of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i="0" u="none" strike="noStrike" kern="1200" cap="none" spc="0" normalizeH="0" baseline="0" noProof="0" dirty="0">
              <a:ln>
                <a:noFill/>
              </a:ln>
              <a:solidFill>
                <a:srgbClr val="117FC2"/>
              </a:solidFill>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117FC2"/>
                </a:solidFill>
                <a:latin typeface="Arial" panose="020B0604020202020204" pitchFamily="34" charset="0"/>
                <a:cs typeface="Arial" panose="020B0604020202020204" pitchFamily="34" charset="0"/>
              </a:rPr>
              <a:t>Help spread the word by </a:t>
            </a:r>
            <a:r>
              <a:rPr kumimoji="0" lang="en-GB" sz="2400" i="0" u="none" strike="noStrike" kern="1200" cap="none" spc="0" normalizeH="0" baseline="0" noProof="0" dirty="0">
                <a:ln>
                  <a:noFill/>
                </a:ln>
                <a:solidFill>
                  <a:srgbClr val="117FC2"/>
                </a:solidFill>
                <a:effectLst/>
                <a:uLnTx/>
                <a:uFillTx/>
                <a:latin typeface="Arial" panose="020B0604020202020204" pitchFamily="34" charset="0"/>
                <a:ea typeface="+mn-ea"/>
                <a:cs typeface="Arial" panose="020B0604020202020204" pitchFamily="34" charset="0"/>
              </a:rPr>
              <a:t>sharing this pack’s contents with your networks and contacts!</a:t>
            </a:r>
          </a:p>
        </p:txBody>
      </p:sp>
      <p:sp>
        <p:nvSpPr>
          <p:cNvPr id="5" name="Rectangle 4"/>
          <p:cNvSpPr/>
          <p:nvPr/>
        </p:nvSpPr>
        <p:spPr>
          <a:xfrm>
            <a:off x="0" y="612107"/>
            <a:ext cx="6731000" cy="830997"/>
          </a:xfrm>
          <a:prstGeom prst="rect">
            <a:avLst/>
          </a:prstGeom>
        </p:spPr>
        <p:txBody>
          <a:bodyPr wrap="square">
            <a:spAutoFit/>
          </a:bodyPr>
          <a:lstStyle/>
          <a:p>
            <a:pPr lvl="1" defTabSz="914400">
              <a:spcBef>
                <a:spcPts val="1800"/>
              </a:spcBef>
              <a:spcAft>
                <a:spcPts val="600"/>
              </a:spcAft>
              <a:defRPr/>
            </a:pPr>
            <a:r>
              <a:rPr lang="en-GB" sz="2400" b="1" dirty="0">
                <a:solidFill>
                  <a:srgbClr val="117FC2"/>
                </a:solidFill>
                <a:latin typeface="Arial" panose="020B0604020202020204" pitchFamily="34" charset="0"/>
                <a:ea typeface="Times New Roman" panose="02020603050405020304" pitchFamily="18" charset="0"/>
                <a:cs typeface="Arial" panose="020B0604020202020204" pitchFamily="34" charset="0"/>
              </a:rPr>
              <a:t>Support for farmers, crofters and livestock in a changing climate </a:t>
            </a:r>
            <a:endParaRPr kumimoji="0" lang="en-GB" sz="24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59305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376" y="1258655"/>
            <a:ext cx="7968917" cy="5140318"/>
          </a:xfrm>
          <a:prstGeom prst="rect">
            <a:avLst/>
          </a:prstGeom>
          <a:ln>
            <a:solidFill>
              <a:srgbClr val="117FC2"/>
            </a:solidFill>
            <a:prstDash val="dash"/>
          </a:ln>
        </p:spPr>
        <p:txBody>
          <a:bodyPr wrap="square">
            <a:spAutoFit/>
          </a:bodyPr>
          <a:lstStyle/>
          <a:p>
            <a:pPr>
              <a:lnSpc>
                <a:spcPct val="107000"/>
              </a:lnSpc>
              <a:spcAft>
                <a:spcPts val="800"/>
              </a:spcAft>
            </a:pP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Managing change and uncertainty </a:t>
            </a:r>
          </a:p>
          <a:p>
            <a:pPr>
              <a:lnSpc>
                <a:spcPct val="107000"/>
              </a:lnSpc>
              <a:spcAft>
                <a:spcPts val="800"/>
              </a:spcAft>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Working in agriculture can be very rewarding, but it can be physically and emotionally demanding on you and your family. During times of change and uncertainty, whether personal, professional, or political, questions around the long-term resilience of your farming business may take their toll on your physical and mental health.</a:t>
            </a:r>
          </a:p>
          <a:p>
            <a:pPr>
              <a:lnSpc>
                <a:spcPct val="107000"/>
              </a:lnSpc>
              <a:spcAft>
                <a:spcPts val="800"/>
              </a:spcAft>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If you have concerns about the future of your business and how best to respond to change, Scotland’s Farm Advisory Service (FAS) can help. Specialist Advice is available on a range of topics to support farm businesses through change, including:</a:t>
            </a:r>
          </a:p>
          <a:p>
            <a:pPr>
              <a:lnSpc>
                <a:spcPct val="107000"/>
              </a:lnSpc>
              <a:spcAft>
                <a:spcPts val="800"/>
              </a:spcAft>
            </a:pP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Resilience planning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for businesses looking to increase their financial resilience to threats, changes in the market or personal circumstances.  It can include financial analysis, output/profit/margin analysis, business risks and opportunities.</a:t>
            </a:r>
          </a:p>
          <a:p>
            <a:pPr>
              <a:lnSpc>
                <a:spcPct val="107000"/>
              </a:lnSpc>
              <a:spcAft>
                <a:spcPts val="800"/>
              </a:spcAft>
            </a:pP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Farm Business Efficiency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assess the efficiency of your business with a professional analysis of finances, areas of development, grassland management and soil health, labour, machinery and vehicles, capital, assets and liabilities, diversification options, external sources of finance/funding and more.</a:t>
            </a:r>
          </a:p>
          <a:p>
            <a:pPr>
              <a:lnSpc>
                <a:spcPct val="107000"/>
              </a:lnSpc>
              <a:spcAft>
                <a:spcPts val="800"/>
              </a:spcAft>
            </a:pP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Succession planning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expert guidance through one of the hardest stages of running a business to give you the confidence to change your lifestyle, knowing your business is in safe hands. It can include advice on the financial position of your business, its viability, retirement options, successors, legal considerations, and tax implications.</a:t>
            </a:r>
          </a:p>
          <a:p>
            <a:pPr>
              <a:lnSpc>
                <a:spcPct val="107000"/>
              </a:lnSpc>
              <a:spcAft>
                <a:spcPts val="800"/>
              </a:spcAft>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Up to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£2,000 of funding</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is available to your business for specialist advice on two topics through FAS. More information about advice topics, funding and how to apply can be found at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3"/>
              </a:rPr>
              <a:t>fas.scot/specialist-advice</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or contact FAS on </a:t>
            </a:r>
            <a:r>
              <a:rPr lang="en-GB" sz="1200" b="1"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4"/>
              </a:rPr>
              <a:t>advice@fas.scot</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or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0300 323 0161</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p>
          <a:p>
            <a:pPr>
              <a:lnSpc>
                <a:spcPct val="107000"/>
              </a:lnSpc>
              <a:spcAft>
                <a:spcPts val="800"/>
              </a:spcAft>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If you are struggling with your health or know anyone that needs support, the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5"/>
              </a:rPr>
              <a:t>FAS Health is your Wealth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pages bring together a range of experts to cover mental health, physical health, nutrition and the support available to farmers and crofters.</a:t>
            </a:r>
          </a:p>
        </p:txBody>
      </p:sp>
      <p:sp>
        <p:nvSpPr>
          <p:cNvPr id="9" name="Rectangle 8"/>
          <p:cNvSpPr/>
          <p:nvPr/>
        </p:nvSpPr>
        <p:spPr>
          <a:xfrm>
            <a:off x="0" y="317081"/>
            <a:ext cx="8739410" cy="769441"/>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1. Text for your newsletter: </a:t>
            </a:r>
          </a:p>
          <a:p>
            <a:pPr lvl="1" defTabSz="914400">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GB" sz="2200" b="1" dirty="0">
                <a:solidFill>
                  <a:srgbClr val="117FC2"/>
                </a:solidFill>
                <a:latin typeface="Arial" panose="020B0604020202020204" pitchFamily="34" charset="0"/>
                <a:ea typeface="Times New Roman" panose="02020603050405020304" pitchFamily="18" charset="0"/>
                <a:cs typeface="Arial" panose="020B0604020202020204" pitchFamily="34" charset="0"/>
              </a:rPr>
              <a:t>Funding support </a:t>
            </a: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information)</a:t>
            </a:r>
          </a:p>
        </p:txBody>
      </p:sp>
      <p:sp>
        <p:nvSpPr>
          <p:cNvPr id="12" name="TextBox 11"/>
          <p:cNvSpPr txBox="1"/>
          <p:nvPr/>
        </p:nvSpPr>
        <p:spPr>
          <a:xfrm>
            <a:off x="7743540" y="6258072"/>
            <a:ext cx="81075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117FC2"/>
                </a:solidFill>
                <a:effectLst/>
                <a:uLnTx/>
                <a:uFillTx/>
                <a:latin typeface="Tahoma" panose="020B0604030504040204" pitchFamily="34" charset="0"/>
                <a:ea typeface="Tahoma" panose="020B0604030504040204" pitchFamily="34" charset="0"/>
                <a:cs typeface="Tahoma" panose="020B0604030504040204" pitchFamily="34" charset="0"/>
              </a:rPr>
              <a:t>228 words</a:t>
            </a:r>
          </a:p>
        </p:txBody>
      </p:sp>
      <p:sp>
        <p:nvSpPr>
          <p:cNvPr id="5" name="TextBox 4"/>
          <p:cNvSpPr txBox="1"/>
          <p:nvPr/>
        </p:nvSpPr>
        <p:spPr>
          <a:xfrm rot="16200000">
            <a:off x="8383893" y="2213881"/>
            <a:ext cx="39052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22854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376" y="1258655"/>
            <a:ext cx="7968917" cy="3449214"/>
          </a:xfrm>
          <a:prstGeom prst="rect">
            <a:avLst/>
          </a:prstGeom>
          <a:ln>
            <a:solidFill>
              <a:srgbClr val="117FC2"/>
            </a:solidFill>
            <a:prstDash val="dash"/>
          </a:ln>
        </p:spPr>
        <p:txBody>
          <a:bodyPr wrap="square">
            <a:spAutoFit/>
          </a:bodyPr>
          <a:lstStyle/>
          <a:p>
            <a:pPr>
              <a:lnSpc>
                <a:spcPct val="107000"/>
              </a:lnSpc>
              <a:spcAft>
                <a:spcPts val="800"/>
              </a:spcAft>
            </a:pP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Legumes in rotations: benefits for the environment and your budget </a:t>
            </a:r>
          </a:p>
          <a:p>
            <a:pPr>
              <a:lnSpc>
                <a:spcPct val="107000"/>
              </a:lnSpc>
              <a:spcAft>
                <a:spcPts val="800"/>
              </a:spcAft>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Introducing legume crops into rotations on your farm or croft has multiple benefits and can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positively impact your budget and the environment</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Legume crops fix nitrogen from the atmosphere and do not rely on the input of artificial fertilisers. They also leave nitrogen behind in the soil after harvest, which can be used by the following crop. Legumes work well as spring crops, allowing you to spread planting and harvesting throughout the year.  Environmental benefits from legumes, whether used as a main crop or as a cover crop, include improved biodiversity on-farm both above ground for pollinating insects and below ground for beneficial microbes and improved soil structure. Livestock benefit from legumes in rotations because these deliver more digestible protein at a lower environmental cost than conventional rotations.</a:t>
            </a:r>
          </a:p>
          <a:p>
            <a:pPr>
              <a:lnSpc>
                <a:spcPct val="107000"/>
              </a:lnSpc>
              <a:spcAft>
                <a:spcPts val="800"/>
              </a:spcAft>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Interested in introducing legumes into your rotations? The Farm Advisory Service (FAS) can help. Get funded up to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£1,000 for targeted guidance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on introducing legumes from a specialist adviser you trust by selecting the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soil and nutrient management option</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For more information and to apply for funding visit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3"/>
              </a:rPr>
              <a:t>www.fas.scot/specialist-advice</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or contact FAS at </a:t>
            </a:r>
            <a:r>
              <a:rPr lang="en-GB" sz="1200" b="1"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4"/>
              </a:rPr>
              <a:t>advice@fas.scot</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or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0300 323 0161</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p>
          <a:p>
            <a:pPr>
              <a:lnSpc>
                <a:spcPct val="107000"/>
              </a:lnSpc>
              <a:spcAft>
                <a:spcPts val="800"/>
              </a:spcAft>
            </a:pPr>
            <a:endParaRPr kumimoji="0" lang="en-GB" sz="1200" b="0" i="0" u="none" strike="noStrike" kern="1200" cap="none" spc="0" normalizeH="0" baseline="0" noProof="0" dirty="0">
              <a:ln>
                <a:noFill/>
              </a:ln>
              <a:solidFill>
                <a:srgbClr val="EEECE1">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endParaRPr kumimoji="0" lang="en-GB" sz="1200" b="0" i="0" u="none" strike="noStrike" kern="1200" cap="none" spc="0" normalizeH="0" baseline="0" noProof="0" dirty="0">
              <a:ln>
                <a:noFill/>
              </a:ln>
              <a:solidFill>
                <a:srgbClr val="EEECE1">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0" y="317081"/>
            <a:ext cx="8739410" cy="769441"/>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117FC2"/>
                </a:solidFill>
                <a:latin typeface="Arial" panose="020B0604020202020204" pitchFamily="34" charset="0"/>
                <a:ea typeface="Times New Roman" panose="02020603050405020304" pitchFamily="18" charset="0"/>
                <a:cs typeface="Arial" panose="020B0604020202020204" pitchFamily="34" charset="0"/>
              </a:rPr>
              <a:t>2</a:t>
            </a: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 Text for your newsletter: </a:t>
            </a:r>
          </a:p>
          <a:p>
            <a:pPr lvl="1" defTabSz="914400">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GB" sz="2200" b="1" dirty="0">
                <a:solidFill>
                  <a:srgbClr val="117FC2"/>
                </a:solidFill>
                <a:latin typeface="Arial" panose="020B0604020202020204" pitchFamily="34" charset="0"/>
                <a:ea typeface="Times New Roman" panose="02020603050405020304" pitchFamily="18" charset="0"/>
                <a:cs typeface="Arial" panose="020B0604020202020204" pitchFamily="34" charset="0"/>
              </a:rPr>
              <a:t>Funding support </a:t>
            </a: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information)</a:t>
            </a:r>
          </a:p>
        </p:txBody>
      </p:sp>
      <p:sp>
        <p:nvSpPr>
          <p:cNvPr id="12" name="TextBox 11"/>
          <p:cNvSpPr txBox="1"/>
          <p:nvPr/>
        </p:nvSpPr>
        <p:spPr>
          <a:xfrm>
            <a:off x="7743540" y="5368513"/>
            <a:ext cx="81075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rgbClr val="117FC2"/>
                </a:solidFill>
                <a:latin typeface="Tahoma" panose="020B0604030504040204" pitchFamily="34" charset="0"/>
                <a:ea typeface="Tahoma" panose="020B0604030504040204" pitchFamily="34" charset="0"/>
                <a:cs typeface="Tahoma" panose="020B0604030504040204" pitchFamily="34" charset="0"/>
              </a:rPr>
              <a:t>196</a:t>
            </a:r>
            <a:r>
              <a:rPr kumimoji="0" lang="en-GB" sz="900" b="1" i="0" u="none" strike="noStrike" kern="1200" cap="none" spc="0" normalizeH="0" baseline="0" noProof="0" dirty="0">
                <a:ln>
                  <a:noFill/>
                </a:ln>
                <a:solidFill>
                  <a:srgbClr val="117FC2"/>
                </a:solidFill>
                <a:effectLst/>
                <a:uLnTx/>
                <a:uFillTx/>
                <a:latin typeface="Tahoma" panose="020B0604030504040204" pitchFamily="34" charset="0"/>
                <a:ea typeface="Tahoma" panose="020B0604030504040204" pitchFamily="34" charset="0"/>
                <a:cs typeface="Tahoma" panose="020B0604030504040204" pitchFamily="34" charset="0"/>
              </a:rPr>
              <a:t> words</a:t>
            </a:r>
          </a:p>
        </p:txBody>
      </p:sp>
      <p:sp>
        <p:nvSpPr>
          <p:cNvPr id="5" name="TextBox 4"/>
          <p:cNvSpPr txBox="1"/>
          <p:nvPr/>
        </p:nvSpPr>
        <p:spPr>
          <a:xfrm rot="16200000">
            <a:off x="8383893" y="2213881"/>
            <a:ext cx="39052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96333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376" y="1277509"/>
            <a:ext cx="7899055" cy="3947043"/>
          </a:xfrm>
          <a:prstGeom prst="rect">
            <a:avLst/>
          </a:prstGeom>
          <a:ln>
            <a:solidFill>
              <a:srgbClr val="117FC2"/>
            </a:solidFill>
            <a:prstDash val="dash"/>
          </a:ln>
        </p:spPr>
        <p:txBody>
          <a:bodyPr wrap="square">
            <a:spAutoFit/>
          </a:bodyPr>
          <a:lstStyle/>
          <a:p>
            <a:pPr lvl="0" defTabSz="914400">
              <a:lnSpc>
                <a:spcPct val="107000"/>
              </a:lnSpc>
              <a:spcAft>
                <a:spcPts val="800"/>
              </a:spcAft>
              <a:defRPr/>
            </a:pP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Ammonia, why you should care and what you can do about it</a:t>
            </a:r>
          </a:p>
          <a:p>
            <a:pPr lvl="0" defTabSz="914400">
              <a:lnSpc>
                <a:spcPct val="107000"/>
              </a:lnSpc>
              <a:spcAft>
                <a:spcPts val="800"/>
              </a:spcAft>
              <a:defRPr/>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Ammonia is a colourless, pungent-smelling gas, both naturally occurring and man-made. In 2020, agriculture accounted for around 90% of ammonia emissions in Scotland. Ammonia reacts with other pollutants in the atmosphere that can be harmful to the environment and human health. Ammonia deposition can disrupt ecosystems, leading to a loss of biodiversity while runoff can contaminate waterways affecting water quality.</a:t>
            </a:r>
          </a:p>
          <a:p>
            <a:pPr lvl="0" defTabSz="914400">
              <a:lnSpc>
                <a:spcPct val="107000"/>
              </a:lnSpc>
              <a:spcAft>
                <a:spcPts val="800"/>
              </a:spcAft>
              <a:defRPr/>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It is important for farmers and crofters to be aware of the causes and effects of ammonia emissions so they can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maintain healthy ecosystems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on their land and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comply with legislation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that aims to limit emissions. Scottish farmers and crofters can improve livestock and manure management as well as optimised fertiliser use, which are important considerations for any business, and how those resources are managed can have an influence on the level of ammonia emitted. Low emission spreading equipment and covering slurry stores are just a few methods to help reduce emissions.</a:t>
            </a:r>
          </a:p>
          <a:p>
            <a:pPr lvl="0" defTabSz="914400">
              <a:lnSpc>
                <a:spcPct val="107000"/>
              </a:lnSpc>
              <a:spcAft>
                <a:spcPts val="800"/>
              </a:spcAft>
              <a:defRPr/>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Specialist advice provided through the Scottish Farming Advice Service on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soil and nutrient management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and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animal welfare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can be used to help reduce ammonia emissions. For advice on which options to choose, help finding an adviser, and to apply for funding, contact FAS at </a:t>
            </a:r>
            <a:r>
              <a:rPr lang="en-GB" sz="1200" b="1"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3"/>
              </a:rPr>
              <a:t>advice@fas.scot</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or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0300 323 0161</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More information can be found on the FAS website at </a:t>
            </a: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4"/>
              </a:rPr>
              <a:t>www.fas.scot/specialist-advice</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t>
            </a:r>
          </a:p>
          <a:p>
            <a:pPr lvl="0" defTabSz="914400">
              <a:lnSpc>
                <a:spcPct val="107000"/>
              </a:lnSpc>
              <a:spcAft>
                <a:spcPts val="800"/>
              </a:spcAft>
              <a:defRPr/>
            </a:pPr>
            <a:endPar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endParaRPr>
          </a:p>
          <a:p>
            <a:pPr lvl="0" defTabSz="914400">
              <a:lnSpc>
                <a:spcPct val="107000"/>
              </a:lnSpc>
              <a:spcAft>
                <a:spcPts val="800"/>
              </a:spcAft>
              <a:defRPr/>
            </a:pPr>
            <a:endPar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rot="16200000">
            <a:off x="8301361" y="3516657"/>
            <a:ext cx="39052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9" name="Rectangle 8"/>
          <p:cNvSpPr/>
          <p:nvPr/>
        </p:nvSpPr>
        <p:spPr>
          <a:xfrm>
            <a:off x="0" y="317081"/>
            <a:ext cx="8739410" cy="769441"/>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3. Text for your newsletter: </a:t>
            </a:r>
          </a:p>
          <a:p>
            <a:pPr lvl="1" defTabSz="914400">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GB" sz="2200" b="1" dirty="0">
                <a:solidFill>
                  <a:srgbClr val="117FC2"/>
                </a:solidFill>
                <a:latin typeface="Arial" panose="020B0604020202020204" pitchFamily="34" charset="0"/>
                <a:ea typeface="Times New Roman" panose="02020603050405020304" pitchFamily="18" charset="0"/>
                <a:cs typeface="Arial" panose="020B0604020202020204" pitchFamily="34" charset="0"/>
              </a:rPr>
              <a:t>Funding support </a:t>
            </a: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information)</a:t>
            </a:r>
          </a:p>
        </p:txBody>
      </p:sp>
      <p:sp>
        <p:nvSpPr>
          <p:cNvPr id="8" name="TextBox 7">
            <a:extLst>
              <a:ext uri="{FF2B5EF4-FFF2-40B4-BE49-F238E27FC236}">
                <a16:creationId xmlns:a16="http://schemas.microsoft.com/office/drawing/2014/main" id="{D2730B4E-7060-4DD2-8907-5326D1F62C4B}"/>
              </a:ext>
            </a:extLst>
          </p:cNvPr>
          <p:cNvSpPr txBox="1"/>
          <p:nvPr/>
        </p:nvSpPr>
        <p:spPr>
          <a:xfrm>
            <a:off x="7747871" y="6360889"/>
            <a:ext cx="81075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rgbClr val="117FC2"/>
                </a:solidFill>
                <a:latin typeface="Tahoma" panose="020B0604030504040204" pitchFamily="34" charset="0"/>
                <a:ea typeface="Tahoma" panose="020B0604030504040204" pitchFamily="34" charset="0"/>
                <a:cs typeface="Tahoma" panose="020B0604030504040204" pitchFamily="34" charset="0"/>
              </a:rPr>
              <a:t>224</a:t>
            </a:r>
            <a:r>
              <a:rPr kumimoji="0" lang="en-GB" sz="900" b="1" i="0" u="none" strike="noStrike" kern="1200" cap="none" spc="0" normalizeH="0" baseline="0" noProof="0" dirty="0">
                <a:ln>
                  <a:noFill/>
                </a:ln>
                <a:solidFill>
                  <a:srgbClr val="117FC2"/>
                </a:solidFill>
                <a:effectLst/>
                <a:uLnTx/>
                <a:uFillTx/>
                <a:latin typeface="Tahoma" panose="020B0604030504040204" pitchFamily="34" charset="0"/>
                <a:ea typeface="Tahoma" panose="020B0604030504040204" pitchFamily="34" charset="0"/>
                <a:cs typeface="Tahoma" panose="020B0604030504040204" pitchFamily="34" charset="0"/>
              </a:rPr>
              <a:t> words</a:t>
            </a:r>
          </a:p>
        </p:txBody>
      </p:sp>
    </p:spTree>
    <p:extLst>
      <p:ext uri="{BB962C8B-B14F-4D97-AF65-F5344CB8AC3E}">
        <p14:creationId xmlns:p14="http://schemas.microsoft.com/office/powerpoint/2010/main" val="1996584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5376" y="1277509"/>
            <a:ext cx="7899055" cy="3749424"/>
          </a:xfrm>
          <a:prstGeom prst="rect">
            <a:avLst/>
          </a:prstGeom>
          <a:ln>
            <a:solidFill>
              <a:srgbClr val="117FC2"/>
            </a:solidFill>
            <a:prstDash val="dash"/>
          </a:ln>
        </p:spPr>
        <p:txBody>
          <a:bodyPr wrap="square">
            <a:spAutoFit/>
          </a:bodyPr>
          <a:lstStyle/>
          <a:p>
            <a:pPr lvl="0" defTabSz="914400">
              <a:lnSpc>
                <a:spcPct val="107000"/>
              </a:lnSpc>
              <a:spcAft>
                <a:spcPts val="800"/>
              </a:spcAft>
              <a:defRPr/>
            </a:pPr>
            <a:r>
              <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Water pollution mitigation support </a:t>
            </a:r>
          </a:p>
          <a:p>
            <a:pPr lvl="0" defTabSz="914400">
              <a:lnSpc>
                <a:spcPct val="107000"/>
              </a:lnSpc>
              <a:spcAft>
                <a:spcPts val="800"/>
              </a:spcAft>
              <a:defRPr/>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Agricultural production covers 80% of the land in Scotland, so farmers and crofters play a key role in sustainable water management. Fertiliser, pesticide loading, and soil erosion cause a risk of diffuse pollution from farmland. Individually, these activities may not be problematic, but at the scale of a catchment, they can have a significant effect. The Farm Advisory Service (FAS) can be an essential ally in safeguarding waterways and can help you combat such challenges on your farm or croft. Specialist advice is available for water pollution, prevention, and control to support you to maintain and improve the water quality on your land. It can include hydro-geological surveys, wetland creation and management, watercourse buffering, and species and habitat surveys and advice.</a:t>
            </a:r>
          </a:p>
          <a:p>
            <a:pPr lvl="0" defTabSz="914400">
              <a:lnSpc>
                <a:spcPct val="107000"/>
              </a:lnSpc>
              <a:spcAft>
                <a:spcPts val="800"/>
              </a:spcAft>
              <a:defRPr/>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Funding is available for one-on-one time with a qualified adviser allowing you to discuss problems. You will receive a detailed report with directions to useful resources, ensuring compliance with SEPA, and addressing cross-compliance.</a:t>
            </a:r>
          </a:p>
          <a:p>
            <a:pPr lvl="0" defTabSz="914400">
              <a:lnSpc>
                <a:spcPct val="107000"/>
              </a:lnSpc>
              <a:spcAft>
                <a:spcPts val="800"/>
              </a:spcAft>
              <a:defRPr/>
            </a:pP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Information on this specialist advice topic and others that could be address in conjunction with it, such as soil and nutrient management, is available at </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3"/>
              </a:rPr>
              <a:t>www.fas.scot/specialist-advice/</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For help applying for funding or finding an advisor, contact FAS at </a:t>
            </a:r>
            <a:r>
              <a:rPr lang="en-GB" sz="1200" dirty="0" err="1">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hlinkClick r:id="rId4"/>
              </a:rPr>
              <a:t>advice@fas.scot</a:t>
            </a:r>
            <a:r>
              <a:rPr lang="en-GB" sz="1200"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rPr>
              <a:t> or on 0300 323 0161.</a:t>
            </a:r>
          </a:p>
          <a:p>
            <a:pPr lvl="0" defTabSz="914400">
              <a:lnSpc>
                <a:spcPct val="107000"/>
              </a:lnSpc>
              <a:spcAft>
                <a:spcPts val="800"/>
              </a:spcAft>
              <a:defRPr/>
            </a:pPr>
            <a:endPar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endParaRPr>
          </a:p>
          <a:p>
            <a:pPr lvl="0" defTabSz="914400">
              <a:lnSpc>
                <a:spcPct val="107000"/>
              </a:lnSpc>
              <a:spcAft>
                <a:spcPts val="800"/>
              </a:spcAft>
              <a:defRPr/>
            </a:pPr>
            <a:endParaRPr lang="en-GB" sz="1200" b="1" dirty="0">
              <a:solidFill>
                <a:prstClr val="black">
                  <a:lumMod val="65000"/>
                  <a:lumOff val="3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rot="16200000">
            <a:off x="8301361" y="3516657"/>
            <a:ext cx="39052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
        <p:nvSpPr>
          <p:cNvPr id="9" name="Rectangle 8"/>
          <p:cNvSpPr/>
          <p:nvPr/>
        </p:nvSpPr>
        <p:spPr>
          <a:xfrm>
            <a:off x="0" y="317081"/>
            <a:ext cx="8739410" cy="769441"/>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3. Text for your newsletter: </a:t>
            </a:r>
          </a:p>
          <a:p>
            <a:pPr lvl="1" defTabSz="914400">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GB" sz="2200" b="1" dirty="0">
                <a:solidFill>
                  <a:srgbClr val="117FC2"/>
                </a:solidFill>
                <a:latin typeface="Arial" panose="020B0604020202020204" pitchFamily="34" charset="0"/>
                <a:ea typeface="Times New Roman" panose="02020603050405020304" pitchFamily="18" charset="0"/>
                <a:cs typeface="Arial" panose="020B0604020202020204" pitchFamily="34" charset="0"/>
              </a:rPr>
              <a:t>Funding support </a:t>
            </a: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information)</a:t>
            </a:r>
          </a:p>
        </p:txBody>
      </p:sp>
      <p:sp>
        <p:nvSpPr>
          <p:cNvPr id="8" name="TextBox 7">
            <a:extLst>
              <a:ext uri="{FF2B5EF4-FFF2-40B4-BE49-F238E27FC236}">
                <a16:creationId xmlns:a16="http://schemas.microsoft.com/office/drawing/2014/main" id="{D2730B4E-7060-4DD2-8907-5326D1F62C4B}"/>
              </a:ext>
            </a:extLst>
          </p:cNvPr>
          <p:cNvSpPr txBox="1"/>
          <p:nvPr/>
        </p:nvSpPr>
        <p:spPr>
          <a:xfrm>
            <a:off x="7747871" y="6360889"/>
            <a:ext cx="81075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rgbClr val="117FC2"/>
                </a:solidFill>
                <a:latin typeface="Tahoma" panose="020B0604030504040204" pitchFamily="34" charset="0"/>
                <a:ea typeface="Tahoma" panose="020B0604030504040204" pitchFamily="34" charset="0"/>
                <a:cs typeface="Tahoma" panose="020B0604030504040204" pitchFamily="34" charset="0"/>
              </a:rPr>
              <a:t>224</a:t>
            </a:r>
            <a:r>
              <a:rPr kumimoji="0" lang="en-GB" sz="900" b="1" i="0" u="none" strike="noStrike" kern="1200" cap="none" spc="0" normalizeH="0" baseline="0" noProof="0" dirty="0">
                <a:ln>
                  <a:noFill/>
                </a:ln>
                <a:solidFill>
                  <a:srgbClr val="117FC2"/>
                </a:solidFill>
                <a:effectLst/>
                <a:uLnTx/>
                <a:uFillTx/>
                <a:latin typeface="Tahoma" panose="020B0604030504040204" pitchFamily="34" charset="0"/>
                <a:ea typeface="Tahoma" panose="020B0604030504040204" pitchFamily="34" charset="0"/>
                <a:cs typeface="Tahoma" panose="020B0604030504040204" pitchFamily="34" charset="0"/>
              </a:rPr>
              <a:t> words</a:t>
            </a:r>
          </a:p>
        </p:txBody>
      </p:sp>
    </p:spTree>
    <p:extLst>
      <p:ext uri="{BB962C8B-B14F-4D97-AF65-F5344CB8AC3E}">
        <p14:creationId xmlns:p14="http://schemas.microsoft.com/office/powerpoint/2010/main" val="3940710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8744" y="1277509"/>
            <a:ext cx="7680382" cy="1754326"/>
          </a:xfrm>
          <a:prstGeom prst="rect">
            <a:avLst/>
          </a:prstGeom>
          <a:ln>
            <a:solidFill>
              <a:srgbClr val="117FC2"/>
            </a:solidFill>
            <a:prstDash val="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rPr>
              <a:t>Integrated Land Management Plan: Becky and Bruce MacAngus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rPr>
              <a:t>In </a:t>
            </a: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hlinkClick r:id="rId3"/>
              </a:rPr>
              <a:t>this case study</a:t>
            </a: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rPr>
              <a:t>, Bruce and Becky MacAngus tell </a:t>
            </a:r>
            <a:r>
              <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rPr>
              <a:t>us about their experience getting an </a:t>
            </a: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rPr>
              <a:t>Integrated Land Management Plan (ILMP) through FAS and how they benefited from a comprehensive business review with an independent advisor, which helped them plan their farm's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rPr>
              <a:t>‘It really put into perspective, what we want to achieve, where do we want to be in </a:t>
            </a:r>
            <a:r>
              <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rPr>
              <a:t>five</a:t>
            </a: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rPr>
              <a:t> to ten years' time and realistically how we were going to get there.’  - Becky MacAngus, Little Glencoe Farm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rPr>
              <a:t>Share </a:t>
            </a:r>
            <a:r>
              <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hlinkClick r:id="rId3"/>
              </a:rPr>
              <a:t>this case study video </a:t>
            </a:r>
            <a:r>
              <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rPr>
              <a:t>with your farming community to help them understand the benefits of an ILMP.</a:t>
            </a:r>
          </a:p>
        </p:txBody>
      </p:sp>
      <p:sp>
        <p:nvSpPr>
          <p:cNvPr id="5" name="TextBox 4"/>
          <p:cNvSpPr txBox="1"/>
          <p:nvPr/>
        </p:nvSpPr>
        <p:spPr>
          <a:xfrm rot="16200000">
            <a:off x="8052986" y="1932559"/>
            <a:ext cx="39052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sp>
        <p:nvSpPr>
          <p:cNvPr id="9" name="Rectangle 8"/>
          <p:cNvSpPr/>
          <p:nvPr/>
        </p:nvSpPr>
        <p:spPr>
          <a:xfrm>
            <a:off x="0" y="317081"/>
            <a:ext cx="8739410" cy="769441"/>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4. Text for your newsletter: </a:t>
            </a:r>
          </a:p>
          <a:p>
            <a:pPr lvl="1" defTabSz="914400">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GB" sz="2200" b="1" dirty="0">
                <a:solidFill>
                  <a:srgbClr val="117FC2"/>
                </a:solidFill>
                <a:latin typeface="Arial" panose="020B0604020202020204" pitchFamily="34" charset="0"/>
                <a:ea typeface="Times New Roman" panose="02020603050405020304" pitchFamily="18" charset="0"/>
                <a:cs typeface="Arial" panose="020B0604020202020204" pitchFamily="34" charset="0"/>
              </a:rPr>
              <a:t>Funding support </a:t>
            </a: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information)</a:t>
            </a:r>
          </a:p>
        </p:txBody>
      </p:sp>
      <p:pic>
        <p:nvPicPr>
          <p:cNvPr id="3" name="Picture 2" descr="A person and person walking in a grassy field&#10;&#10;Description automatically generated">
            <a:hlinkClick r:id="rId3"/>
            <a:extLst>
              <a:ext uri="{FF2B5EF4-FFF2-40B4-BE49-F238E27FC236}">
                <a16:creationId xmlns:a16="http://schemas.microsoft.com/office/drawing/2014/main" id="{A2C3F3BD-DA22-FDB8-27B4-7AF00EF11312}"/>
              </a:ext>
            </a:extLst>
          </p:cNvPr>
          <p:cNvPicPr>
            <a:picLocks noChangeAspect="1"/>
          </p:cNvPicPr>
          <p:nvPr/>
        </p:nvPicPr>
        <p:blipFill rotWithShape="1">
          <a:blip r:embed="rId4">
            <a:extLst>
              <a:ext uri="{28A0092B-C50C-407E-A947-70E740481C1C}">
                <a14:useLocalDpi xmlns:a14="http://schemas.microsoft.com/office/drawing/2010/main" val="0"/>
              </a:ext>
            </a:extLst>
          </a:blip>
          <a:srcRect t="8013" b="10058"/>
          <a:stretch/>
        </p:blipFill>
        <p:spPr>
          <a:xfrm>
            <a:off x="561974" y="3162300"/>
            <a:ext cx="7686676" cy="3542393"/>
          </a:xfrm>
          <a:prstGeom prst="rect">
            <a:avLst/>
          </a:prstGeom>
        </p:spPr>
      </p:pic>
      <p:sp>
        <p:nvSpPr>
          <p:cNvPr id="7" name="TextBox 6">
            <a:extLst>
              <a:ext uri="{FF2B5EF4-FFF2-40B4-BE49-F238E27FC236}">
                <a16:creationId xmlns:a16="http://schemas.microsoft.com/office/drawing/2014/main" id="{51767D16-9720-078A-60E3-E3F23123C9AF}"/>
              </a:ext>
            </a:extLst>
          </p:cNvPr>
          <p:cNvSpPr txBox="1"/>
          <p:nvPr/>
        </p:nvSpPr>
        <p:spPr>
          <a:xfrm>
            <a:off x="4486275" y="3305175"/>
            <a:ext cx="3648075" cy="923330"/>
          </a:xfrm>
          <a:prstGeom prst="rect">
            <a:avLst/>
          </a:prstGeom>
          <a:noFill/>
        </p:spPr>
        <p:txBody>
          <a:bodyPr wrap="square" rtlCol="0">
            <a:spAutoFit/>
          </a:bodyPr>
          <a:lstStyle/>
          <a:p>
            <a:pPr algn="r"/>
            <a:r>
              <a:rPr lang="en-GB" sz="1200" dirty="0">
                <a:solidFill>
                  <a:srgbClr val="595959"/>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Integrated Land Management Plan: Becky and Bruce MacAngus:</a:t>
            </a:r>
            <a:br>
              <a:rPr kumimoji="0" lang="en-GB" sz="18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hlinkClick r:id="rId3"/>
              </a:rPr>
            </a:b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https://www.youtube.com/watch?v=GXTXJ_zsnzc</a:t>
            </a:r>
            <a:r>
              <a:rPr kumimoji="0" lang="en-GB" sz="1200" i="0" u="none" strike="noStrike" kern="1200" cap="none" spc="0" normalizeH="0" baseline="0" noProof="0" dirty="0">
                <a:ln>
                  <a:noFill/>
                </a:ln>
                <a:solidFill>
                  <a:srgbClr val="595959"/>
                </a:solidFill>
                <a:effectLst/>
                <a:uLnTx/>
                <a:uFillTx/>
                <a:latin typeface="Tahoma" panose="020B0604030504040204" pitchFamily="34" charset="0"/>
                <a:ea typeface="Tahoma" panose="020B0604030504040204" pitchFamily="34" charset="0"/>
                <a:cs typeface="Tahoma" panose="020B0604030504040204" pitchFamily="34" charset="0"/>
              </a:rPr>
              <a:t> </a:t>
            </a:r>
          </a:p>
          <a:p>
            <a:endParaRPr lang="en-GB" dirty="0"/>
          </a:p>
        </p:txBody>
      </p:sp>
    </p:spTree>
    <p:extLst>
      <p:ext uri="{BB962C8B-B14F-4D97-AF65-F5344CB8AC3E}">
        <p14:creationId xmlns:p14="http://schemas.microsoft.com/office/powerpoint/2010/main" val="330220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17081"/>
            <a:ext cx="8739410" cy="43088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117FC2"/>
                </a:solidFill>
                <a:latin typeface="Arial" panose="020B0604020202020204" pitchFamily="34" charset="0"/>
                <a:ea typeface="Times New Roman" panose="02020603050405020304" pitchFamily="18" charset="0"/>
                <a:cs typeface="Arial" panose="020B0604020202020204" pitchFamily="34" charset="0"/>
              </a:rPr>
              <a:t>I</a:t>
            </a: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mages to use with newsletter text/online </a:t>
            </a:r>
          </a:p>
        </p:txBody>
      </p:sp>
      <p:pic>
        <p:nvPicPr>
          <p:cNvPr id="6" name="Picture 5" descr="A body of water with mountains in the background&#10;&#10;Description automatically generated">
            <a:extLst>
              <a:ext uri="{FF2B5EF4-FFF2-40B4-BE49-F238E27FC236}">
                <a16:creationId xmlns:a16="http://schemas.microsoft.com/office/drawing/2014/main" id="{2A9B96A0-7939-C402-53CC-F364AA8F8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64" y="1434900"/>
            <a:ext cx="4207935" cy="2366964"/>
          </a:xfrm>
          <a:prstGeom prst="rect">
            <a:avLst/>
          </a:prstGeom>
        </p:spPr>
      </p:pic>
      <p:pic>
        <p:nvPicPr>
          <p:cNvPr id="3" name="Picture 2" descr="A field with bales of hay&#10;&#10;Description automatically generated">
            <a:extLst>
              <a:ext uri="{FF2B5EF4-FFF2-40B4-BE49-F238E27FC236}">
                <a16:creationId xmlns:a16="http://schemas.microsoft.com/office/drawing/2014/main" id="{5E3817A7-7212-F32A-36D7-453ADAF76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261" y="1435497"/>
            <a:ext cx="4206875" cy="2366367"/>
          </a:xfrm>
          <a:prstGeom prst="rect">
            <a:avLst/>
          </a:prstGeom>
        </p:spPr>
      </p:pic>
      <p:pic>
        <p:nvPicPr>
          <p:cNvPr id="9" name="Picture 8">
            <a:extLst>
              <a:ext uri="{FF2B5EF4-FFF2-40B4-BE49-F238E27FC236}">
                <a16:creationId xmlns:a16="http://schemas.microsoft.com/office/drawing/2014/main" id="{BDABC290-4ED6-4C12-A16D-5738625A0579}"/>
              </a:ext>
            </a:extLst>
          </p:cNvPr>
          <p:cNvPicPr>
            <a:picLocks noChangeAspect="1"/>
          </p:cNvPicPr>
          <p:nvPr/>
        </p:nvPicPr>
        <p:blipFill>
          <a:blip r:embed="rId4"/>
          <a:stretch>
            <a:fillRect/>
          </a:stretch>
        </p:blipFill>
        <p:spPr>
          <a:xfrm>
            <a:off x="7132146" y="259419"/>
            <a:ext cx="1926866" cy="1150281"/>
          </a:xfrm>
          <a:prstGeom prst="rect">
            <a:avLst/>
          </a:prstGeom>
          <a:ln>
            <a:noFill/>
          </a:ln>
        </p:spPr>
      </p:pic>
      <p:pic>
        <p:nvPicPr>
          <p:cNvPr id="11" name="Picture 10" descr="A ram with horns standing in a doorway&#10;&#10;Description automatically generated">
            <a:extLst>
              <a:ext uri="{FF2B5EF4-FFF2-40B4-BE49-F238E27FC236}">
                <a16:creationId xmlns:a16="http://schemas.microsoft.com/office/drawing/2014/main" id="{D32B067C-CB9E-364E-FB63-C77920D93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3963988"/>
            <a:ext cx="4204936" cy="2365276"/>
          </a:xfrm>
          <a:prstGeom prst="rect">
            <a:avLst/>
          </a:prstGeom>
        </p:spPr>
      </p:pic>
      <p:pic>
        <p:nvPicPr>
          <p:cNvPr id="13" name="Picture 12" descr="A field of pumpkins&#10;&#10;Description automatically generated">
            <a:extLst>
              <a:ext uri="{FF2B5EF4-FFF2-40B4-BE49-F238E27FC236}">
                <a16:creationId xmlns:a16="http://schemas.microsoft.com/office/drawing/2014/main" id="{DF748C67-34DF-49E5-0EBA-3BECDFF171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564" y="3963888"/>
            <a:ext cx="4204936" cy="2365276"/>
          </a:xfrm>
          <a:prstGeom prst="rect">
            <a:avLst/>
          </a:prstGeom>
        </p:spPr>
      </p:pic>
    </p:spTree>
    <p:extLst>
      <p:ext uri="{BB962C8B-B14F-4D97-AF65-F5344CB8AC3E}">
        <p14:creationId xmlns:p14="http://schemas.microsoft.com/office/powerpoint/2010/main" val="372536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8B1D48-1F43-92B7-A125-F9131628DE9A}"/>
              </a:ext>
            </a:extLst>
          </p:cNvPr>
          <p:cNvSpPr/>
          <p:nvPr/>
        </p:nvSpPr>
        <p:spPr>
          <a:xfrm>
            <a:off x="6805914" y="358815"/>
            <a:ext cx="2210764" cy="1064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person looking at a tractor&#10;&#10;Description automatically generated">
            <a:extLst>
              <a:ext uri="{FF2B5EF4-FFF2-40B4-BE49-F238E27FC236}">
                <a16:creationId xmlns:a16="http://schemas.microsoft.com/office/drawing/2014/main" id="{543FAF57-F795-2444-667B-BADF26BFD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5" y="873125"/>
            <a:ext cx="8572500" cy="4822031"/>
          </a:xfrm>
          <a:prstGeom prst="rect">
            <a:avLst/>
          </a:prstGeom>
        </p:spPr>
      </p:pic>
      <p:grpSp>
        <p:nvGrpSpPr>
          <p:cNvPr id="10" name="Group 11">
            <a:extLst>
              <a:ext uri="{FF2B5EF4-FFF2-40B4-BE49-F238E27FC236}">
                <a16:creationId xmlns:a16="http://schemas.microsoft.com/office/drawing/2014/main" id="{BFFEBD77-6641-4585-BCDA-BB4DA141884F}"/>
              </a:ext>
            </a:extLst>
          </p:cNvPr>
          <p:cNvGrpSpPr/>
          <p:nvPr/>
        </p:nvGrpSpPr>
        <p:grpSpPr>
          <a:xfrm>
            <a:off x="378849" y="5828665"/>
            <a:ext cx="8765151" cy="954107"/>
            <a:chOff x="312031" y="1931072"/>
            <a:chExt cx="8087578" cy="841809"/>
          </a:xfrm>
        </p:grpSpPr>
        <p:sp>
          <p:nvSpPr>
            <p:cNvPr id="34" name="TextBox 12">
              <a:extLst>
                <a:ext uri="{FF2B5EF4-FFF2-40B4-BE49-F238E27FC236}">
                  <a16:creationId xmlns:a16="http://schemas.microsoft.com/office/drawing/2014/main" id="{EFD9B4E1-BB94-4783-80D4-02B66384CE5D}"/>
                </a:ext>
              </a:extLst>
            </p:cNvPr>
            <p:cNvSpPr txBox="1"/>
            <p:nvPr/>
          </p:nvSpPr>
          <p:spPr>
            <a:xfrm rot="16200000">
              <a:off x="8018029" y="2179569"/>
              <a:ext cx="344560" cy="418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7FC2"/>
                  </a:solidFill>
                  <a:effectLst/>
                  <a:uLnTx/>
                  <a:uFillTx/>
                  <a:latin typeface="Calibri" panose="020F0502020204030204"/>
                  <a:ea typeface="+mn-ea"/>
                  <a:cs typeface="+mn-cs"/>
                </a:rPr>
                <a:t>✂</a:t>
              </a:r>
            </a:p>
          </p:txBody>
        </p:sp>
        <p:sp>
          <p:nvSpPr>
            <p:cNvPr id="35" name="Rectangle 13">
              <a:extLst>
                <a:ext uri="{FF2B5EF4-FFF2-40B4-BE49-F238E27FC236}">
                  <a16:creationId xmlns:a16="http://schemas.microsoft.com/office/drawing/2014/main" id="{84EB8D82-3172-436E-B350-F300501C3731}"/>
                </a:ext>
              </a:extLst>
            </p:cNvPr>
            <p:cNvSpPr/>
            <p:nvPr/>
          </p:nvSpPr>
          <p:spPr>
            <a:xfrm>
              <a:off x="312031" y="1931072"/>
              <a:ext cx="7851399" cy="841809"/>
            </a:xfrm>
            <a:prstGeom prst="rect">
              <a:avLst/>
            </a:prstGeom>
            <a:ln>
              <a:solidFill>
                <a:srgbClr val="008B95"/>
              </a:solidFill>
              <a:prstDash val="dash"/>
            </a:ln>
          </p:spPr>
          <p:txBody>
            <a:bodyPr wrap="square">
              <a:spAutoFit/>
            </a:bodyPr>
            <a:lstStyle/>
            <a:p>
              <a:pPr algn="l" rtl="0"/>
              <a:r>
                <a:rPr lang="en-GB" sz="1400" b="0" i="0" dirty="0">
                  <a:solidFill>
                    <a:srgbClr val="241F21"/>
                  </a:solidFill>
                  <a:effectLst/>
                  <a:latin typeface="Source Sans Pro" panose="020B0503030403020204" pitchFamily="34" charset="0"/>
                </a:rPr>
                <a:t>Keep #ScottishFarming feeling rewarding! 🐂🌾🤗 Build resilience to change and manage physical and emotional demands with @FASScot specialist advice. </a:t>
              </a:r>
            </a:p>
            <a:p>
              <a:pPr algn="l" rtl="0"/>
              <a:r>
                <a:rPr lang="en-GB" sz="1400" b="0" i="0" dirty="0">
                  <a:solidFill>
                    <a:srgbClr val="241F21"/>
                  </a:solidFill>
                  <a:effectLst/>
                  <a:latin typeface="Source Sans Pro" panose="020B0503030403020204" pitchFamily="34" charset="0"/>
                </a:rPr>
                <a:t>Info on topics such as resilience planning and applying for up to £2,000 of funding is available at 👉</a:t>
              </a:r>
              <a:r>
                <a:rPr lang="en-GB" sz="1400" b="0" i="0" dirty="0">
                  <a:solidFill>
                    <a:srgbClr val="241F21"/>
                  </a:solidFill>
                  <a:effectLst/>
                  <a:latin typeface="Source Sans Pro" panose="020B0503030403020204" pitchFamily="34" charset="0"/>
                  <a:hlinkClick r:id="rId4"/>
                </a:rPr>
                <a:t>www.fas.scot/specialist-advice</a:t>
              </a:r>
              <a:r>
                <a:rPr lang="en-GB" sz="1400" b="0" i="0" dirty="0">
                  <a:solidFill>
                    <a:srgbClr val="241F21"/>
                  </a:solidFill>
                  <a:effectLst/>
                  <a:latin typeface="Source Sans Pro" panose="020B0503030403020204" pitchFamily="34" charset="0"/>
                </a:rPr>
                <a:t> </a:t>
              </a:r>
            </a:p>
          </p:txBody>
        </p:sp>
      </p:grpSp>
      <p:sp>
        <p:nvSpPr>
          <p:cNvPr id="24" name="Rectangle 23">
            <a:extLst>
              <a:ext uri="{FF2B5EF4-FFF2-40B4-BE49-F238E27FC236}">
                <a16:creationId xmlns:a16="http://schemas.microsoft.com/office/drawing/2014/main" id="{6CABB6CB-7DBD-4DB8-ADCF-B0BDC0B0BB93}"/>
              </a:ext>
            </a:extLst>
          </p:cNvPr>
          <p:cNvSpPr/>
          <p:nvPr/>
        </p:nvSpPr>
        <p:spPr>
          <a:xfrm>
            <a:off x="0" y="317081"/>
            <a:ext cx="8739410" cy="43088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117FC2"/>
                </a:solidFill>
                <a:effectLst/>
                <a:uLnTx/>
                <a:uFillTx/>
                <a:latin typeface="Arial" panose="020B0604020202020204" pitchFamily="34" charset="0"/>
                <a:ea typeface="Times New Roman" panose="02020603050405020304" pitchFamily="18" charset="0"/>
                <a:cs typeface="Arial" panose="020B0604020202020204" pitchFamily="34" charset="0"/>
              </a:rPr>
              <a:t>Suggested Tweet &amp; image to share</a:t>
            </a:r>
          </a:p>
        </p:txBody>
      </p:sp>
    </p:spTree>
    <p:extLst>
      <p:ext uri="{BB962C8B-B14F-4D97-AF65-F5344CB8AC3E}">
        <p14:creationId xmlns:p14="http://schemas.microsoft.com/office/powerpoint/2010/main" val="653127399"/>
      </p:ext>
    </p:extLst>
  </p:cSld>
  <p:clrMapOvr>
    <a:masterClrMapping/>
  </p:clrMapOvr>
</p:sld>
</file>

<file path=ppt/theme/theme1.xml><?xml version="1.0" encoding="utf-8"?>
<a:theme xmlns:a="http://schemas.openxmlformats.org/drawingml/2006/main" name="1_Office Theme">
  <a:themeElements>
    <a:clrScheme name="AEA Colourful theme">
      <a:dk1>
        <a:sysClr val="windowText" lastClr="000000"/>
      </a:dk1>
      <a:lt1>
        <a:sysClr val="window" lastClr="FFFFFF"/>
      </a:lt1>
      <a:dk2>
        <a:srgbClr val="008000"/>
      </a:dk2>
      <a:lt2>
        <a:srgbClr val="EEECE1"/>
      </a:lt2>
      <a:accent1>
        <a:srgbClr val="4F81BD"/>
      </a:accent1>
      <a:accent2>
        <a:srgbClr val="C0504D"/>
      </a:accent2>
      <a:accent3>
        <a:srgbClr val="008000"/>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16527</TotalTime>
  <Words>2034</Words>
  <Application>Microsoft Office PowerPoint</Application>
  <PresentationFormat>On-screen Show (4:3)</PresentationFormat>
  <Paragraphs>114</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Source Sans Pro</vt:lpstr>
      <vt:lpstr>Tahoma</vt:lpstr>
      <vt:lpstr>Verdana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our stakeholder pack survey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Oyofo, Nanasha</dc:creator>
  <cp:lastModifiedBy>Cousins, Annie</cp:lastModifiedBy>
  <cp:revision>663</cp:revision>
  <dcterms:created xsi:type="dcterms:W3CDTF">2019-09-04T13:35:57Z</dcterms:created>
  <dcterms:modified xsi:type="dcterms:W3CDTF">2023-10-12T16:13:46Z</dcterms:modified>
</cp:coreProperties>
</file>