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iagrams/data1.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8.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4.xml" ContentType="application/vnd.openxmlformats-officedocument.presentationml.slide+xml"/>
  <Override PartName="/ppt/slideLayouts/slideLayout6.xml" ContentType="application/vnd.openxmlformats-officedocument.presentationml.slideLayout+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Layouts/slideLayout4.xml" ContentType="application/vnd.openxmlformats-officedocument.presentationml.slideLayou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43.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slideLayouts/slideLayout3.xml" ContentType="application/vnd.openxmlformats-officedocument.presentationml.slideLayout+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42.xml" ContentType="application/vnd.openxmlformats-officedocument.presentationml.notesSlide+xml"/>
  <Override PartName="/ppt/slideLayouts/slideLayout7.xml" ContentType="application/vnd.openxmlformats-officedocument.presentationml.slideLayout+xml"/>
  <Override PartName="/ppt/notesSlides/notesSlide41.xml" ContentType="application/vnd.openxmlformats-officedocument.presentationml.notesSlide+xml"/>
  <Override PartName="/ppt/slideLayouts/slideLayout8.xml" ContentType="application/vnd.openxmlformats-officedocument.presentationml.slideLayout+xml"/>
  <Override PartName="/ppt/notesSlides/notesSlide40.xml" ContentType="application/vnd.openxmlformats-officedocument.presentationml.notes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8.xml" ContentType="application/vnd.openxmlformats-officedocument.presentationml.notesSlide+xml"/>
  <Override PartName="/ppt/notesSlides/notesSlide37.xml" ContentType="application/vnd.openxmlformats-officedocument.presentationml.notesSlide+xml"/>
  <Override PartName="/ppt/notesSlides/notesSlide9.xml" ContentType="application/vnd.openxmlformats-officedocument.presentationml.notesSlide+xml"/>
  <Override PartName="/ppt/notesSlides/notesSlide36.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39.xml" ContentType="application/vnd.openxmlformats-officedocument.presentationml.notesSlide+xml"/>
  <Override PartName="/ppt/slideLayouts/slideLayout5.xml" ContentType="application/vnd.openxmlformats-officedocument.presentationml.slideLayout+xml"/>
  <Override PartName="/ppt/diagrams/layout5.xml" ContentType="application/vnd.openxmlformats-officedocument.drawingml.diagramLayout+xml"/>
  <Override PartName="/ppt/diagrams/colors4.xml" ContentType="application/vnd.openxmlformats-officedocument.drawingml.diagramColors+xml"/>
  <Override PartName="/ppt/diagrams/drawing4.xml" ContentType="application/vnd.ms-office.drawingml.diagramDrawing+xml"/>
  <Override PartName="/ppt/diagrams/quickStyle5.xml" ContentType="application/vnd.openxmlformats-officedocument.drawingml.diagramStyle+xml"/>
  <Override PartName="/ppt/diagrams/colors5.xml" ContentType="application/vnd.openxmlformats-officedocument.drawingml.diagramColors+xml"/>
  <Override PartName="/ppt/diagrams/layout4.xml" ContentType="application/vnd.openxmlformats-officedocument.drawingml.diagramLayout+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4.xml" ContentType="application/vnd.openxmlformats-officedocument.drawingml.diagramStyle+xml"/>
  <Override PartName="/ppt/diagrams/drawing5.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diagrams/drawing6.xml" ContentType="application/vnd.ms-office.drawingml.diagramDrawing+xml"/>
  <Override PartName="/ppt/diagrams/quickStyle6.xml" ContentType="application/vnd.openxmlformats-officedocument.drawingml.diagramStyle+xml"/>
  <Override PartName="/ppt/charts/chart1.xml" ContentType="application/vnd.openxmlformats-officedocument.drawingml.chart+xml"/>
  <Override PartName="/ppt/charts/chart2.xml" ContentType="application/vnd.openxmlformats-officedocument.drawingml.chart+xml"/>
  <Override PartName="/ppt/diagrams/colors6.xml" ContentType="application/vnd.openxmlformats-officedocument.drawingml.diagramColors+xml"/>
  <Override PartName="/ppt/diagrams/layout6.xml" ContentType="application/vnd.openxmlformats-officedocument.drawingml.diagramLayou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257" r:id="rId3"/>
    <p:sldId id="258" r:id="rId4"/>
    <p:sldId id="259" r:id="rId5"/>
    <p:sldId id="260" r:id="rId6"/>
    <p:sldId id="261" r:id="rId7"/>
    <p:sldId id="286" r:id="rId8"/>
    <p:sldId id="309" r:id="rId9"/>
    <p:sldId id="269" r:id="rId10"/>
    <p:sldId id="289" r:id="rId11"/>
    <p:sldId id="292" r:id="rId12"/>
    <p:sldId id="290" r:id="rId13"/>
    <p:sldId id="267" r:id="rId14"/>
    <p:sldId id="268" r:id="rId15"/>
    <p:sldId id="266" r:id="rId16"/>
    <p:sldId id="263" r:id="rId17"/>
    <p:sldId id="264" r:id="rId18"/>
    <p:sldId id="265" r:id="rId19"/>
    <p:sldId id="278" r:id="rId20"/>
    <p:sldId id="279" r:id="rId21"/>
    <p:sldId id="280" r:id="rId22"/>
    <p:sldId id="294" r:id="rId23"/>
    <p:sldId id="281" r:id="rId24"/>
    <p:sldId id="283" r:id="rId25"/>
    <p:sldId id="293" r:id="rId26"/>
    <p:sldId id="295" r:id="rId27"/>
    <p:sldId id="291" r:id="rId28"/>
    <p:sldId id="302" r:id="rId29"/>
    <p:sldId id="303" r:id="rId30"/>
    <p:sldId id="304" r:id="rId31"/>
    <p:sldId id="305" r:id="rId32"/>
    <p:sldId id="298" r:id="rId33"/>
    <p:sldId id="299" r:id="rId34"/>
    <p:sldId id="300" r:id="rId35"/>
    <p:sldId id="262" r:id="rId36"/>
    <p:sldId id="284" r:id="rId37"/>
    <p:sldId id="301" r:id="rId38"/>
    <p:sldId id="306" r:id="rId39"/>
    <p:sldId id="285" r:id="rId40"/>
    <p:sldId id="270" r:id="rId41"/>
    <p:sldId id="307" r:id="rId42"/>
    <p:sldId id="308" r:id="rId43"/>
    <p:sldId id="273" r:id="rId44"/>
    <p:sldId id="272" r:id="rId45"/>
    <p:sldId id="274"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vin Cooper" initials="C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6600"/>
    <a:srgbClr val="CC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2654" autoAdjust="0"/>
  </p:normalViewPr>
  <p:slideViewPr>
    <p:cSldViewPr snapToGrid="0">
      <p:cViewPr>
        <p:scale>
          <a:sx n="58" d="100"/>
          <a:sy n="58" d="100"/>
        </p:scale>
        <p:origin x="-113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8" Type="http://schemas.openxmlformats.org/officeDocument/2006/relationships/customXml" Target="../customXml/item4.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r>
              <a:rPr lang="en-GB" sz="3200">
                <a:solidFill>
                  <a:schemeClr val="tx1"/>
                </a:solidFill>
              </a:rPr>
              <a:t>Tax payable - comparison</a:t>
            </a:r>
          </a:p>
        </c:rich>
      </c:tx>
      <c:layout/>
      <c:overlay val="0"/>
      <c:spPr>
        <a:noFill/>
        <a:ln>
          <a:noFill/>
        </a:ln>
        <a:effectLst/>
      </c:spPr>
    </c:title>
    <c:autoTitleDeleted val="0"/>
    <c:plotArea>
      <c:layout>
        <c:manualLayout>
          <c:layoutTarget val="inner"/>
          <c:xMode val="edge"/>
          <c:yMode val="edge"/>
          <c:x val="6.3081400711303567E-2"/>
          <c:y val="0.12397661083487987"/>
          <c:w val="0.90533090083182988"/>
          <c:h val="0.7222540684524883"/>
        </c:manualLayout>
      </c:layout>
      <c:lineChart>
        <c:grouping val="standard"/>
        <c:varyColors val="0"/>
        <c:ser>
          <c:idx val="0"/>
          <c:order val="0"/>
          <c:tx>
            <c:strRef>
              <c:f>Sheet1!$B$1</c:f>
              <c:strCache>
                <c:ptCount val="1"/>
                <c:pt idx="0">
                  <c:v>Income Tax</c:v>
                </c:pt>
              </c:strCache>
            </c:strRef>
          </c:tx>
          <c:spPr>
            <a:ln w="28575" cap="rnd">
              <a:solidFill>
                <a:schemeClr val="accent2"/>
              </a:solidFill>
              <a:round/>
            </a:ln>
            <a:effectLst/>
          </c:spPr>
          <c:marker>
            <c:symbol val="none"/>
          </c:marker>
          <c:dLbls>
            <c:delete val="1"/>
          </c:dLbls>
          <c:cat>
            <c:numRef>
              <c:f>Sheet1!$A$2:$A$11</c:f>
              <c:numCache>
                <c:formatCode>"£"#,##0_);[Red]\("£"#,##0\)</c:formatCode>
                <c:ptCount val="10"/>
                <c:pt idx="0">
                  <c:v>0</c:v>
                </c:pt>
                <c:pt idx="1">
                  <c:v>8060</c:v>
                </c:pt>
                <c:pt idx="2">
                  <c:v>11000</c:v>
                </c:pt>
                <c:pt idx="3">
                  <c:v>27000</c:v>
                </c:pt>
                <c:pt idx="4">
                  <c:v>43000</c:v>
                </c:pt>
                <c:pt idx="5">
                  <c:v>59000</c:v>
                </c:pt>
                <c:pt idx="6">
                  <c:v>75000</c:v>
                </c:pt>
                <c:pt idx="7">
                  <c:v>91000</c:v>
                </c:pt>
                <c:pt idx="8">
                  <c:v>107000</c:v>
                </c:pt>
                <c:pt idx="9">
                  <c:v>123000</c:v>
                </c:pt>
              </c:numCache>
            </c:numRef>
          </c:cat>
          <c:val>
            <c:numRef>
              <c:f>Sheet1!$B$2:$B$11</c:f>
              <c:numCache>
                <c:formatCode>General</c:formatCode>
                <c:ptCount val="10"/>
                <c:pt idx="0">
                  <c:v>0</c:v>
                </c:pt>
                <c:pt idx="1">
                  <c:v>0</c:v>
                </c:pt>
                <c:pt idx="2">
                  <c:v>0</c:v>
                </c:pt>
                <c:pt idx="3">
                  <c:v>3200</c:v>
                </c:pt>
                <c:pt idx="4">
                  <c:v>6400</c:v>
                </c:pt>
                <c:pt idx="5">
                  <c:v>12800</c:v>
                </c:pt>
                <c:pt idx="6">
                  <c:v>19200</c:v>
                </c:pt>
                <c:pt idx="7">
                  <c:v>25600</c:v>
                </c:pt>
                <c:pt idx="8">
                  <c:v>33400</c:v>
                </c:pt>
                <c:pt idx="9">
                  <c:v>39800</c:v>
                </c:pt>
              </c:numCache>
            </c:numRef>
          </c:val>
          <c:smooth val="0"/>
          <c:extLst xmlns:c16r2="http://schemas.microsoft.com/office/drawing/2015/06/chart">
            <c:ext xmlns:c16="http://schemas.microsoft.com/office/drawing/2014/chart" uri="{C3380CC4-5D6E-409C-BE32-E72D297353CC}">
              <c16:uniqueId val="{00000000-06B5-4D8A-B998-9EBD7380084B}"/>
            </c:ext>
          </c:extLst>
        </c:ser>
        <c:ser>
          <c:idx val="1"/>
          <c:order val="1"/>
          <c:tx>
            <c:strRef>
              <c:f>Sheet1!$C$1</c:f>
              <c:strCache>
                <c:ptCount val="1"/>
                <c:pt idx="0">
                  <c:v>Class 4 NI</c:v>
                </c:pt>
              </c:strCache>
            </c:strRef>
          </c:tx>
          <c:spPr>
            <a:ln w="28575" cap="rnd">
              <a:solidFill>
                <a:schemeClr val="accent4"/>
              </a:solidFill>
              <a:round/>
            </a:ln>
            <a:effectLst/>
          </c:spPr>
          <c:marker>
            <c:symbol val="none"/>
          </c:marker>
          <c:dLbls>
            <c:delete val="1"/>
          </c:dLbls>
          <c:cat>
            <c:numRef>
              <c:f>Sheet1!$A$2:$A$11</c:f>
              <c:numCache>
                <c:formatCode>"£"#,##0_);[Red]\("£"#,##0\)</c:formatCode>
                <c:ptCount val="10"/>
                <c:pt idx="0">
                  <c:v>0</c:v>
                </c:pt>
                <c:pt idx="1">
                  <c:v>8060</c:v>
                </c:pt>
                <c:pt idx="2">
                  <c:v>11000</c:v>
                </c:pt>
                <c:pt idx="3">
                  <c:v>27000</c:v>
                </c:pt>
                <c:pt idx="4">
                  <c:v>43000</c:v>
                </c:pt>
                <c:pt idx="5">
                  <c:v>59000</c:v>
                </c:pt>
                <c:pt idx="6">
                  <c:v>75000</c:v>
                </c:pt>
                <c:pt idx="7">
                  <c:v>91000</c:v>
                </c:pt>
                <c:pt idx="8">
                  <c:v>107000</c:v>
                </c:pt>
                <c:pt idx="9">
                  <c:v>123000</c:v>
                </c:pt>
              </c:numCache>
            </c:numRef>
          </c:cat>
          <c:val>
            <c:numRef>
              <c:f>Sheet1!$C$2:$C$11</c:f>
              <c:numCache>
                <c:formatCode>General</c:formatCode>
                <c:ptCount val="10"/>
                <c:pt idx="0">
                  <c:v>0</c:v>
                </c:pt>
                <c:pt idx="1">
                  <c:v>0</c:v>
                </c:pt>
                <c:pt idx="2">
                  <c:v>264.60000000000002</c:v>
                </c:pt>
                <c:pt idx="3">
                  <c:v>4904.6000000000004</c:v>
                </c:pt>
                <c:pt idx="4">
                  <c:v>9544.6</c:v>
                </c:pt>
                <c:pt idx="5">
                  <c:v>16264.6</c:v>
                </c:pt>
                <c:pt idx="6">
                  <c:v>22984.6</c:v>
                </c:pt>
                <c:pt idx="7">
                  <c:v>29704.6</c:v>
                </c:pt>
                <c:pt idx="8">
                  <c:v>37824.6</c:v>
                </c:pt>
                <c:pt idx="9">
                  <c:v>44544.6</c:v>
                </c:pt>
              </c:numCache>
            </c:numRef>
          </c:val>
          <c:smooth val="0"/>
          <c:extLst xmlns:c16r2="http://schemas.microsoft.com/office/drawing/2015/06/chart">
            <c:ext xmlns:c16="http://schemas.microsoft.com/office/drawing/2014/chart" uri="{C3380CC4-5D6E-409C-BE32-E72D297353CC}">
              <c16:uniqueId val="{00000001-06B5-4D8A-B998-9EBD7380084B}"/>
            </c:ext>
          </c:extLst>
        </c:ser>
        <c:ser>
          <c:idx val="2"/>
          <c:order val="2"/>
          <c:tx>
            <c:strRef>
              <c:f>Sheet1!$D$1</c:f>
              <c:strCache>
                <c:ptCount val="1"/>
                <c:pt idx="0">
                  <c:v>Corp Tax</c:v>
                </c:pt>
              </c:strCache>
            </c:strRef>
          </c:tx>
          <c:spPr>
            <a:ln w="28575" cap="rnd">
              <a:solidFill>
                <a:schemeClr val="accent6"/>
              </a:solidFill>
              <a:round/>
            </a:ln>
            <a:effectLst/>
          </c:spPr>
          <c:marker>
            <c:symbol val="none"/>
          </c:marker>
          <c:dLbls>
            <c:delete val="1"/>
          </c:dLbls>
          <c:cat>
            <c:numRef>
              <c:f>Sheet1!$A$2:$A$11</c:f>
              <c:numCache>
                <c:formatCode>"£"#,##0_);[Red]\("£"#,##0\)</c:formatCode>
                <c:ptCount val="10"/>
                <c:pt idx="0">
                  <c:v>0</c:v>
                </c:pt>
                <c:pt idx="1">
                  <c:v>8060</c:v>
                </c:pt>
                <c:pt idx="2">
                  <c:v>11000</c:v>
                </c:pt>
                <c:pt idx="3">
                  <c:v>27000</c:v>
                </c:pt>
                <c:pt idx="4">
                  <c:v>43000</c:v>
                </c:pt>
                <c:pt idx="5">
                  <c:v>59000</c:v>
                </c:pt>
                <c:pt idx="6">
                  <c:v>75000</c:v>
                </c:pt>
                <c:pt idx="7">
                  <c:v>91000</c:v>
                </c:pt>
                <c:pt idx="8">
                  <c:v>107000</c:v>
                </c:pt>
                <c:pt idx="9">
                  <c:v>123000</c:v>
                </c:pt>
              </c:numCache>
            </c:numRef>
          </c:cat>
          <c:val>
            <c:numRef>
              <c:f>Sheet1!$D$2:$D$11</c:f>
              <c:numCache>
                <c:formatCode>General</c:formatCode>
                <c:ptCount val="10"/>
                <c:pt idx="0">
                  <c:v>0</c:v>
                </c:pt>
                <c:pt idx="1">
                  <c:v>1612</c:v>
                </c:pt>
                <c:pt idx="2">
                  <c:v>2200</c:v>
                </c:pt>
                <c:pt idx="3">
                  <c:v>5400</c:v>
                </c:pt>
                <c:pt idx="4">
                  <c:v>8600</c:v>
                </c:pt>
                <c:pt idx="5">
                  <c:v>11800</c:v>
                </c:pt>
                <c:pt idx="6">
                  <c:v>15000</c:v>
                </c:pt>
                <c:pt idx="7">
                  <c:v>18200</c:v>
                </c:pt>
                <c:pt idx="8">
                  <c:v>21400</c:v>
                </c:pt>
                <c:pt idx="9">
                  <c:v>24600</c:v>
                </c:pt>
              </c:numCache>
            </c:numRef>
          </c:val>
          <c:smooth val="0"/>
          <c:extLst xmlns:c16r2="http://schemas.microsoft.com/office/drawing/2015/06/chart">
            <c:ext xmlns:c16="http://schemas.microsoft.com/office/drawing/2014/chart" uri="{C3380CC4-5D6E-409C-BE32-E72D297353CC}">
              <c16:uniqueId val="{00000002-06B5-4D8A-B998-9EBD7380084B}"/>
            </c:ext>
          </c:extLst>
        </c:ser>
        <c:dLbls>
          <c:dLblPos val="ctr"/>
          <c:showLegendKey val="0"/>
          <c:showVal val="1"/>
          <c:showCatName val="0"/>
          <c:showSerName val="0"/>
          <c:showPercent val="0"/>
          <c:showBubbleSize val="0"/>
        </c:dLbls>
        <c:marker val="1"/>
        <c:smooth val="0"/>
        <c:axId val="99768192"/>
        <c:axId val="99769728"/>
      </c:lineChart>
      <c:catAx>
        <c:axId val="99768192"/>
        <c:scaling>
          <c:orientation val="minMax"/>
        </c:scaling>
        <c:delete val="0"/>
        <c:axPos val="b"/>
        <c:numFmt formatCode="&quot;£&quot;#,##0_);[Red]\(&quot;£&quot;#,##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69728"/>
        <c:crosses val="autoZero"/>
        <c:auto val="1"/>
        <c:lblAlgn val="ctr"/>
        <c:lblOffset val="100"/>
        <c:noMultiLvlLbl val="0"/>
      </c:catAx>
      <c:valAx>
        <c:axId val="99769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68192"/>
        <c:crosses val="autoZero"/>
        <c:crossBetween val="between"/>
      </c:valAx>
      <c:spPr>
        <a:noFill/>
        <a:ln>
          <a:noFill/>
        </a:ln>
        <a:effectLst/>
      </c:spPr>
    </c:plotArea>
    <c:legend>
      <c:legendPos val="b"/>
      <c:layout>
        <c:manualLayout>
          <c:xMode val="edge"/>
          <c:yMode val="edge"/>
          <c:x val="0.12881770187886699"/>
          <c:y val="0.94565338843261193"/>
          <c:w val="0.74236459624226603"/>
          <c:h val="5.434661156738809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r>
              <a:rPr lang="en-GB" sz="3200">
                <a:solidFill>
                  <a:schemeClr val="tx1"/>
                </a:solidFill>
              </a:rPr>
              <a:t>Tax payable - comparison</a:t>
            </a:r>
          </a:p>
        </c:rich>
      </c:tx>
      <c:overlay val="0"/>
      <c:spPr>
        <a:noFill/>
        <a:ln>
          <a:noFill/>
        </a:ln>
        <a:effectLst/>
      </c:spPr>
    </c:title>
    <c:autoTitleDeleted val="0"/>
    <c:plotArea>
      <c:layout>
        <c:manualLayout>
          <c:layoutTarget val="inner"/>
          <c:xMode val="edge"/>
          <c:yMode val="edge"/>
          <c:x val="6.3081400711303567E-2"/>
          <c:y val="0.12397661083487987"/>
          <c:w val="0.90533090083182988"/>
          <c:h val="0.7222540684524883"/>
        </c:manualLayout>
      </c:layout>
      <c:lineChart>
        <c:grouping val="standard"/>
        <c:varyColors val="0"/>
        <c:ser>
          <c:idx val="0"/>
          <c:order val="0"/>
          <c:tx>
            <c:strRef>
              <c:f>Sheet1!$B$1</c:f>
              <c:strCache>
                <c:ptCount val="1"/>
                <c:pt idx="0">
                  <c:v>Income Tax</c:v>
                </c:pt>
              </c:strCache>
            </c:strRef>
          </c:tx>
          <c:spPr>
            <a:ln w="28575" cap="rnd">
              <a:solidFill>
                <a:schemeClr val="accent2"/>
              </a:solidFill>
              <a:round/>
            </a:ln>
            <a:effectLst/>
          </c:spPr>
          <c:marker>
            <c:symbol val="none"/>
          </c:marker>
          <c:dLbls>
            <c:delete val="1"/>
          </c:dLbls>
          <c:cat>
            <c:numRef>
              <c:f>Sheet1!$A$2:$A$11</c:f>
              <c:numCache>
                <c:formatCode>"£"#,##0_);[Red]\("£"#,##0\)</c:formatCode>
                <c:ptCount val="10"/>
                <c:pt idx="0">
                  <c:v>0</c:v>
                </c:pt>
                <c:pt idx="1">
                  <c:v>8060</c:v>
                </c:pt>
                <c:pt idx="2">
                  <c:v>11000</c:v>
                </c:pt>
                <c:pt idx="3">
                  <c:v>27000</c:v>
                </c:pt>
                <c:pt idx="4">
                  <c:v>43000</c:v>
                </c:pt>
                <c:pt idx="5">
                  <c:v>59000</c:v>
                </c:pt>
                <c:pt idx="6">
                  <c:v>75000</c:v>
                </c:pt>
                <c:pt idx="7">
                  <c:v>91000</c:v>
                </c:pt>
                <c:pt idx="8">
                  <c:v>107000</c:v>
                </c:pt>
                <c:pt idx="9">
                  <c:v>123000</c:v>
                </c:pt>
              </c:numCache>
            </c:numRef>
          </c:cat>
          <c:val>
            <c:numRef>
              <c:f>Sheet1!$B$2:$B$11</c:f>
              <c:numCache>
                <c:formatCode>General</c:formatCode>
                <c:ptCount val="10"/>
                <c:pt idx="0">
                  <c:v>0</c:v>
                </c:pt>
                <c:pt idx="1">
                  <c:v>0</c:v>
                </c:pt>
                <c:pt idx="2">
                  <c:v>0</c:v>
                </c:pt>
                <c:pt idx="3">
                  <c:v>3200</c:v>
                </c:pt>
                <c:pt idx="4">
                  <c:v>6400</c:v>
                </c:pt>
                <c:pt idx="5">
                  <c:v>12800</c:v>
                </c:pt>
                <c:pt idx="6">
                  <c:v>19200</c:v>
                </c:pt>
                <c:pt idx="7">
                  <c:v>25600</c:v>
                </c:pt>
                <c:pt idx="8">
                  <c:v>33400</c:v>
                </c:pt>
                <c:pt idx="9">
                  <c:v>39800</c:v>
                </c:pt>
              </c:numCache>
            </c:numRef>
          </c:val>
          <c:smooth val="0"/>
          <c:extLst xmlns:c16r2="http://schemas.microsoft.com/office/drawing/2015/06/chart">
            <c:ext xmlns:c16="http://schemas.microsoft.com/office/drawing/2014/chart" uri="{C3380CC4-5D6E-409C-BE32-E72D297353CC}">
              <c16:uniqueId val="{00000000-06B5-4D8A-B998-9EBD7380084B}"/>
            </c:ext>
          </c:extLst>
        </c:ser>
        <c:ser>
          <c:idx val="1"/>
          <c:order val="1"/>
          <c:tx>
            <c:strRef>
              <c:f>Sheet1!$C$1</c:f>
              <c:strCache>
                <c:ptCount val="1"/>
                <c:pt idx="0">
                  <c:v>IT &amp; Cl. 4 NI</c:v>
                </c:pt>
              </c:strCache>
            </c:strRef>
          </c:tx>
          <c:spPr>
            <a:ln w="28575" cap="rnd">
              <a:solidFill>
                <a:schemeClr val="accent4"/>
              </a:solidFill>
              <a:round/>
            </a:ln>
            <a:effectLst/>
          </c:spPr>
          <c:marker>
            <c:symbol val="none"/>
          </c:marker>
          <c:dLbls>
            <c:delete val="1"/>
          </c:dLbls>
          <c:cat>
            <c:numRef>
              <c:f>Sheet1!$A$2:$A$11</c:f>
              <c:numCache>
                <c:formatCode>"£"#,##0_);[Red]\("£"#,##0\)</c:formatCode>
                <c:ptCount val="10"/>
                <c:pt idx="0">
                  <c:v>0</c:v>
                </c:pt>
                <c:pt idx="1">
                  <c:v>8060</c:v>
                </c:pt>
                <c:pt idx="2">
                  <c:v>11000</c:v>
                </c:pt>
                <c:pt idx="3">
                  <c:v>27000</c:v>
                </c:pt>
                <c:pt idx="4">
                  <c:v>43000</c:v>
                </c:pt>
                <c:pt idx="5">
                  <c:v>59000</c:v>
                </c:pt>
                <c:pt idx="6">
                  <c:v>75000</c:v>
                </c:pt>
                <c:pt idx="7">
                  <c:v>91000</c:v>
                </c:pt>
                <c:pt idx="8">
                  <c:v>107000</c:v>
                </c:pt>
                <c:pt idx="9">
                  <c:v>123000</c:v>
                </c:pt>
              </c:numCache>
            </c:numRef>
          </c:cat>
          <c:val>
            <c:numRef>
              <c:f>Sheet1!$C$2:$C$11</c:f>
              <c:numCache>
                <c:formatCode>General</c:formatCode>
                <c:ptCount val="10"/>
                <c:pt idx="0">
                  <c:v>0</c:v>
                </c:pt>
                <c:pt idx="1">
                  <c:v>0</c:v>
                </c:pt>
                <c:pt idx="2">
                  <c:v>264.60000000000002</c:v>
                </c:pt>
                <c:pt idx="3">
                  <c:v>4904.6000000000004</c:v>
                </c:pt>
                <c:pt idx="4">
                  <c:v>9544.6</c:v>
                </c:pt>
                <c:pt idx="5">
                  <c:v>16264.6</c:v>
                </c:pt>
                <c:pt idx="6">
                  <c:v>22984.6</c:v>
                </c:pt>
                <c:pt idx="7">
                  <c:v>29704.6</c:v>
                </c:pt>
                <c:pt idx="8">
                  <c:v>37824.6</c:v>
                </c:pt>
                <c:pt idx="9">
                  <c:v>44544.6</c:v>
                </c:pt>
              </c:numCache>
            </c:numRef>
          </c:val>
          <c:smooth val="0"/>
          <c:extLst xmlns:c16r2="http://schemas.microsoft.com/office/drawing/2015/06/chart">
            <c:ext xmlns:c16="http://schemas.microsoft.com/office/drawing/2014/chart" uri="{C3380CC4-5D6E-409C-BE32-E72D297353CC}">
              <c16:uniqueId val="{00000001-06B5-4D8A-B998-9EBD7380084B}"/>
            </c:ext>
          </c:extLst>
        </c:ser>
        <c:ser>
          <c:idx val="2"/>
          <c:order val="2"/>
          <c:tx>
            <c:strRef>
              <c:f>Sheet1!$D$1</c:f>
              <c:strCache>
                <c:ptCount val="1"/>
                <c:pt idx="0">
                  <c:v>Corp Tax</c:v>
                </c:pt>
              </c:strCache>
            </c:strRef>
          </c:tx>
          <c:spPr>
            <a:ln w="28575" cap="rnd">
              <a:solidFill>
                <a:schemeClr val="accent6"/>
              </a:solidFill>
              <a:round/>
            </a:ln>
            <a:effectLst/>
          </c:spPr>
          <c:marker>
            <c:symbol val="none"/>
          </c:marker>
          <c:dLbls>
            <c:delete val="1"/>
          </c:dLbls>
          <c:cat>
            <c:numRef>
              <c:f>Sheet1!$A$2:$A$11</c:f>
              <c:numCache>
                <c:formatCode>"£"#,##0_);[Red]\("£"#,##0\)</c:formatCode>
                <c:ptCount val="10"/>
                <c:pt idx="0">
                  <c:v>0</c:v>
                </c:pt>
                <c:pt idx="1">
                  <c:v>8060</c:v>
                </c:pt>
                <c:pt idx="2">
                  <c:v>11000</c:v>
                </c:pt>
                <c:pt idx="3">
                  <c:v>27000</c:v>
                </c:pt>
                <c:pt idx="4">
                  <c:v>43000</c:v>
                </c:pt>
                <c:pt idx="5">
                  <c:v>59000</c:v>
                </c:pt>
                <c:pt idx="6">
                  <c:v>75000</c:v>
                </c:pt>
                <c:pt idx="7">
                  <c:v>91000</c:v>
                </c:pt>
                <c:pt idx="8">
                  <c:v>107000</c:v>
                </c:pt>
                <c:pt idx="9">
                  <c:v>123000</c:v>
                </c:pt>
              </c:numCache>
            </c:numRef>
          </c:cat>
          <c:val>
            <c:numRef>
              <c:f>Sheet1!$D$2:$D$11</c:f>
              <c:numCache>
                <c:formatCode>General</c:formatCode>
                <c:ptCount val="10"/>
                <c:pt idx="0">
                  <c:v>0</c:v>
                </c:pt>
                <c:pt idx="1">
                  <c:v>0</c:v>
                </c:pt>
                <c:pt idx="2">
                  <c:v>588</c:v>
                </c:pt>
                <c:pt idx="3">
                  <c:v>3788</c:v>
                </c:pt>
                <c:pt idx="4">
                  <c:v>6988</c:v>
                </c:pt>
                <c:pt idx="5">
                  <c:v>10188</c:v>
                </c:pt>
                <c:pt idx="6">
                  <c:v>13388</c:v>
                </c:pt>
                <c:pt idx="7">
                  <c:v>16588</c:v>
                </c:pt>
                <c:pt idx="8">
                  <c:v>19788</c:v>
                </c:pt>
                <c:pt idx="9">
                  <c:v>22988</c:v>
                </c:pt>
              </c:numCache>
            </c:numRef>
          </c:val>
          <c:smooth val="0"/>
          <c:extLst xmlns:c16r2="http://schemas.microsoft.com/office/drawing/2015/06/chart">
            <c:ext xmlns:c16="http://schemas.microsoft.com/office/drawing/2014/chart" uri="{C3380CC4-5D6E-409C-BE32-E72D297353CC}">
              <c16:uniqueId val="{00000002-06B5-4D8A-B998-9EBD7380084B}"/>
            </c:ext>
          </c:extLst>
        </c:ser>
        <c:ser>
          <c:idx val="3"/>
          <c:order val="3"/>
          <c:tx>
            <c:strRef>
              <c:f>Sheet1!$E$1</c:f>
              <c:strCache>
                <c:ptCount val="1"/>
                <c:pt idx="0">
                  <c:v>CT &amp; IT</c:v>
                </c:pt>
              </c:strCache>
            </c:strRef>
          </c:tx>
          <c:spPr>
            <a:ln w="28575" cap="rnd">
              <a:solidFill>
                <a:schemeClr val="accent2">
                  <a:lumMod val="60000"/>
                </a:schemeClr>
              </a:solidFill>
              <a:round/>
            </a:ln>
            <a:effectLst/>
          </c:spPr>
          <c:marker>
            <c:symbol val="none"/>
          </c:marker>
          <c:dLbls>
            <c:delete val="1"/>
          </c:dLbls>
          <c:cat>
            <c:numRef>
              <c:f>Sheet1!$A$2:$A$11</c:f>
              <c:numCache>
                <c:formatCode>"£"#,##0_);[Red]\("£"#,##0\)</c:formatCode>
                <c:ptCount val="10"/>
                <c:pt idx="0">
                  <c:v>0</c:v>
                </c:pt>
                <c:pt idx="1">
                  <c:v>8060</c:v>
                </c:pt>
                <c:pt idx="2">
                  <c:v>11000</c:v>
                </c:pt>
                <c:pt idx="3">
                  <c:v>27000</c:v>
                </c:pt>
                <c:pt idx="4">
                  <c:v>43000</c:v>
                </c:pt>
                <c:pt idx="5">
                  <c:v>59000</c:v>
                </c:pt>
                <c:pt idx="6">
                  <c:v>75000</c:v>
                </c:pt>
                <c:pt idx="7">
                  <c:v>91000</c:v>
                </c:pt>
                <c:pt idx="8">
                  <c:v>107000</c:v>
                </c:pt>
                <c:pt idx="9">
                  <c:v>123000</c:v>
                </c:pt>
              </c:numCache>
            </c:numRef>
          </c:cat>
          <c:val>
            <c:numRef>
              <c:f>Sheet1!$E$2:$E$11</c:f>
              <c:numCache>
                <c:formatCode>General</c:formatCode>
                <c:ptCount val="10"/>
                <c:pt idx="0">
                  <c:v>0</c:v>
                </c:pt>
                <c:pt idx="1">
                  <c:v>0</c:v>
                </c:pt>
                <c:pt idx="2">
                  <c:v>588</c:v>
                </c:pt>
                <c:pt idx="3">
                  <c:v>4549.3999999999996</c:v>
                </c:pt>
                <c:pt idx="4">
                  <c:v>8709.4</c:v>
                </c:pt>
                <c:pt idx="5">
                  <c:v>16069.400000000001</c:v>
                </c:pt>
                <c:pt idx="6">
                  <c:v>23429.4</c:v>
                </c:pt>
                <c:pt idx="7">
                  <c:v>30789.4</c:v>
                </c:pt>
                <c:pt idx="8">
                  <c:v>38149.4</c:v>
                </c:pt>
                <c:pt idx="9">
                  <c:v>45509.4</c:v>
                </c:pt>
              </c:numCache>
            </c:numRef>
          </c:val>
          <c:smooth val="0"/>
          <c:extLst xmlns:c16r2="http://schemas.microsoft.com/office/drawing/2015/06/chart">
            <c:ext xmlns:c16="http://schemas.microsoft.com/office/drawing/2014/chart" uri="{C3380CC4-5D6E-409C-BE32-E72D297353CC}">
              <c16:uniqueId val="{00000000-AD3E-4C77-8746-019EAA126AA8}"/>
            </c:ext>
          </c:extLst>
        </c:ser>
        <c:dLbls>
          <c:dLblPos val="ctr"/>
          <c:showLegendKey val="0"/>
          <c:showVal val="1"/>
          <c:showCatName val="0"/>
          <c:showSerName val="0"/>
          <c:showPercent val="0"/>
          <c:showBubbleSize val="0"/>
        </c:dLbls>
        <c:marker val="1"/>
        <c:smooth val="0"/>
        <c:axId val="90150016"/>
        <c:axId val="90151552"/>
      </c:lineChart>
      <c:catAx>
        <c:axId val="90150016"/>
        <c:scaling>
          <c:orientation val="minMax"/>
        </c:scaling>
        <c:delete val="0"/>
        <c:axPos val="b"/>
        <c:numFmt formatCode="&quot;£&quot;#,##0_);[Red]\(&quot;£&quot;#,##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51552"/>
        <c:crosses val="autoZero"/>
        <c:auto val="1"/>
        <c:lblAlgn val="ctr"/>
        <c:lblOffset val="100"/>
        <c:noMultiLvlLbl val="0"/>
      </c:catAx>
      <c:valAx>
        <c:axId val="90151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150016"/>
        <c:crosses val="autoZero"/>
        <c:crossBetween val="between"/>
      </c:valAx>
      <c:spPr>
        <a:noFill/>
        <a:ln>
          <a:noFill/>
        </a:ln>
        <a:effectLst/>
      </c:spPr>
    </c:plotArea>
    <c:legend>
      <c:legendPos val="b"/>
      <c:layout>
        <c:manualLayout>
          <c:xMode val="edge"/>
          <c:yMode val="edge"/>
          <c:x val="0.12881770187886699"/>
          <c:y val="0.94565338843261193"/>
          <c:w val="0.74236459624226603"/>
          <c:h val="5.434661156738809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4.jpg"/></Relationships>
</file>

<file path=ppt/diagrams/_rels/data3.xml.rels><?xml version="1.0" encoding="UTF-8" standalone="yes"?>
<Relationships xmlns="http://schemas.openxmlformats.org/package/2006/relationships"><Relationship Id="rId1" Type="http://schemas.openxmlformats.org/officeDocument/2006/relationships/image" Target="../media/image5.jpg"/></Relationships>
</file>

<file path=ppt/diagrams/_rels/data4.xml.rels><?xml version="1.0" encoding="UTF-8" standalone="yes"?>
<Relationships xmlns="http://schemas.openxmlformats.org/package/2006/relationships"><Relationship Id="rId1" Type="http://schemas.openxmlformats.org/officeDocument/2006/relationships/image" Target="../media/image6.jpg"/></Relationships>
</file>

<file path=ppt/diagrams/_rels/data5.xml.rels><?xml version="1.0" encoding="UTF-8" standalone="yes"?>
<Relationships xmlns="http://schemas.openxmlformats.org/package/2006/relationships"><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jpg"/></Relationships>
</file>

<file path=ppt/diagrams/_rels/drawing3.xml.rels><?xml version="1.0" encoding="UTF-8" standalone="yes"?>
<Relationships xmlns="http://schemas.openxmlformats.org/package/2006/relationships"><Relationship Id="rId1" Type="http://schemas.openxmlformats.org/officeDocument/2006/relationships/image" Target="../media/image5.jpg"/></Relationships>
</file>

<file path=ppt/diagrams/_rels/drawing4.xml.rels><?xml version="1.0" encoding="UTF-8" standalone="yes"?>
<Relationships xmlns="http://schemas.openxmlformats.org/package/2006/relationships"><Relationship Id="rId1" Type="http://schemas.openxmlformats.org/officeDocument/2006/relationships/image" Target="../media/image6.jpg"/></Relationships>
</file>

<file path=ppt/diagrams/_rels/drawing5.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5620C1-9D1B-4D1C-A3FD-1ABBF71614FD}"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8C0C9674-B1B3-46A9-93F7-4E80EF42B182}">
      <dgm:prSet phldrT="[Text]" custT="1"/>
      <dgm:spPr>
        <a:solidFill>
          <a:srgbClr val="0070C0"/>
        </a:solidFill>
      </dgm:spPr>
      <dgm:t>
        <a:bodyPr/>
        <a:lstStyle/>
        <a:p>
          <a:r>
            <a:rPr lang="en-US" sz="5400" dirty="0"/>
            <a:t>Client</a:t>
          </a:r>
        </a:p>
      </dgm:t>
    </dgm:pt>
    <dgm:pt modelId="{752E79C8-710D-431A-82E6-F35FE72E6A1D}" type="parTrans" cxnId="{ABE334A6-7A2E-46EE-8270-E0C84AC3489A}">
      <dgm:prSet/>
      <dgm:spPr/>
      <dgm:t>
        <a:bodyPr/>
        <a:lstStyle/>
        <a:p>
          <a:endParaRPr lang="en-US"/>
        </a:p>
      </dgm:t>
    </dgm:pt>
    <dgm:pt modelId="{40A52FE7-BEBB-445C-88B7-530E5AC07491}" type="sibTrans" cxnId="{ABE334A6-7A2E-46EE-8270-E0C84AC3489A}">
      <dgm:prSet/>
      <dgm:spPr/>
      <dgm:t>
        <a:bodyPr/>
        <a:lstStyle/>
        <a:p>
          <a:endParaRPr lang="en-US"/>
        </a:p>
      </dgm:t>
    </dgm:pt>
    <dgm:pt modelId="{54DA5C98-6EC4-41FD-8697-51279BCE3D28}">
      <dgm:prSet phldrT="[Text]" custT="1"/>
      <dgm:spPr>
        <a:solidFill>
          <a:srgbClr val="92D050"/>
        </a:solidFill>
      </dgm:spPr>
      <dgm:t>
        <a:bodyPr/>
        <a:lstStyle/>
        <a:p>
          <a:r>
            <a:rPr lang="en-US" sz="2800" dirty="0"/>
            <a:t>Structure</a:t>
          </a:r>
          <a:endParaRPr lang="en-US" sz="2400" dirty="0"/>
        </a:p>
      </dgm:t>
    </dgm:pt>
    <dgm:pt modelId="{0984F523-D465-478F-9255-C9E9B49910C2}" type="parTrans" cxnId="{76AEB480-CBE0-4024-83DC-3CBF26ACCB0B}">
      <dgm:prSet/>
      <dgm:spPr/>
      <dgm:t>
        <a:bodyPr/>
        <a:lstStyle/>
        <a:p>
          <a:endParaRPr lang="en-US"/>
        </a:p>
      </dgm:t>
    </dgm:pt>
    <dgm:pt modelId="{D29D11C9-18D3-45F0-AEFC-664A1B70C032}" type="sibTrans" cxnId="{76AEB480-CBE0-4024-83DC-3CBF26ACCB0B}">
      <dgm:prSet/>
      <dgm:spPr/>
      <dgm:t>
        <a:bodyPr/>
        <a:lstStyle/>
        <a:p>
          <a:endParaRPr lang="en-US"/>
        </a:p>
      </dgm:t>
    </dgm:pt>
    <dgm:pt modelId="{6BE3CA25-5AFC-4239-A07F-B18DD804DC7A}">
      <dgm:prSet phldrT="[Text]" custT="1"/>
      <dgm:spPr>
        <a:solidFill>
          <a:srgbClr val="00B050"/>
        </a:solidFill>
      </dgm:spPr>
      <dgm:t>
        <a:bodyPr/>
        <a:lstStyle/>
        <a:p>
          <a:r>
            <a:rPr lang="en-US" sz="2400" dirty="0"/>
            <a:t>Accounting period</a:t>
          </a:r>
        </a:p>
      </dgm:t>
    </dgm:pt>
    <dgm:pt modelId="{9AF11B38-A7FC-4F83-B876-02B2F79468B8}" type="parTrans" cxnId="{8126D8F7-7C51-45D7-9DD6-11EB05628CB2}">
      <dgm:prSet/>
      <dgm:spPr/>
      <dgm:t>
        <a:bodyPr/>
        <a:lstStyle/>
        <a:p>
          <a:endParaRPr lang="en-US"/>
        </a:p>
      </dgm:t>
    </dgm:pt>
    <dgm:pt modelId="{CD372CA7-E6A7-46E1-AFC8-18A75AADFBCB}" type="sibTrans" cxnId="{8126D8F7-7C51-45D7-9DD6-11EB05628CB2}">
      <dgm:prSet/>
      <dgm:spPr/>
      <dgm:t>
        <a:bodyPr/>
        <a:lstStyle/>
        <a:p>
          <a:endParaRPr lang="en-US"/>
        </a:p>
      </dgm:t>
    </dgm:pt>
    <dgm:pt modelId="{923AF9F0-626A-4D38-8213-5D368213889D}">
      <dgm:prSet phldrT="[Text]"/>
      <dgm:spPr>
        <a:solidFill>
          <a:srgbClr val="92D050"/>
        </a:solidFill>
      </dgm:spPr>
      <dgm:t>
        <a:bodyPr/>
        <a:lstStyle/>
        <a:p>
          <a:r>
            <a:rPr lang="en-US" dirty="0"/>
            <a:t>Capital purchases</a:t>
          </a:r>
        </a:p>
      </dgm:t>
    </dgm:pt>
    <dgm:pt modelId="{2DD37A67-2A63-4432-8390-7925BECAD979}" type="parTrans" cxnId="{EBE2A4AF-D2BD-42BB-86A3-9FDED4D67E63}">
      <dgm:prSet/>
      <dgm:spPr/>
      <dgm:t>
        <a:bodyPr/>
        <a:lstStyle/>
        <a:p>
          <a:endParaRPr lang="en-US"/>
        </a:p>
      </dgm:t>
    </dgm:pt>
    <dgm:pt modelId="{13C06087-F0E0-4B3E-975F-A89AA62BE348}" type="sibTrans" cxnId="{EBE2A4AF-D2BD-42BB-86A3-9FDED4D67E63}">
      <dgm:prSet/>
      <dgm:spPr/>
      <dgm:t>
        <a:bodyPr/>
        <a:lstStyle/>
        <a:p>
          <a:endParaRPr lang="en-US"/>
        </a:p>
      </dgm:t>
    </dgm:pt>
    <dgm:pt modelId="{A25AE880-2910-4F97-924D-ECC864C6E1CA}">
      <dgm:prSet phldrT="[Text]" custT="1"/>
      <dgm:spPr>
        <a:solidFill>
          <a:srgbClr val="00B050"/>
        </a:solidFill>
      </dgm:spPr>
      <dgm:t>
        <a:bodyPr/>
        <a:lstStyle/>
        <a:p>
          <a:r>
            <a:rPr lang="en-US" sz="2700" dirty="0"/>
            <a:t>Salary v Dividends</a:t>
          </a:r>
        </a:p>
      </dgm:t>
    </dgm:pt>
    <dgm:pt modelId="{FBB98FEC-4560-4E28-9D85-9F100158EC5A}" type="parTrans" cxnId="{5A9866A0-E603-41FD-9005-79524C63F063}">
      <dgm:prSet/>
      <dgm:spPr/>
      <dgm:t>
        <a:bodyPr/>
        <a:lstStyle/>
        <a:p>
          <a:endParaRPr lang="en-US"/>
        </a:p>
      </dgm:t>
    </dgm:pt>
    <dgm:pt modelId="{F03974F4-0B47-478F-A0DF-063AD0E69ECC}" type="sibTrans" cxnId="{5A9866A0-E603-41FD-9005-79524C63F063}">
      <dgm:prSet/>
      <dgm:spPr/>
      <dgm:t>
        <a:bodyPr/>
        <a:lstStyle/>
        <a:p>
          <a:endParaRPr lang="en-US"/>
        </a:p>
      </dgm:t>
    </dgm:pt>
    <dgm:pt modelId="{8AD0F5F9-6DCE-4076-AEF3-737C160D0D0A}">
      <dgm:prSet phldrT="[Text]"/>
      <dgm:spPr>
        <a:solidFill>
          <a:srgbClr val="92D050"/>
        </a:solidFill>
      </dgm:spPr>
      <dgm:t>
        <a:bodyPr/>
        <a:lstStyle/>
        <a:p>
          <a:r>
            <a:rPr lang="en-US" dirty="0"/>
            <a:t>Other income</a:t>
          </a:r>
        </a:p>
      </dgm:t>
    </dgm:pt>
    <dgm:pt modelId="{C6507016-1F37-4D6A-8610-C8CBF8837E6A}" type="parTrans" cxnId="{501F60D4-7C9F-47C8-8FC1-B2DD03A45E2E}">
      <dgm:prSet/>
      <dgm:spPr/>
      <dgm:t>
        <a:bodyPr/>
        <a:lstStyle/>
        <a:p>
          <a:endParaRPr lang="en-US"/>
        </a:p>
      </dgm:t>
    </dgm:pt>
    <dgm:pt modelId="{6CB903FA-C76C-4F6C-A87D-4EAE3BD9E2B1}" type="sibTrans" cxnId="{501F60D4-7C9F-47C8-8FC1-B2DD03A45E2E}">
      <dgm:prSet/>
      <dgm:spPr/>
      <dgm:t>
        <a:bodyPr/>
        <a:lstStyle/>
        <a:p>
          <a:endParaRPr lang="en-US"/>
        </a:p>
      </dgm:t>
    </dgm:pt>
    <dgm:pt modelId="{68D2DCFA-0F7A-48B5-89F5-AA2E5F668024}">
      <dgm:prSet phldrT="[Text]" custT="1"/>
      <dgm:spPr>
        <a:solidFill>
          <a:srgbClr val="00B050"/>
        </a:solidFill>
      </dgm:spPr>
      <dgm:t>
        <a:bodyPr/>
        <a:lstStyle/>
        <a:p>
          <a:r>
            <a:rPr lang="en-US" sz="3200" dirty="0"/>
            <a:t>Tax</a:t>
          </a:r>
        </a:p>
      </dgm:t>
    </dgm:pt>
    <dgm:pt modelId="{FA899FC5-9BC6-4ECE-B33C-9C67892D299B}" type="parTrans" cxnId="{D8D614D6-5B6C-4DB4-88FB-552642CB9F9A}">
      <dgm:prSet/>
      <dgm:spPr/>
      <dgm:t>
        <a:bodyPr/>
        <a:lstStyle/>
        <a:p>
          <a:endParaRPr lang="en-US"/>
        </a:p>
      </dgm:t>
    </dgm:pt>
    <dgm:pt modelId="{8B20A7C7-1CC4-4CEF-B978-E8D428901A8E}" type="sibTrans" cxnId="{D8D614D6-5B6C-4DB4-88FB-552642CB9F9A}">
      <dgm:prSet/>
      <dgm:spPr/>
      <dgm:t>
        <a:bodyPr/>
        <a:lstStyle/>
        <a:p>
          <a:endParaRPr lang="en-US"/>
        </a:p>
      </dgm:t>
    </dgm:pt>
    <dgm:pt modelId="{9F7397ED-9329-4D30-BE8A-78D0631EAF47}" type="pres">
      <dgm:prSet presAssocID="{595620C1-9D1B-4D1C-A3FD-1ABBF71614FD}" presName="Name0" presStyleCnt="0">
        <dgm:presLayoutVars>
          <dgm:chMax val="1"/>
          <dgm:chPref val="1"/>
          <dgm:dir/>
          <dgm:animOne val="branch"/>
          <dgm:animLvl val="lvl"/>
        </dgm:presLayoutVars>
      </dgm:prSet>
      <dgm:spPr/>
      <dgm:t>
        <a:bodyPr/>
        <a:lstStyle/>
        <a:p>
          <a:endParaRPr lang="en-GB"/>
        </a:p>
      </dgm:t>
    </dgm:pt>
    <dgm:pt modelId="{ED6DD121-887C-4032-9727-20FCF9BCB175}" type="pres">
      <dgm:prSet presAssocID="{8C0C9674-B1B3-46A9-93F7-4E80EF42B182}" presName="Parent" presStyleLbl="node0" presStyleIdx="0" presStyleCnt="1">
        <dgm:presLayoutVars>
          <dgm:chMax val="6"/>
          <dgm:chPref val="6"/>
        </dgm:presLayoutVars>
      </dgm:prSet>
      <dgm:spPr/>
      <dgm:t>
        <a:bodyPr/>
        <a:lstStyle/>
        <a:p>
          <a:endParaRPr lang="en-GB"/>
        </a:p>
      </dgm:t>
    </dgm:pt>
    <dgm:pt modelId="{8D729109-150F-462B-847C-200E8B10E433}" type="pres">
      <dgm:prSet presAssocID="{54DA5C98-6EC4-41FD-8697-51279BCE3D28}" presName="Accent1" presStyleCnt="0"/>
      <dgm:spPr/>
    </dgm:pt>
    <dgm:pt modelId="{613C0417-BC7E-45C3-997C-086F7AB4E98C}" type="pres">
      <dgm:prSet presAssocID="{54DA5C98-6EC4-41FD-8697-51279BCE3D28}" presName="Accent" presStyleLbl="bgShp" presStyleIdx="0" presStyleCnt="6"/>
      <dgm:spPr/>
    </dgm:pt>
    <dgm:pt modelId="{0F0487BE-2B3C-4F23-A146-F050CD15790D}" type="pres">
      <dgm:prSet presAssocID="{54DA5C98-6EC4-41FD-8697-51279BCE3D28}" presName="Child1" presStyleLbl="node1" presStyleIdx="0" presStyleCnt="6">
        <dgm:presLayoutVars>
          <dgm:chMax val="0"/>
          <dgm:chPref val="0"/>
          <dgm:bulletEnabled val="1"/>
        </dgm:presLayoutVars>
      </dgm:prSet>
      <dgm:spPr/>
      <dgm:t>
        <a:bodyPr/>
        <a:lstStyle/>
        <a:p>
          <a:endParaRPr lang="en-GB"/>
        </a:p>
      </dgm:t>
    </dgm:pt>
    <dgm:pt modelId="{57F1212D-AD4B-4CE7-913A-83B720D901CA}" type="pres">
      <dgm:prSet presAssocID="{6BE3CA25-5AFC-4239-A07F-B18DD804DC7A}" presName="Accent2" presStyleCnt="0"/>
      <dgm:spPr/>
    </dgm:pt>
    <dgm:pt modelId="{00A6D92D-EB43-4628-99C4-C6BA51391149}" type="pres">
      <dgm:prSet presAssocID="{6BE3CA25-5AFC-4239-A07F-B18DD804DC7A}" presName="Accent" presStyleLbl="bgShp" presStyleIdx="1" presStyleCnt="6"/>
      <dgm:spPr/>
    </dgm:pt>
    <dgm:pt modelId="{2AF6E9C2-DE33-4A2A-9DCD-9F5C19B7C6BE}" type="pres">
      <dgm:prSet presAssocID="{6BE3CA25-5AFC-4239-A07F-B18DD804DC7A}" presName="Child2" presStyleLbl="node1" presStyleIdx="1" presStyleCnt="6">
        <dgm:presLayoutVars>
          <dgm:chMax val="0"/>
          <dgm:chPref val="0"/>
          <dgm:bulletEnabled val="1"/>
        </dgm:presLayoutVars>
      </dgm:prSet>
      <dgm:spPr/>
      <dgm:t>
        <a:bodyPr/>
        <a:lstStyle/>
        <a:p>
          <a:endParaRPr lang="en-GB"/>
        </a:p>
      </dgm:t>
    </dgm:pt>
    <dgm:pt modelId="{18DE2D25-93E2-4956-8AA8-5A4FA25351CE}" type="pres">
      <dgm:prSet presAssocID="{923AF9F0-626A-4D38-8213-5D368213889D}" presName="Accent3" presStyleCnt="0"/>
      <dgm:spPr/>
    </dgm:pt>
    <dgm:pt modelId="{CAE71075-966B-47A7-99D9-EF4289C13DE3}" type="pres">
      <dgm:prSet presAssocID="{923AF9F0-626A-4D38-8213-5D368213889D}" presName="Accent" presStyleLbl="bgShp" presStyleIdx="2" presStyleCnt="6"/>
      <dgm:spPr/>
    </dgm:pt>
    <dgm:pt modelId="{1CA4E7C4-0008-4BC2-94B0-E9B8FF4B0E40}" type="pres">
      <dgm:prSet presAssocID="{923AF9F0-626A-4D38-8213-5D368213889D}" presName="Child3" presStyleLbl="node1" presStyleIdx="2" presStyleCnt="6">
        <dgm:presLayoutVars>
          <dgm:chMax val="0"/>
          <dgm:chPref val="0"/>
          <dgm:bulletEnabled val="1"/>
        </dgm:presLayoutVars>
      </dgm:prSet>
      <dgm:spPr/>
      <dgm:t>
        <a:bodyPr/>
        <a:lstStyle/>
        <a:p>
          <a:endParaRPr lang="en-GB"/>
        </a:p>
      </dgm:t>
    </dgm:pt>
    <dgm:pt modelId="{12D73599-30DA-44DC-AF66-F94D7DE10768}" type="pres">
      <dgm:prSet presAssocID="{A25AE880-2910-4F97-924D-ECC864C6E1CA}" presName="Accent4" presStyleCnt="0"/>
      <dgm:spPr/>
    </dgm:pt>
    <dgm:pt modelId="{71BF3C62-80F3-4218-BA42-FD8F2DFFE427}" type="pres">
      <dgm:prSet presAssocID="{A25AE880-2910-4F97-924D-ECC864C6E1CA}" presName="Accent" presStyleLbl="bgShp" presStyleIdx="3" presStyleCnt="6"/>
      <dgm:spPr/>
    </dgm:pt>
    <dgm:pt modelId="{EBBDD99A-BD61-4CEF-ADCF-FDFF0A33BCBD}" type="pres">
      <dgm:prSet presAssocID="{A25AE880-2910-4F97-924D-ECC864C6E1CA}" presName="Child4" presStyleLbl="node1" presStyleIdx="3" presStyleCnt="6">
        <dgm:presLayoutVars>
          <dgm:chMax val="0"/>
          <dgm:chPref val="0"/>
          <dgm:bulletEnabled val="1"/>
        </dgm:presLayoutVars>
      </dgm:prSet>
      <dgm:spPr/>
      <dgm:t>
        <a:bodyPr/>
        <a:lstStyle/>
        <a:p>
          <a:endParaRPr lang="en-GB"/>
        </a:p>
      </dgm:t>
    </dgm:pt>
    <dgm:pt modelId="{B5369353-846D-4074-A15F-6CBB343B4BC6}" type="pres">
      <dgm:prSet presAssocID="{8AD0F5F9-6DCE-4076-AEF3-737C160D0D0A}" presName="Accent5" presStyleCnt="0"/>
      <dgm:spPr/>
    </dgm:pt>
    <dgm:pt modelId="{7FA9C0FB-8E3F-4319-B7F9-F8A5F678C96B}" type="pres">
      <dgm:prSet presAssocID="{8AD0F5F9-6DCE-4076-AEF3-737C160D0D0A}" presName="Accent" presStyleLbl="bgShp" presStyleIdx="4" presStyleCnt="6"/>
      <dgm:spPr/>
    </dgm:pt>
    <dgm:pt modelId="{81883BD2-D79C-4AA3-97EA-DB78814E60C6}" type="pres">
      <dgm:prSet presAssocID="{8AD0F5F9-6DCE-4076-AEF3-737C160D0D0A}" presName="Child5" presStyleLbl="node1" presStyleIdx="4" presStyleCnt="6">
        <dgm:presLayoutVars>
          <dgm:chMax val="0"/>
          <dgm:chPref val="0"/>
          <dgm:bulletEnabled val="1"/>
        </dgm:presLayoutVars>
      </dgm:prSet>
      <dgm:spPr/>
      <dgm:t>
        <a:bodyPr/>
        <a:lstStyle/>
        <a:p>
          <a:endParaRPr lang="en-GB"/>
        </a:p>
      </dgm:t>
    </dgm:pt>
    <dgm:pt modelId="{42DE2964-3E91-4C2A-8DB6-6A69D849A8AC}" type="pres">
      <dgm:prSet presAssocID="{68D2DCFA-0F7A-48B5-89F5-AA2E5F668024}" presName="Accent6" presStyleCnt="0"/>
      <dgm:spPr/>
    </dgm:pt>
    <dgm:pt modelId="{50ACCEAC-5597-42D0-9E74-406D74AAAAFF}" type="pres">
      <dgm:prSet presAssocID="{68D2DCFA-0F7A-48B5-89F5-AA2E5F668024}" presName="Accent" presStyleLbl="bgShp" presStyleIdx="5" presStyleCnt="6"/>
      <dgm:spPr/>
    </dgm:pt>
    <dgm:pt modelId="{C3103A1D-1470-47A3-A19B-41C3CAF96498}" type="pres">
      <dgm:prSet presAssocID="{68D2DCFA-0F7A-48B5-89F5-AA2E5F668024}" presName="Child6" presStyleLbl="node1" presStyleIdx="5" presStyleCnt="6">
        <dgm:presLayoutVars>
          <dgm:chMax val="0"/>
          <dgm:chPref val="0"/>
          <dgm:bulletEnabled val="1"/>
        </dgm:presLayoutVars>
      </dgm:prSet>
      <dgm:spPr/>
      <dgm:t>
        <a:bodyPr/>
        <a:lstStyle/>
        <a:p>
          <a:endParaRPr lang="en-GB"/>
        </a:p>
      </dgm:t>
    </dgm:pt>
  </dgm:ptLst>
  <dgm:cxnLst>
    <dgm:cxn modelId="{D16CB8C1-C4E4-4BF2-A1BD-C218C9E3EFD0}" type="presOf" srcId="{54DA5C98-6EC4-41FD-8697-51279BCE3D28}" destId="{0F0487BE-2B3C-4F23-A146-F050CD15790D}" srcOrd="0" destOrd="0" presId="urn:microsoft.com/office/officeart/2011/layout/HexagonRadial"/>
    <dgm:cxn modelId="{398FF550-C4EC-47A6-981E-F7C9445CB8D2}" type="presOf" srcId="{8AD0F5F9-6DCE-4076-AEF3-737C160D0D0A}" destId="{81883BD2-D79C-4AA3-97EA-DB78814E60C6}" srcOrd="0" destOrd="0" presId="urn:microsoft.com/office/officeart/2011/layout/HexagonRadial"/>
    <dgm:cxn modelId="{8126D8F7-7C51-45D7-9DD6-11EB05628CB2}" srcId="{8C0C9674-B1B3-46A9-93F7-4E80EF42B182}" destId="{6BE3CA25-5AFC-4239-A07F-B18DD804DC7A}" srcOrd="1" destOrd="0" parTransId="{9AF11B38-A7FC-4F83-B876-02B2F79468B8}" sibTransId="{CD372CA7-E6A7-46E1-AFC8-18A75AADFBCB}"/>
    <dgm:cxn modelId="{5A9866A0-E603-41FD-9005-79524C63F063}" srcId="{8C0C9674-B1B3-46A9-93F7-4E80EF42B182}" destId="{A25AE880-2910-4F97-924D-ECC864C6E1CA}" srcOrd="3" destOrd="0" parTransId="{FBB98FEC-4560-4E28-9D85-9F100158EC5A}" sibTransId="{F03974F4-0B47-478F-A0DF-063AD0E69ECC}"/>
    <dgm:cxn modelId="{501F60D4-7C9F-47C8-8FC1-B2DD03A45E2E}" srcId="{8C0C9674-B1B3-46A9-93F7-4E80EF42B182}" destId="{8AD0F5F9-6DCE-4076-AEF3-737C160D0D0A}" srcOrd="4" destOrd="0" parTransId="{C6507016-1F37-4D6A-8610-C8CBF8837E6A}" sibTransId="{6CB903FA-C76C-4F6C-A87D-4EAE3BD9E2B1}"/>
    <dgm:cxn modelId="{94A188BB-C55F-4C3A-A659-BEDFE1F22D60}" type="presOf" srcId="{595620C1-9D1B-4D1C-A3FD-1ABBF71614FD}" destId="{9F7397ED-9329-4D30-BE8A-78D0631EAF47}" srcOrd="0" destOrd="0" presId="urn:microsoft.com/office/officeart/2011/layout/HexagonRadial"/>
    <dgm:cxn modelId="{7945EC19-A89D-4911-8ACB-2B00614E67B8}" type="presOf" srcId="{6BE3CA25-5AFC-4239-A07F-B18DD804DC7A}" destId="{2AF6E9C2-DE33-4A2A-9DCD-9F5C19B7C6BE}" srcOrd="0" destOrd="0" presId="urn:microsoft.com/office/officeart/2011/layout/HexagonRadial"/>
    <dgm:cxn modelId="{6DEA1126-85B3-4CEB-9C8E-39A8BE452C17}" type="presOf" srcId="{923AF9F0-626A-4D38-8213-5D368213889D}" destId="{1CA4E7C4-0008-4BC2-94B0-E9B8FF4B0E40}" srcOrd="0" destOrd="0" presId="urn:microsoft.com/office/officeart/2011/layout/HexagonRadial"/>
    <dgm:cxn modelId="{B4C8FB8D-612D-47C6-AB2D-9C51E4FE1449}" type="presOf" srcId="{A25AE880-2910-4F97-924D-ECC864C6E1CA}" destId="{EBBDD99A-BD61-4CEF-ADCF-FDFF0A33BCBD}" srcOrd="0" destOrd="0" presId="urn:microsoft.com/office/officeart/2011/layout/HexagonRadial"/>
    <dgm:cxn modelId="{ABE334A6-7A2E-46EE-8270-E0C84AC3489A}" srcId="{595620C1-9D1B-4D1C-A3FD-1ABBF71614FD}" destId="{8C0C9674-B1B3-46A9-93F7-4E80EF42B182}" srcOrd="0" destOrd="0" parTransId="{752E79C8-710D-431A-82E6-F35FE72E6A1D}" sibTransId="{40A52FE7-BEBB-445C-88B7-530E5AC07491}"/>
    <dgm:cxn modelId="{EBE2A4AF-D2BD-42BB-86A3-9FDED4D67E63}" srcId="{8C0C9674-B1B3-46A9-93F7-4E80EF42B182}" destId="{923AF9F0-626A-4D38-8213-5D368213889D}" srcOrd="2" destOrd="0" parTransId="{2DD37A67-2A63-4432-8390-7925BECAD979}" sibTransId="{13C06087-F0E0-4B3E-975F-A89AA62BE348}"/>
    <dgm:cxn modelId="{D8D614D6-5B6C-4DB4-88FB-552642CB9F9A}" srcId="{8C0C9674-B1B3-46A9-93F7-4E80EF42B182}" destId="{68D2DCFA-0F7A-48B5-89F5-AA2E5F668024}" srcOrd="5" destOrd="0" parTransId="{FA899FC5-9BC6-4ECE-B33C-9C67892D299B}" sibTransId="{8B20A7C7-1CC4-4CEF-B978-E8D428901A8E}"/>
    <dgm:cxn modelId="{78BB77B8-5C2A-4662-A34E-9C30F0372B26}" type="presOf" srcId="{8C0C9674-B1B3-46A9-93F7-4E80EF42B182}" destId="{ED6DD121-887C-4032-9727-20FCF9BCB175}" srcOrd="0" destOrd="0" presId="urn:microsoft.com/office/officeart/2011/layout/HexagonRadial"/>
    <dgm:cxn modelId="{76AEB480-CBE0-4024-83DC-3CBF26ACCB0B}" srcId="{8C0C9674-B1B3-46A9-93F7-4E80EF42B182}" destId="{54DA5C98-6EC4-41FD-8697-51279BCE3D28}" srcOrd="0" destOrd="0" parTransId="{0984F523-D465-478F-9255-C9E9B49910C2}" sibTransId="{D29D11C9-18D3-45F0-AEFC-664A1B70C032}"/>
    <dgm:cxn modelId="{B06C90BA-53F7-4D92-A8E3-D92FDD0E625F}" type="presOf" srcId="{68D2DCFA-0F7A-48B5-89F5-AA2E5F668024}" destId="{C3103A1D-1470-47A3-A19B-41C3CAF96498}" srcOrd="0" destOrd="0" presId="urn:microsoft.com/office/officeart/2011/layout/HexagonRadial"/>
    <dgm:cxn modelId="{003A5F94-FA43-418E-A95B-9D032E48DA5C}" type="presParOf" srcId="{9F7397ED-9329-4D30-BE8A-78D0631EAF47}" destId="{ED6DD121-887C-4032-9727-20FCF9BCB175}" srcOrd="0" destOrd="0" presId="urn:microsoft.com/office/officeart/2011/layout/HexagonRadial"/>
    <dgm:cxn modelId="{F65ACF85-ADF7-4A47-BE66-9E05DE5D68F0}" type="presParOf" srcId="{9F7397ED-9329-4D30-BE8A-78D0631EAF47}" destId="{8D729109-150F-462B-847C-200E8B10E433}" srcOrd="1" destOrd="0" presId="urn:microsoft.com/office/officeart/2011/layout/HexagonRadial"/>
    <dgm:cxn modelId="{6910F5EF-93E7-44C7-ACC0-15874AA35517}" type="presParOf" srcId="{8D729109-150F-462B-847C-200E8B10E433}" destId="{613C0417-BC7E-45C3-997C-086F7AB4E98C}" srcOrd="0" destOrd="0" presId="urn:microsoft.com/office/officeart/2011/layout/HexagonRadial"/>
    <dgm:cxn modelId="{D106F491-BC5B-499F-A28F-77711EEB0808}" type="presParOf" srcId="{9F7397ED-9329-4D30-BE8A-78D0631EAF47}" destId="{0F0487BE-2B3C-4F23-A146-F050CD15790D}" srcOrd="2" destOrd="0" presId="urn:microsoft.com/office/officeart/2011/layout/HexagonRadial"/>
    <dgm:cxn modelId="{70C6CF52-DC3D-4C51-994A-FD2CBEEAEFF6}" type="presParOf" srcId="{9F7397ED-9329-4D30-BE8A-78D0631EAF47}" destId="{57F1212D-AD4B-4CE7-913A-83B720D901CA}" srcOrd="3" destOrd="0" presId="urn:microsoft.com/office/officeart/2011/layout/HexagonRadial"/>
    <dgm:cxn modelId="{04F2D8AD-CA61-4C47-82DC-4F0BC1B89C04}" type="presParOf" srcId="{57F1212D-AD4B-4CE7-913A-83B720D901CA}" destId="{00A6D92D-EB43-4628-99C4-C6BA51391149}" srcOrd="0" destOrd="0" presId="urn:microsoft.com/office/officeart/2011/layout/HexagonRadial"/>
    <dgm:cxn modelId="{C8C0C5D2-40DB-4351-96D1-64456E6B9F45}" type="presParOf" srcId="{9F7397ED-9329-4D30-BE8A-78D0631EAF47}" destId="{2AF6E9C2-DE33-4A2A-9DCD-9F5C19B7C6BE}" srcOrd="4" destOrd="0" presId="urn:microsoft.com/office/officeart/2011/layout/HexagonRadial"/>
    <dgm:cxn modelId="{A2CDAA6F-6A4A-42B1-977F-34B8F6F47C91}" type="presParOf" srcId="{9F7397ED-9329-4D30-BE8A-78D0631EAF47}" destId="{18DE2D25-93E2-4956-8AA8-5A4FA25351CE}" srcOrd="5" destOrd="0" presId="urn:microsoft.com/office/officeart/2011/layout/HexagonRadial"/>
    <dgm:cxn modelId="{495984F3-343E-4FF7-BD7F-1FD48DA8118B}" type="presParOf" srcId="{18DE2D25-93E2-4956-8AA8-5A4FA25351CE}" destId="{CAE71075-966B-47A7-99D9-EF4289C13DE3}" srcOrd="0" destOrd="0" presId="urn:microsoft.com/office/officeart/2011/layout/HexagonRadial"/>
    <dgm:cxn modelId="{BEF78410-AD13-4A11-916B-BB169F8A5134}" type="presParOf" srcId="{9F7397ED-9329-4D30-BE8A-78D0631EAF47}" destId="{1CA4E7C4-0008-4BC2-94B0-E9B8FF4B0E40}" srcOrd="6" destOrd="0" presId="urn:microsoft.com/office/officeart/2011/layout/HexagonRadial"/>
    <dgm:cxn modelId="{22032B0E-585E-4ACF-A0EF-EB9B83EBD955}" type="presParOf" srcId="{9F7397ED-9329-4D30-BE8A-78D0631EAF47}" destId="{12D73599-30DA-44DC-AF66-F94D7DE10768}" srcOrd="7" destOrd="0" presId="urn:microsoft.com/office/officeart/2011/layout/HexagonRadial"/>
    <dgm:cxn modelId="{6807195A-A1CB-42B2-BA92-26179F545F2C}" type="presParOf" srcId="{12D73599-30DA-44DC-AF66-F94D7DE10768}" destId="{71BF3C62-80F3-4218-BA42-FD8F2DFFE427}" srcOrd="0" destOrd="0" presId="urn:microsoft.com/office/officeart/2011/layout/HexagonRadial"/>
    <dgm:cxn modelId="{9EFA9D02-BBF4-4652-9A53-68B86BB7C11A}" type="presParOf" srcId="{9F7397ED-9329-4D30-BE8A-78D0631EAF47}" destId="{EBBDD99A-BD61-4CEF-ADCF-FDFF0A33BCBD}" srcOrd="8" destOrd="0" presId="urn:microsoft.com/office/officeart/2011/layout/HexagonRadial"/>
    <dgm:cxn modelId="{97379855-9715-42DA-B33A-A553EB3F5E2E}" type="presParOf" srcId="{9F7397ED-9329-4D30-BE8A-78D0631EAF47}" destId="{B5369353-846D-4074-A15F-6CBB343B4BC6}" srcOrd="9" destOrd="0" presId="urn:microsoft.com/office/officeart/2011/layout/HexagonRadial"/>
    <dgm:cxn modelId="{87A837E5-B662-4111-8C99-64D010742635}" type="presParOf" srcId="{B5369353-846D-4074-A15F-6CBB343B4BC6}" destId="{7FA9C0FB-8E3F-4319-B7F9-F8A5F678C96B}" srcOrd="0" destOrd="0" presId="urn:microsoft.com/office/officeart/2011/layout/HexagonRadial"/>
    <dgm:cxn modelId="{E0880C2B-755C-4F96-BE6F-103B4F25F8ED}" type="presParOf" srcId="{9F7397ED-9329-4D30-BE8A-78D0631EAF47}" destId="{81883BD2-D79C-4AA3-97EA-DB78814E60C6}" srcOrd="10" destOrd="0" presId="urn:microsoft.com/office/officeart/2011/layout/HexagonRadial"/>
    <dgm:cxn modelId="{88E312A5-B3D6-4E42-88CB-486124F8BB30}" type="presParOf" srcId="{9F7397ED-9329-4D30-BE8A-78D0631EAF47}" destId="{42DE2964-3E91-4C2A-8DB6-6A69D849A8AC}" srcOrd="11" destOrd="0" presId="urn:microsoft.com/office/officeart/2011/layout/HexagonRadial"/>
    <dgm:cxn modelId="{5570BF75-C8D3-4953-9773-BD22D72208F8}" type="presParOf" srcId="{42DE2964-3E91-4C2A-8DB6-6A69D849A8AC}" destId="{50ACCEAC-5597-42D0-9E74-406D74AAAAFF}" srcOrd="0" destOrd="0" presId="urn:microsoft.com/office/officeart/2011/layout/HexagonRadial"/>
    <dgm:cxn modelId="{9ED5216B-E510-419C-87A1-1DC29D6F2F67}" type="presParOf" srcId="{9F7397ED-9329-4D30-BE8A-78D0631EAF47}" destId="{C3103A1D-1470-47A3-A19B-41C3CAF9649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B57208-D6E7-4EF4-8EE6-D07B5840D8E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9728D83-EEBD-4EE5-9789-12273ECFBD8A}">
      <dgm:prSet phldrT="[Text]" custT="1"/>
      <dgm:spPr>
        <a:solidFill>
          <a:schemeClr val="accent6">
            <a:lumMod val="50000"/>
          </a:schemeClr>
        </a:solidFill>
      </dgm:spPr>
      <dgm:t>
        <a:bodyPr/>
        <a:lstStyle/>
        <a:p>
          <a:r>
            <a:rPr lang="en-US" sz="4000" dirty="0"/>
            <a:t>Sole trader</a:t>
          </a:r>
        </a:p>
      </dgm:t>
    </dgm:pt>
    <dgm:pt modelId="{F4DE07A5-E6E3-4EB2-B24B-830593131007}" type="parTrans" cxnId="{B8282283-A19C-40A3-B13B-385C53CAE46C}">
      <dgm:prSet/>
      <dgm:spPr/>
      <dgm:t>
        <a:bodyPr/>
        <a:lstStyle/>
        <a:p>
          <a:endParaRPr lang="en-US"/>
        </a:p>
      </dgm:t>
    </dgm:pt>
    <dgm:pt modelId="{CD9481AB-F372-450C-A32D-63DAE0323A67}" type="sibTrans" cxnId="{B8282283-A19C-40A3-B13B-385C53CAE46C}">
      <dgm:prSet/>
      <dgm:spPr/>
      <dgm:t>
        <a:bodyPr/>
        <a:lstStyle/>
        <a:p>
          <a:endParaRPr lang="en-US"/>
        </a:p>
      </dgm:t>
    </dgm:pt>
    <dgm:pt modelId="{5EBA96F2-C082-4DF4-A5F4-AC3EA3D34BE6}" type="pres">
      <dgm:prSet presAssocID="{1BB57208-D6E7-4EF4-8EE6-D07B5840D8E3}" presName="linearFlow" presStyleCnt="0">
        <dgm:presLayoutVars>
          <dgm:dir/>
          <dgm:resizeHandles val="exact"/>
        </dgm:presLayoutVars>
      </dgm:prSet>
      <dgm:spPr/>
      <dgm:t>
        <a:bodyPr/>
        <a:lstStyle/>
        <a:p>
          <a:endParaRPr lang="en-GB"/>
        </a:p>
      </dgm:t>
    </dgm:pt>
    <dgm:pt modelId="{23AF838D-5B74-49B3-B12D-689118A31BFB}" type="pres">
      <dgm:prSet presAssocID="{69728D83-EEBD-4EE5-9789-12273ECFBD8A}" presName="composite" presStyleCnt="0"/>
      <dgm:spPr/>
    </dgm:pt>
    <dgm:pt modelId="{B5FAD130-F2CB-4E94-9BE9-1443ECBFFE4C}" type="pres">
      <dgm:prSet presAssocID="{69728D83-EEBD-4EE5-9789-12273ECFBD8A}" presName="imgShp" presStyleLbl="fgImgPlace1" presStyleIdx="0" presStyleCnt="1" custScaleX="90097" custScaleY="90097" custLinFactNeighborX="-59059" custLinFactNeighborY="1489"/>
      <dgm:spPr>
        <a:blipFill>
          <a:blip xmlns:r="http://schemas.openxmlformats.org/officeDocument/2006/relationships" r:embed="rId1"/>
          <a:srcRect/>
          <a:stretch>
            <a:fillRect l="-35000" r="-35000"/>
          </a:stretch>
        </a:blipFill>
      </dgm:spPr>
    </dgm:pt>
    <dgm:pt modelId="{D6AFA993-675C-4763-A1F8-342B3E7C6A4A}" type="pres">
      <dgm:prSet presAssocID="{69728D83-EEBD-4EE5-9789-12273ECFBD8A}" presName="txShp" presStyleLbl="node1" presStyleIdx="0" presStyleCnt="1" custScaleX="84626" custScaleY="46851" custLinFactNeighborX="-637" custLinFactNeighborY="640">
        <dgm:presLayoutVars>
          <dgm:bulletEnabled val="1"/>
        </dgm:presLayoutVars>
      </dgm:prSet>
      <dgm:spPr/>
      <dgm:t>
        <a:bodyPr/>
        <a:lstStyle/>
        <a:p>
          <a:endParaRPr lang="en-GB"/>
        </a:p>
      </dgm:t>
    </dgm:pt>
  </dgm:ptLst>
  <dgm:cxnLst>
    <dgm:cxn modelId="{B8282283-A19C-40A3-B13B-385C53CAE46C}" srcId="{1BB57208-D6E7-4EF4-8EE6-D07B5840D8E3}" destId="{69728D83-EEBD-4EE5-9789-12273ECFBD8A}" srcOrd="0" destOrd="0" parTransId="{F4DE07A5-E6E3-4EB2-B24B-830593131007}" sibTransId="{CD9481AB-F372-450C-A32D-63DAE0323A67}"/>
    <dgm:cxn modelId="{E214BAF9-E21B-45D8-B3FE-508A185798CC}" type="presOf" srcId="{1BB57208-D6E7-4EF4-8EE6-D07B5840D8E3}" destId="{5EBA96F2-C082-4DF4-A5F4-AC3EA3D34BE6}" srcOrd="0" destOrd="0" presId="urn:microsoft.com/office/officeart/2005/8/layout/vList3"/>
    <dgm:cxn modelId="{CDD933B9-6B2E-45D3-A0FF-52551EE78B97}" type="presOf" srcId="{69728D83-EEBD-4EE5-9789-12273ECFBD8A}" destId="{D6AFA993-675C-4763-A1F8-342B3E7C6A4A}" srcOrd="0" destOrd="0" presId="urn:microsoft.com/office/officeart/2005/8/layout/vList3"/>
    <dgm:cxn modelId="{4F875FB4-661F-4C3F-AF8A-755914F2D433}" type="presParOf" srcId="{5EBA96F2-C082-4DF4-A5F4-AC3EA3D34BE6}" destId="{23AF838D-5B74-49B3-B12D-689118A31BFB}" srcOrd="0" destOrd="0" presId="urn:microsoft.com/office/officeart/2005/8/layout/vList3"/>
    <dgm:cxn modelId="{DED414DC-0D03-4B13-A06D-7CC337150836}" type="presParOf" srcId="{23AF838D-5B74-49B3-B12D-689118A31BFB}" destId="{B5FAD130-F2CB-4E94-9BE9-1443ECBFFE4C}" srcOrd="0" destOrd="0" presId="urn:microsoft.com/office/officeart/2005/8/layout/vList3"/>
    <dgm:cxn modelId="{304277E0-DB20-4A47-B74A-3FE4CF50F480}" type="presParOf" srcId="{23AF838D-5B74-49B3-B12D-689118A31BFB}" destId="{D6AFA993-675C-4763-A1F8-342B3E7C6A4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B57208-D6E7-4EF4-8EE6-D07B5840D8E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F7EDCE7-A825-4ADD-ADFF-656B89231640}">
      <dgm:prSet phldrT="[Text]"/>
      <dgm:spPr>
        <a:solidFill>
          <a:schemeClr val="accent6">
            <a:lumMod val="75000"/>
          </a:schemeClr>
        </a:solidFill>
      </dgm:spPr>
      <dgm:t>
        <a:bodyPr/>
        <a:lstStyle/>
        <a:p>
          <a:r>
            <a:rPr lang="en-US" dirty="0"/>
            <a:t>Partnership</a:t>
          </a:r>
        </a:p>
      </dgm:t>
    </dgm:pt>
    <dgm:pt modelId="{95EC35B8-F2F4-4F59-911A-1C0916E0FF35}" type="sibTrans" cxnId="{4F909706-35B6-46BD-8E15-ECABF6AEF366}">
      <dgm:prSet/>
      <dgm:spPr/>
      <dgm:t>
        <a:bodyPr/>
        <a:lstStyle/>
        <a:p>
          <a:endParaRPr lang="en-US"/>
        </a:p>
      </dgm:t>
    </dgm:pt>
    <dgm:pt modelId="{778AED26-4E0C-4ACB-AAA2-7ABBB157F817}" type="parTrans" cxnId="{4F909706-35B6-46BD-8E15-ECABF6AEF366}">
      <dgm:prSet/>
      <dgm:spPr/>
      <dgm:t>
        <a:bodyPr/>
        <a:lstStyle/>
        <a:p>
          <a:endParaRPr lang="en-US"/>
        </a:p>
      </dgm:t>
    </dgm:pt>
    <dgm:pt modelId="{5EBA96F2-C082-4DF4-A5F4-AC3EA3D34BE6}" type="pres">
      <dgm:prSet presAssocID="{1BB57208-D6E7-4EF4-8EE6-D07B5840D8E3}" presName="linearFlow" presStyleCnt="0">
        <dgm:presLayoutVars>
          <dgm:dir/>
          <dgm:resizeHandles val="exact"/>
        </dgm:presLayoutVars>
      </dgm:prSet>
      <dgm:spPr/>
      <dgm:t>
        <a:bodyPr/>
        <a:lstStyle/>
        <a:p>
          <a:endParaRPr lang="en-GB"/>
        </a:p>
      </dgm:t>
    </dgm:pt>
    <dgm:pt modelId="{A6A0E683-9007-4361-B507-BD2510FD7049}" type="pres">
      <dgm:prSet presAssocID="{EF7EDCE7-A825-4ADD-ADFF-656B89231640}" presName="composite" presStyleCnt="0"/>
      <dgm:spPr/>
    </dgm:pt>
    <dgm:pt modelId="{D54E8AB7-FCBD-4313-8953-2A47CE54AF7F}" type="pres">
      <dgm:prSet presAssocID="{EF7EDCE7-A825-4ADD-ADFF-656B89231640}" presName="imgShp" presStyleLbl="fgImgPlace1" presStyleIdx="0" presStyleCnt="1" custScaleX="85260" custScaleY="85260" custLinFactNeighborX="-20150" custLinFactNeighborY="-7370"/>
      <dgm:spPr>
        <a:blipFill>
          <a:blip xmlns:r="http://schemas.openxmlformats.org/officeDocument/2006/relationships" r:embed="rId1"/>
          <a:srcRect/>
          <a:stretch>
            <a:fillRect l="-25000" r="-25000"/>
          </a:stretch>
        </a:blipFill>
        <a:ln>
          <a:solidFill>
            <a:schemeClr val="tx1">
              <a:lumMod val="65000"/>
              <a:lumOff val="35000"/>
            </a:schemeClr>
          </a:solidFill>
        </a:ln>
      </dgm:spPr>
    </dgm:pt>
    <dgm:pt modelId="{F67B969A-41CA-4722-920B-DEE386D19F50}" type="pres">
      <dgm:prSet presAssocID="{EF7EDCE7-A825-4ADD-ADFF-656B89231640}" presName="txShp" presStyleLbl="node1" presStyleIdx="0" presStyleCnt="1" custScaleX="92579" custScaleY="44335" custLinFactNeighborX="13894" custLinFactNeighborY="-8529">
        <dgm:presLayoutVars>
          <dgm:bulletEnabled val="1"/>
        </dgm:presLayoutVars>
      </dgm:prSet>
      <dgm:spPr/>
      <dgm:t>
        <a:bodyPr/>
        <a:lstStyle/>
        <a:p>
          <a:endParaRPr lang="en-GB"/>
        </a:p>
      </dgm:t>
    </dgm:pt>
  </dgm:ptLst>
  <dgm:cxnLst>
    <dgm:cxn modelId="{4F909706-35B6-46BD-8E15-ECABF6AEF366}" srcId="{1BB57208-D6E7-4EF4-8EE6-D07B5840D8E3}" destId="{EF7EDCE7-A825-4ADD-ADFF-656B89231640}" srcOrd="0" destOrd="0" parTransId="{778AED26-4E0C-4ACB-AAA2-7ABBB157F817}" sibTransId="{95EC35B8-F2F4-4F59-911A-1C0916E0FF35}"/>
    <dgm:cxn modelId="{3A732026-C058-4C4E-9CAF-CD16D0D375D0}" type="presOf" srcId="{EF7EDCE7-A825-4ADD-ADFF-656B89231640}" destId="{F67B969A-41CA-4722-920B-DEE386D19F50}" srcOrd="0" destOrd="0" presId="urn:microsoft.com/office/officeart/2005/8/layout/vList3"/>
    <dgm:cxn modelId="{E214BAF9-E21B-45D8-B3FE-508A185798CC}" type="presOf" srcId="{1BB57208-D6E7-4EF4-8EE6-D07B5840D8E3}" destId="{5EBA96F2-C082-4DF4-A5F4-AC3EA3D34BE6}" srcOrd="0" destOrd="0" presId="urn:microsoft.com/office/officeart/2005/8/layout/vList3"/>
    <dgm:cxn modelId="{589BE3A2-72FA-4EFE-8D4C-01287ACB0E19}" type="presParOf" srcId="{5EBA96F2-C082-4DF4-A5F4-AC3EA3D34BE6}" destId="{A6A0E683-9007-4361-B507-BD2510FD7049}" srcOrd="0" destOrd="0" presId="urn:microsoft.com/office/officeart/2005/8/layout/vList3"/>
    <dgm:cxn modelId="{2AFC9E7E-9931-435A-9BAC-99A5A7DBB52B}" type="presParOf" srcId="{A6A0E683-9007-4361-B507-BD2510FD7049}" destId="{D54E8AB7-FCBD-4313-8953-2A47CE54AF7F}" srcOrd="0" destOrd="0" presId="urn:microsoft.com/office/officeart/2005/8/layout/vList3"/>
    <dgm:cxn modelId="{730D1B6F-3F91-4899-91B7-3FDC3C5D011E}" type="presParOf" srcId="{A6A0E683-9007-4361-B507-BD2510FD7049}" destId="{F67B969A-41CA-4722-920B-DEE386D19F50}"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B57208-D6E7-4EF4-8EE6-D07B5840D8E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F7EDCE7-A825-4ADD-ADFF-656B89231640}">
      <dgm:prSet phldrT="[Text]"/>
      <dgm:spPr>
        <a:solidFill>
          <a:schemeClr val="accent6">
            <a:lumMod val="75000"/>
          </a:schemeClr>
        </a:solidFill>
      </dgm:spPr>
      <dgm:t>
        <a:bodyPr/>
        <a:lstStyle/>
        <a:p>
          <a:r>
            <a:rPr lang="en-US" dirty="0"/>
            <a:t>Combination?</a:t>
          </a:r>
        </a:p>
      </dgm:t>
    </dgm:pt>
    <dgm:pt modelId="{95EC35B8-F2F4-4F59-911A-1C0916E0FF35}" type="sibTrans" cxnId="{4F909706-35B6-46BD-8E15-ECABF6AEF366}">
      <dgm:prSet/>
      <dgm:spPr/>
      <dgm:t>
        <a:bodyPr/>
        <a:lstStyle/>
        <a:p>
          <a:endParaRPr lang="en-US"/>
        </a:p>
      </dgm:t>
    </dgm:pt>
    <dgm:pt modelId="{778AED26-4E0C-4ACB-AAA2-7ABBB157F817}" type="parTrans" cxnId="{4F909706-35B6-46BD-8E15-ECABF6AEF366}">
      <dgm:prSet/>
      <dgm:spPr/>
      <dgm:t>
        <a:bodyPr/>
        <a:lstStyle/>
        <a:p>
          <a:endParaRPr lang="en-US"/>
        </a:p>
      </dgm:t>
    </dgm:pt>
    <dgm:pt modelId="{5EBA96F2-C082-4DF4-A5F4-AC3EA3D34BE6}" type="pres">
      <dgm:prSet presAssocID="{1BB57208-D6E7-4EF4-8EE6-D07B5840D8E3}" presName="linearFlow" presStyleCnt="0">
        <dgm:presLayoutVars>
          <dgm:dir/>
          <dgm:resizeHandles val="exact"/>
        </dgm:presLayoutVars>
      </dgm:prSet>
      <dgm:spPr/>
      <dgm:t>
        <a:bodyPr/>
        <a:lstStyle/>
        <a:p>
          <a:endParaRPr lang="en-GB"/>
        </a:p>
      </dgm:t>
    </dgm:pt>
    <dgm:pt modelId="{A6A0E683-9007-4361-B507-BD2510FD7049}" type="pres">
      <dgm:prSet presAssocID="{EF7EDCE7-A825-4ADD-ADFF-656B89231640}" presName="composite" presStyleCnt="0"/>
      <dgm:spPr/>
    </dgm:pt>
    <dgm:pt modelId="{D54E8AB7-FCBD-4313-8953-2A47CE54AF7F}" type="pres">
      <dgm:prSet presAssocID="{EF7EDCE7-A825-4ADD-ADFF-656B89231640}" presName="imgShp" presStyleLbl="fgImgPlace1" presStyleIdx="0" presStyleCnt="1" custScaleX="85260" custScaleY="85260" custLinFactNeighborX="-19656" custLinFactNeighborY="-6876"/>
      <dgm:spPr>
        <a:blipFill>
          <a:blip xmlns:r="http://schemas.openxmlformats.org/officeDocument/2006/relationships" r:embed="rId1"/>
          <a:srcRect/>
          <a:stretch>
            <a:fillRect/>
          </a:stretch>
        </a:blipFill>
        <a:ln>
          <a:solidFill>
            <a:schemeClr val="tx1">
              <a:lumMod val="65000"/>
              <a:lumOff val="35000"/>
            </a:schemeClr>
          </a:solidFill>
        </a:ln>
      </dgm:spPr>
    </dgm:pt>
    <dgm:pt modelId="{F67B969A-41CA-4722-920B-DEE386D19F50}" type="pres">
      <dgm:prSet presAssocID="{EF7EDCE7-A825-4ADD-ADFF-656B89231640}" presName="txShp" presStyleLbl="node1" presStyleIdx="0" presStyleCnt="1" custScaleX="92579" custScaleY="44335" custLinFactNeighborX="10875" custLinFactNeighborY="-3571">
        <dgm:presLayoutVars>
          <dgm:bulletEnabled val="1"/>
        </dgm:presLayoutVars>
      </dgm:prSet>
      <dgm:spPr/>
      <dgm:t>
        <a:bodyPr/>
        <a:lstStyle/>
        <a:p>
          <a:endParaRPr lang="en-GB"/>
        </a:p>
      </dgm:t>
    </dgm:pt>
  </dgm:ptLst>
  <dgm:cxnLst>
    <dgm:cxn modelId="{4F909706-35B6-46BD-8E15-ECABF6AEF366}" srcId="{1BB57208-D6E7-4EF4-8EE6-D07B5840D8E3}" destId="{EF7EDCE7-A825-4ADD-ADFF-656B89231640}" srcOrd="0" destOrd="0" parTransId="{778AED26-4E0C-4ACB-AAA2-7ABBB157F817}" sibTransId="{95EC35B8-F2F4-4F59-911A-1C0916E0FF35}"/>
    <dgm:cxn modelId="{3A732026-C058-4C4E-9CAF-CD16D0D375D0}" type="presOf" srcId="{EF7EDCE7-A825-4ADD-ADFF-656B89231640}" destId="{F67B969A-41CA-4722-920B-DEE386D19F50}" srcOrd="0" destOrd="0" presId="urn:microsoft.com/office/officeart/2005/8/layout/vList3"/>
    <dgm:cxn modelId="{E214BAF9-E21B-45D8-B3FE-508A185798CC}" type="presOf" srcId="{1BB57208-D6E7-4EF4-8EE6-D07B5840D8E3}" destId="{5EBA96F2-C082-4DF4-A5F4-AC3EA3D34BE6}" srcOrd="0" destOrd="0" presId="urn:microsoft.com/office/officeart/2005/8/layout/vList3"/>
    <dgm:cxn modelId="{589BE3A2-72FA-4EFE-8D4C-01287ACB0E19}" type="presParOf" srcId="{5EBA96F2-C082-4DF4-A5F4-AC3EA3D34BE6}" destId="{A6A0E683-9007-4361-B507-BD2510FD7049}" srcOrd="0" destOrd="0" presId="urn:microsoft.com/office/officeart/2005/8/layout/vList3"/>
    <dgm:cxn modelId="{2AFC9E7E-9931-435A-9BAC-99A5A7DBB52B}" type="presParOf" srcId="{A6A0E683-9007-4361-B507-BD2510FD7049}" destId="{D54E8AB7-FCBD-4313-8953-2A47CE54AF7F}" srcOrd="0" destOrd="0" presId="urn:microsoft.com/office/officeart/2005/8/layout/vList3"/>
    <dgm:cxn modelId="{730D1B6F-3F91-4899-91B7-3FDC3C5D011E}" type="presParOf" srcId="{A6A0E683-9007-4361-B507-BD2510FD7049}" destId="{F67B969A-41CA-4722-920B-DEE386D19F50}"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B57208-D6E7-4EF4-8EE6-D07B5840D8E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08335FD-B6C8-4119-9F6D-20A744E49437}">
      <dgm:prSet phldrT="[Text]"/>
      <dgm:spPr>
        <a:solidFill>
          <a:schemeClr val="accent6">
            <a:lumMod val="60000"/>
            <a:lumOff val="40000"/>
          </a:schemeClr>
        </a:solidFill>
      </dgm:spPr>
      <dgm:t>
        <a:bodyPr/>
        <a:lstStyle/>
        <a:p>
          <a:r>
            <a:rPr lang="en-US" dirty="0"/>
            <a:t>Company</a:t>
          </a:r>
        </a:p>
      </dgm:t>
    </dgm:pt>
    <dgm:pt modelId="{74CF770D-4D07-45A8-92E6-51EE6F47634A}" type="parTrans" cxnId="{26F153E7-4F72-4F21-A1C9-EF98887288EF}">
      <dgm:prSet/>
      <dgm:spPr/>
      <dgm:t>
        <a:bodyPr/>
        <a:lstStyle/>
        <a:p>
          <a:endParaRPr lang="en-US"/>
        </a:p>
      </dgm:t>
    </dgm:pt>
    <dgm:pt modelId="{493A1E57-EAF8-4FA8-839C-CDC7713BC268}" type="sibTrans" cxnId="{26F153E7-4F72-4F21-A1C9-EF98887288EF}">
      <dgm:prSet/>
      <dgm:spPr/>
      <dgm:t>
        <a:bodyPr/>
        <a:lstStyle/>
        <a:p>
          <a:endParaRPr lang="en-US"/>
        </a:p>
      </dgm:t>
    </dgm:pt>
    <dgm:pt modelId="{5EBA96F2-C082-4DF4-A5F4-AC3EA3D34BE6}" type="pres">
      <dgm:prSet presAssocID="{1BB57208-D6E7-4EF4-8EE6-D07B5840D8E3}" presName="linearFlow" presStyleCnt="0">
        <dgm:presLayoutVars>
          <dgm:dir/>
          <dgm:resizeHandles val="exact"/>
        </dgm:presLayoutVars>
      </dgm:prSet>
      <dgm:spPr/>
      <dgm:t>
        <a:bodyPr/>
        <a:lstStyle/>
        <a:p>
          <a:endParaRPr lang="en-GB"/>
        </a:p>
      </dgm:t>
    </dgm:pt>
    <dgm:pt modelId="{E8A7192E-AF20-4CCF-8919-8E973CEAE6C6}" type="pres">
      <dgm:prSet presAssocID="{508335FD-B6C8-4119-9F6D-20A744E49437}" presName="composite" presStyleCnt="0"/>
      <dgm:spPr/>
    </dgm:pt>
    <dgm:pt modelId="{CDB115B4-BACA-4F85-9D43-040939A4AE34}" type="pres">
      <dgm:prSet presAssocID="{508335FD-B6C8-4119-9F6D-20A744E49437}" presName="imgShp" presStyleLbl="fgImgPlace1" presStyleIdx="0" presStyleCnt="1" custScaleX="95406" custScaleY="95406" custLinFactNeighborX="-64173" custLinFactNeighborY="-2297"/>
      <dgm:spPr>
        <a:blipFill>
          <a:blip xmlns:r="http://schemas.openxmlformats.org/officeDocument/2006/relationships" r:embed="rId1"/>
          <a:srcRect/>
          <a:stretch>
            <a:fillRect/>
          </a:stretch>
        </a:blipFill>
        <a:ln>
          <a:solidFill>
            <a:schemeClr val="bg2">
              <a:lumMod val="50000"/>
            </a:schemeClr>
          </a:solidFill>
        </a:ln>
      </dgm:spPr>
    </dgm:pt>
    <dgm:pt modelId="{78A48DBE-749E-4657-9C19-1497F91BAB23}" type="pres">
      <dgm:prSet presAssocID="{508335FD-B6C8-4119-9F6D-20A744E49437}" presName="txShp" presStyleLbl="node1" presStyleIdx="0" presStyleCnt="1" custScaleX="94315" custScaleY="49611" custLinFactNeighborX="3384" custLinFactNeighborY="-5795">
        <dgm:presLayoutVars>
          <dgm:bulletEnabled val="1"/>
        </dgm:presLayoutVars>
      </dgm:prSet>
      <dgm:spPr/>
      <dgm:t>
        <a:bodyPr/>
        <a:lstStyle/>
        <a:p>
          <a:endParaRPr lang="en-GB"/>
        </a:p>
      </dgm:t>
    </dgm:pt>
  </dgm:ptLst>
  <dgm:cxnLst>
    <dgm:cxn modelId="{26F153E7-4F72-4F21-A1C9-EF98887288EF}" srcId="{1BB57208-D6E7-4EF4-8EE6-D07B5840D8E3}" destId="{508335FD-B6C8-4119-9F6D-20A744E49437}" srcOrd="0" destOrd="0" parTransId="{74CF770D-4D07-45A8-92E6-51EE6F47634A}" sibTransId="{493A1E57-EAF8-4FA8-839C-CDC7713BC268}"/>
    <dgm:cxn modelId="{65CD41EC-A9D6-4CC6-BC32-641DFC4B99EF}" type="presOf" srcId="{508335FD-B6C8-4119-9F6D-20A744E49437}" destId="{78A48DBE-749E-4657-9C19-1497F91BAB23}" srcOrd="0" destOrd="0" presId="urn:microsoft.com/office/officeart/2005/8/layout/vList3"/>
    <dgm:cxn modelId="{E214BAF9-E21B-45D8-B3FE-508A185798CC}" type="presOf" srcId="{1BB57208-D6E7-4EF4-8EE6-D07B5840D8E3}" destId="{5EBA96F2-C082-4DF4-A5F4-AC3EA3D34BE6}" srcOrd="0" destOrd="0" presId="urn:microsoft.com/office/officeart/2005/8/layout/vList3"/>
    <dgm:cxn modelId="{BA8E2793-D146-454C-944B-D80876C06424}" type="presParOf" srcId="{5EBA96F2-C082-4DF4-A5F4-AC3EA3D34BE6}" destId="{E8A7192E-AF20-4CCF-8919-8E973CEAE6C6}" srcOrd="0" destOrd="0" presId="urn:microsoft.com/office/officeart/2005/8/layout/vList3"/>
    <dgm:cxn modelId="{156F3311-BB56-420F-A876-6A86C5DE0DD7}" type="presParOf" srcId="{E8A7192E-AF20-4CCF-8919-8E973CEAE6C6}" destId="{CDB115B4-BACA-4F85-9D43-040939A4AE34}" srcOrd="0" destOrd="0" presId="urn:microsoft.com/office/officeart/2005/8/layout/vList3"/>
    <dgm:cxn modelId="{28166EC2-0EA2-4C03-9223-13EB14F856CE}" type="presParOf" srcId="{E8A7192E-AF20-4CCF-8919-8E973CEAE6C6}" destId="{78A48DBE-749E-4657-9C19-1497F91BAB23}" srcOrd="1" destOrd="0" presId="urn:microsoft.com/office/officeart/2005/8/layout/vList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26D077-4A2C-4F9C-B8ED-F311EE14B8F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1190C12-D4D3-41FF-9D06-31D1BF012391}">
      <dgm:prSet phldrT="[Text]"/>
      <dgm:spPr>
        <a:solidFill>
          <a:srgbClr val="CC3300"/>
        </a:solidFill>
      </dgm:spPr>
      <dgm:t>
        <a:bodyPr/>
        <a:lstStyle/>
        <a:p>
          <a:r>
            <a:rPr lang="en-US" dirty="0"/>
            <a:t>Hire Purchase</a:t>
          </a:r>
        </a:p>
      </dgm:t>
    </dgm:pt>
    <dgm:pt modelId="{E4E3616A-4DAF-4D92-A80C-0CEDCA17950F}" type="parTrans" cxnId="{3B8145B6-C0AD-4FB7-AF0C-C950B0E5EF39}">
      <dgm:prSet/>
      <dgm:spPr/>
      <dgm:t>
        <a:bodyPr/>
        <a:lstStyle/>
        <a:p>
          <a:endParaRPr lang="en-US"/>
        </a:p>
      </dgm:t>
    </dgm:pt>
    <dgm:pt modelId="{8F578292-9E08-4A3C-AF72-A5CB0A3E9010}" type="sibTrans" cxnId="{3B8145B6-C0AD-4FB7-AF0C-C950B0E5EF39}">
      <dgm:prSet/>
      <dgm:spPr/>
      <dgm:t>
        <a:bodyPr/>
        <a:lstStyle/>
        <a:p>
          <a:endParaRPr lang="en-US"/>
        </a:p>
      </dgm:t>
    </dgm:pt>
    <dgm:pt modelId="{E5E4938F-C557-4B9C-8DDD-128ADD73148F}">
      <dgm:prSet phldrT="[Text]" custT="1"/>
      <dgm:spPr>
        <a:solidFill>
          <a:schemeClr val="accent2">
            <a:lumMod val="40000"/>
            <a:lumOff val="60000"/>
            <a:alpha val="90000"/>
          </a:schemeClr>
        </a:solidFill>
      </dgm:spPr>
      <dgm:t>
        <a:bodyPr/>
        <a:lstStyle/>
        <a:p>
          <a:r>
            <a:rPr lang="en-US" sz="3200" dirty="0"/>
            <a:t>Interest charged – tax deductible</a:t>
          </a:r>
        </a:p>
      </dgm:t>
    </dgm:pt>
    <dgm:pt modelId="{FC80D9BD-0A83-40A8-8AAB-4946F0FABAA9}" type="parTrans" cxnId="{49B28BA5-BD0A-46E8-9F45-56E00DBA998D}">
      <dgm:prSet/>
      <dgm:spPr/>
      <dgm:t>
        <a:bodyPr/>
        <a:lstStyle/>
        <a:p>
          <a:endParaRPr lang="en-US"/>
        </a:p>
      </dgm:t>
    </dgm:pt>
    <dgm:pt modelId="{F4283D47-6A2D-48A9-9EED-FC2AC09725BA}" type="sibTrans" cxnId="{49B28BA5-BD0A-46E8-9F45-56E00DBA998D}">
      <dgm:prSet/>
      <dgm:spPr/>
      <dgm:t>
        <a:bodyPr/>
        <a:lstStyle/>
        <a:p>
          <a:endParaRPr lang="en-US"/>
        </a:p>
      </dgm:t>
    </dgm:pt>
    <dgm:pt modelId="{382E5E88-87F1-452B-9EEB-A69E22E25805}">
      <dgm:prSet phldrT="[Text]" custT="1"/>
      <dgm:spPr>
        <a:solidFill>
          <a:schemeClr val="accent2">
            <a:lumMod val="40000"/>
            <a:lumOff val="60000"/>
            <a:alpha val="90000"/>
          </a:schemeClr>
        </a:solidFill>
      </dgm:spPr>
      <dgm:t>
        <a:bodyPr/>
        <a:lstStyle/>
        <a:p>
          <a:r>
            <a:rPr lang="en-US" sz="3200" dirty="0"/>
            <a:t>Depreciation – not deductible for tax</a:t>
          </a:r>
        </a:p>
      </dgm:t>
    </dgm:pt>
    <dgm:pt modelId="{4002B84E-AD75-4602-87DB-8A3D0D14DBED}" type="parTrans" cxnId="{39916D68-7678-4C24-A319-DB71FB6B8392}">
      <dgm:prSet/>
      <dgm:spPr/>
      <dgm:t>
        <a:bodyPr/>
        <a:lstStyle/>
        <a:p>
          <a:endParaRPr lang="en-US"/>
        </a:p>
      </dgm:t>
    </dgm:pt>
    <dgm:pt modelId="{4129C13B-897F-4CF1-B558-BE3361FFD155}" type="sibTrans" cxnId="{39916D68-7678-4C24-A319-DB71FB6B8392}">
      <dgm:prSet/>
      <dgm:spPr/>
      <dgm:t>
        <a:bodyPr/>
        <a:lstStyle/>
        <a:p>
          <a:endParaRPr lang="en-US"/>
        </a:p>
      </dgm:t>
    </dgm:pt>
    <dgm:pt modelId="{C53C7E78-7189-471B-B8D2-F3CFB1FF724C}">
      <dgm:prSet phldrT="[Text]"/>
      <dgm:spPr>
        <a:solidFill>
          <a:srgbClr val="008000"/>
        </a:solidFill>
      </dgm:spPr>
      <dgm:t>
        <a:bodyPr/>
        <a:lstStyle/>
        <a:p>
          <a:r>
            <a:rPr lang="en-US" dirty="0"/>
            <a:t>Finance Lease</a:t>
          </a:r>
        </a:p>
      </dgm:t>
    </dgm:pt>
    <dgm:pt modelId="{214FF09A-B0BC-4D6C-988A-C583F3FDF902}" type="parTrans" cxnId="{5D21E7E1-3826-4688-880E-1A203E8603AA}">
      <dgm:prSet/>
      <dgm:spPr/>
      <dgm:t>
        <a:bodyPr/>
        <a:lstStyle/>
        <a:p>
          <a:endParaRPr lang="en-US"/>
        </a:p>
      </dgm:t>
    </dgm:pt>
    <dgm:pt modelId="{E6898A0F-8A27-4A22-8C64-B855617FD5C1}" type="sibTrans" cxnId="{5D21E7E1-3826-4688-880E-1A203E8603AA}">
      <dgm:prSet/>
      <dgm:spPr/>
      <dgm:t>
        <a:bodyPr/>
        <a:lstStyle/>
        <a:p>
          <a:endParaRPr lang="en-US"/>
        </a:p>
      </dgm:t>
    </dgm:pt>
    <dgm:pt modelId="{4148143F-FA4F-4E66-B7FC-CFF97E9F90ED}">
      <dgm:prSet phldrT="[Text]" custT="1"/>
      <dgm:spPr>
        <a:solidFill>
          <a:schemeClr val="accent6">
            <a:lumMod val="40000"/>
            <a:lumOff val="60000"/>
            <a:alpha val="90000"/>
          </a:schemeClr>
        </a:solidFill>
      </dgm:spPr>
      <dgm:t>
        <a:bodyPr/>
        <a:lstStyle/>
        <a:p>
          <a:r>
            <a:rPr lang="en-US" sz="3200" dirty="0"/>
            <a:t>Interest charged – tax deductible</a:t>
          </a:r>
        </a:p>
      </dgm:t>
    </dgm:pt>
    <dgm:pt modelId="{19EC87AE-DBE4-4B55-B542-D60226329468}" type="parTrans" cxnId="{EE426985-5090-430A-99B4-B5E1569A2F4F}">
      <dgm:prSet/>
      <dgm:spPr/>
      <dgm:t>
        <a:bodyPr/>
        <a:lstStyle/>
        <a:p>
          <a:endParaRPr lang="en-US"/>
        </a:p>
      </dgm:t>
    </dgm:pt>
    <dgm:pt modelId="{F7A00330-EDB6-4D13-94C0-8301561A0A6B}" type="sibTrans" cxnId="{EE426985-5090-430A-99B4-B5E1569A2F4F}">
      <dgm:prSet/>
      <dgm:spPr/>
      <dgm:t>
        <a:bodyPr/>
        <a:lstStyle/>
        <a:p>
          <a:endParaRPr lang="en-US"/>
        </a:p>
      </dgm:t>
    </dgm:pt>
    <dgm:pt modelId="{0ACF85FC-BA32-4DF3-B57A-D86F1EB2BAAB}">
      <dgm:prSet phldrT="[Text]" custT="1"/>
      <dgm:spPr>
        <a:solidFill>
          <a:schemeClr val="accent6">
            <a:lumMod val="40000"/>
            <a:lumOff val="60000"/>
            <a:alpha val="90000"/>
          </a:schemeClr>
        </a:solidFill>
      </dgm:spPr>
      <dgm:t>
        <a:bodyPr/>
        <a:lstStyle/>
        <a:p>
          <a:r>
            <a:rPr lang="en-US" sz="3200" dirty="0"/>
            <a:t>Depreciation – tax deductible</a:t>
          </a:r>
        </a:p>
      </dgm:t>
    </dgm:pt>
    <dgm:pt modelId="{97E0FE6B-06CD-4C35-A4E1-FCD42C6D5E87}" type="parTrans" cxnId="{5B80410E-EBF9-4665-B7AA-46C8E0FFEFFE}">
      <dgm:prSet/>
      <dgm:spPr/>
      <dgm:t>
        <a:bodyPr/>
        <a:lstStyle/>
        <a:p>
          <a:endParaRPr lang="en-US"/>
        </a:p>
      </dgm:t>
    </dgm:pt>
    <dgm:pt modelId="{8631FE4F-78AE-4191-8FEC-1AEC87AA4952}" type="sibTrans" cxnId="{5B80410E-EBF9-4665-B7AA-46C8E0FFEFFE}">
      <dgm:prSet/>
      <dgm:spPr/>
      <dgm:t>
        <a:bodyPr/>
        <a:lstStyle/>
        <a:p>
          <a:endParaRPr lang="en-US"/>
        </a:p>
      </dgm:t>
    </dgm:pt>
    <dgm:pt modelId="{775BC105-0DA7-4574-A433-BCD0EB975F04}">
      <dgm:prSet phldrT="[Text]" custT="1"/>
      <dgm:spPr>
        <a:solidFill>
          <a:schemeClr val="accent2">
            <a:lumMod val="40000"/>
            <a:lumOff val="60000"/>
            <a:alpha val="90000"/>
          </a:schemeClr>
        </a:solidFill>
      </dgm:spPr>
      <dgm:t>
        <a:bodyPr/>
        <a:lstStyle/>
        <a:p>
          <a:r>
            <a:rPr lang="en-US" sz="3200" dirty="0"/>
            <a:t>Qualifies for Annual Investment Allowance (AIA)</a:t>
          </a:r>
        </a:p>
      </dgm:t>
    </dgm:pt>
    <dgm:pt modelId="{AC51CB57-69A4-4B89-91A0-696B9B9C6295}" type="parTrans" cxnId="{F7FE71F5-E765-454E-A17F-D0159549DC56}">
      <dgm:prSet/>
      <dgm:spPr/>
      <dgm:t>
        <a:bodyPr/>
        <a:lstStyle/>
        <a:p>
          <a:endParaRPr lang="en-US"/>
        </a:p>
      </dgm:t>
    </dgm:pt>
    <dgm:pt modelId="{135A7164-0F97-47EE-877C-2557DF5CB7FF}" type="sibTrans" cxnId="{F7FE71F5-E765-454E-A17F-D0159549DC56}">
      <dgm:prSet/>
      <dgm:spPr/>
      <dgm:t>
        <a:bodyPr/>
        <a:lstStyle/>
        <a:p>
          <a:endParaRPr lang="en-US"/>
        </a:p>
      </dgm:t>
    </dgm:pt>
    <dgm:pt modelId="{E0D96E53-8177-4760-94B1-BF0BA62B4BE6}">
      <dgm:prSet phldrT="[Text]" custT="1"/>
      <dgm:spPr>
        <a:solidFill>
          <a:schemeClr val="accent6">
            <a:lumMod val="40000"/>
            <a:lumOff val="60000"/>
            <a:alpha val="90000"/>
          </a:schemeClr>
        </a:solidFill>
      </dgm:spPr>
      <dgm:t>
        <a:bodyPr/>
        <a:lstStyle/>
        <a:p>
          <a:r>
            <a:rPr lang="en-US" sz="3200" dirty="0"/>
            <a:t>Does not qualify for capital allowances</a:t>
          </a:r>
        </a:p>
      </dgm:t>
    </dgm:pt>
    <dgm:pt modelId="{E2E233F0-7847-4098-9354-E57B2178AED9}" type="parTrans" cxnId="{DC8B0465-8631-405A-81EC-62CB178D78FF}">
      <dgm:prSet/>
      <dgm:spPr/>
      <dgm:t>
        <a:bodyPr/>
        <a:lstStyle/>
        <a:p>
          <a:endParaRPr lang="en-US"/>
        </a:p>
      </dgm:t>
    </dgm:pt>
    <dgm:pt modelId="{5CA54150-D30B-4438-9B1C-85D623E2AD27}" type="sibTrans" cxnId="{DC8B0465-8631-405A-81EC-62CB178D78FF}">
      <dgm:prSet/>
      <dgm:spPr/>
      <dgm:t>
        <a:bodyPr/>
        <a:lstStyle/>
        <a:p>
          <a:endParaRPr lang="en-US"/>
        </a:p>
      </dgm:t>
    </dgm:pt>
    <dgm:pt modelId="{05CD72B2-4383-458D-B902-2B454EFD388C}" type="pres">
      <dgm:prSet presAssocID="{3826D077-4A2C-4F9C-B8ED-F311EE14B8F4}" presName="Name0" presStyleCnt="0">
        <dgm:presLayoutVars>
          <dgm:dir/>
          <dgm:animLvl val="lvl"/>
          <dgm:resizeHandles val="exact"/>
        </dgm:presLayoutVars>
      </dgm:prSet>
      <dgm:spPr/>
      <dgm:t>
        <a:bodyPr/>
        <a:lstStyle/>
        <a:p>
          <a:endParaRPr lang="en-GB"/>
        </a:p>
      </dgm:t>
    </dgm:pt>
    <dgm:pt modelId="{EC237400-DD6B-4A9E-AB1A-22D75AC9EED2}" type="pres">
      <dgm:prSet presAssocID="{21190C12-D4D3-41FF-9D06-31D1BF012391}" presName="composite" presStyleCnt="0"/>
      <dgm:spPr/>
    </dgm:pt>
    <dgm:pt modelId="{687108F8-4AC0-44CA-89BB-875487938335}" type="pres">
      <dgm:prSet presAssocID="{21190C12-D4D3-41FF-9D06-31D1BF012391}" presName="parTx" presStyleLbl="alignNode1" presStyleIdx="0" presStyleCnt="2">
        <dgm:presLayoutVars>
          <dgm:chMax val="0"/>
          <dgm:chPref val="0"/>
          <dgm:bulletEnabled val="1"/>
        </dgm:presLayoutVars>
      </dgm:prSet>
      <dgm:spPr/>
      <dgm:t>
        <a:bodyPr/>
        <a:lstStyle/>
        <a:p>
          <a:endParaRPr lang="en-GB"/>
        </a:p>
      </dgm:t>
    </dgm:pt>
    <dgm:pt modelId="{134372C8-CB7A-4E02-BAE1-123422A3C4E4}" type="pres">
      <dgm:prSet presAssocID="{21190C12-D4D3-41FF-9D06-31D1BF012391}" presName="desTx" presStyleLbl="alignAccFollowNode1" presStyleIdx="0" presStyleCnt="2">
        <dgm:presLayoutVars>
          <dgm:bulletEnabled val="1"/>
        </dgm:presLayoutVars>
      </dgm:prSet>
      <dgm:spPr/>
      <dgm:t>
        <a:bodyPr/>
        <a:lstStyle/>
        <a:p>
          <a:endParaRPr lang="en-GB"/>
        </a:p>
      </dgm:t>
    </dgm:pt>
    <dgm:pt modelId="{7460305B-8A54-4E7C-A6EF-A6685C4E2CF3}" type="pres">
      <dgm:prSet presAssocID="{8F578292-9E08-4A3C-AF72-A5CB0A3E9010}" presName="space" presStyleCnt="0"/>
      <dgm:spPr/>
    </dgm:pt>
    <dgm:pt modelId="{CDFDB8DF-4EDB-4D20-ADF2-645CBBDD12CA}" type="pres">
      <dgm:prSet presAssocID="{C53C7E78-7189-471B-B8D2-F3CFB1FF724C}" presName="composite" presStyleCnt="0"/>
      <dgm:spPr/>
    </dgm:pt>
    <dgm:pt modelId="{FA47B593-59C3-4CD7-A531-1F416A866BAE}" type="pres">
      <dgm:prSet presAssocID="{C53C7E78-7189-471B-B8D2-F3CFB1FF724C}" presName="parTx" presStyleLbl="alignNode1" presStyleIdx="1" presStyleCnt="2">
        <dgm:presLayoutVars>
          <dgm:chMax val="0"/>
          <dgm:chPref val="0"/>
          <dgm:bulletEnabled val="1"/>
        </dgm:presLayoutVars>
      </dgm:prSet>
      <dgm:spPr/>
      <dgm:t>
        <a:bodyPr/>
        <a:lstStyle/>
        <a:p>
          <a:endParaRPr lang="en-GB"/>
        </a:p>
      </dgm:t>
    </dgm:pt>
    <dgm:pt modelId="{5DFA7614-E2BB-4A69-92D9-1F15ACDE1EBA}" type="pres">
      <dgm:prSet presAssocID="{C53C7E78-7189-471B-B8D2-F3CFB1FF724C}" presName="desTx" presStyleLbl="alignAccFollowNode1" presStyleIdx="1" presStyleCnt="2">
        <dgm:presLayoutVars>
          <dgm:bulletEnabled val="1"/>
        </dgm:presLayoutVars>
      </dgm:prSet>
      <dgm:spPr/>
      <dgm:t>
        <a:bodyPr/>
        <a:lstStyle/>
        <a:p>
          <a:endParaRPr lang="en-GB"/>
        </a:p>
      </dgm:t>
    </dgm:pt>
  </dgm:ptLst>
  <dgm:cxnLst>
    <dgm:cxn modelId="{B1AE9F31-AEF8-46E1-A046-E7B565EB0267}" type="presOf" srcId="{E0D96E53-8177-4760-94B1-BF0BA62B4BE6}" destId="{5DFA7614-E2BB-4A69-92D9-1F15ACDE1EBA}" srcOrd="0" destOrd="2" presId="urn:microsoft.com/office/officeart/2005/8/layout/hList1"/>
    <dgm:cxn modelId="{3B8145B6-C0AD-4FB7-AF0C-C950B0E5EF39}" srcId="{3826D077-4A2C-4F9C-B8ED-F311EE14B8F4}" destId="{21190C12-D4D3-41FF-9D06-31D1BF012391}" srcOrd="0" destOrd="0" parTransId="{E4E3616A-4DAF-4D92-A80C-0CEDCA17950F}" sibTransId="{8F578292-9E08-4A3C-AF72-A5CB0A3E9010}"/>
    <dgm:cxn modelId="{EE426985-5090-430A-99B4-B5E1569A2F4F}" srcId="{C53C7E78-7189-471B-B8D2-F3CFB1FF724C}" destId="{4148143F-FA4F-4E66-B7FC-CFF97E9F90ED}" srcOrd="0" destOrd="0" parTransId="{19EC87AE-DBE4-4B55-B542-D60226329468}" sibTransId="{F7A00330-EDB6-4D13-94C0-8301561A0A6B}"/>
    <dgm:cxn modelId="{944B65E5-1A3E-49C4-ABAC-C619087FF49B}" type="presOf" srcId="{21190C12-D4D3-41FF-9D06-31D1BF012391}" destId="{687108F8-4AC0-44CA-89BB-875487938335}" srcOrd="0" destOrd="0" presId="urn:microsoft.com/office/officeart/2005/8/layout/hList1"/>
    <dgm:cxn modelId="{F7FE71F5-E765-454E-A17F-D0159549DC56}" srcId="{21190C12-D4D3-41FF-9D06-31D1BF012391}" destId="{775BC105-0DA7-4574-A433-BCD0EB975F04}" srcOrd="2" destOrd="0" parTransId="{AC51CB57-69A4-4B89-91A0-696B9B9C6295}" sibTransId="{135A7164-0F97-47EE-877C-2557DF5CB7FF}"/>
    <dgm:cxn modelId="{A0DDDC9B-D51F-4497-A422-1187937FCCAC}" type="presOf" srcId="{C53C7E78-7189-471B-B8D2-F3CFB1FF724C}" destId="{FA47B593-59C3-4CD7-A531-1F416A866BAE}" srcOrd="0" destOrd="0" presId="urn:microsoft.com/office/officeart/2005/8/layout/hList1"/>
    <dgm:cxn modelId="{DC8B0465-8631-405A-81EC-62CB178D78FF}" srcId="{C53C7E78-7189-471B-B8D2-F3CFB1FF724C}" destId="{E0D96E53-8177-4760-94B1-BF0BA62B4BE6}" srcOrd="2" destOrd="0" parTransId="{E2E233F0-7847-4098-9354-E57B2178AED9}" sibTransId="{5CA54150-D30B-4438-9B1C-85D623E2AD27}"/>
    <dgm:cxn modelId="{39916D68-7678-4C24-A319-DB71FB6B8392}" srcId="{21190C12-D4D3-41FF-9D06-31D1BF012391}" destId="{382E5E88-87F1-452B-9EEB-A69E22E25805}" srcOrd="1" destOrd="0" parTransId="{4002B84E-AD75-4602-87DB-8A3D0D14DBED}" sibTransId="{4129C13B-897F-4CF1-B558-BE3361FFD155}"/>
    <dgm:cxn modelId="{CB2ABAA2-A514-4021-891F-C49DE0C605E7}" type="presOf" srcId="{382E5E88-87F1-452B-9EEB-A69E22E25805}" destId="{134372C8-CB7A-4E02-BAE1-123422A3C4E4}" srcOrd="0" destOrd="1" presId="urn:microsoft.com/office/officeart/2005/8/layout/hList1"/>
    <dgm:cxn modelId="{5D21E7E1-3826-4688-880E-1A203E8603AA}" srcId="{3826D077-4A2C-4F9C-B8ED-F311EE14B8F4}" destId="{C53C7E78-7189-471B-B8D2-F3CFB1FF724C}" srcOrd="1" destOrd="0" parTransId="{214FF09A-B0BC-4D6C-988A-C583F3FDF902}" sibTransId="{E6898A0F-8A27-4A22-8C64-B855617FD5C1}"/>
    <dgm:cxn modelId="{5B80410E-EBF9-4665-B7AA-46C8E0FFEFFE}" srcId="{C53C7E78-7189-471B-B8D2-F3CFB1FF724C}" destId="{0ACF85FC-BA32-4DF3-B57A-D86F1EB2BAAB}" srcOrd="1" destOrd="0" parTransId="{97E0FE6B-06CD-4C35-A4E1-FCD42C6D5E87}" sibTransId="{8631FE4F-78AE-4191-8FEC-1AEC87AA4952}"/>
    <dgm:cxn modelId="{5E4BDBAB-5102-4A9A-B0B3-CFCAAB7D6CCE}" type="presOf" srcId="{3826D077-4A2C-4F9C-B8ED-F311EE14B8F4}" destId="{05CD72B2-4383-458D-B902-2B454EFD388C}" srcOrd="0" destOrd="0" presId="urn:microsoft.com/office/officeart/2005/8/layout/hList1"/>
    <dgm:cxn modelId="{2DC0119B-C316-4D1F-A2C5-E1FC4C66B719}" type="presOf" srcId="{0ACF85FC-BA32-4DF3-B57A-D86F1EB2BAAB}" destId="{5DFA7614-E2BB-4A69-92D9-1F15ACDE1EBA}" srcOrd="0" destOrd="1" presId="urn:microsoft.com/office/officeart/2005/8/layout/hList1"/>
    <dgm:cxn modelId="{49B28BA5-BD0A-46E8-9F45-56E00DBA998D}" srcId="{21190C12-D4D3-41FF-9D06-31D1BF012391}" destId="{E5E4938F-C557-4B9C-8DDD-128ADD73148F}" srcOrd="0" destOrd="0" parTransId="{FC80D9BD-0A83-40A8-8AAB-4946F0FABAA9}" sibTransId="{F4283D47-6A2D-48A9-9EED-FC2AC09725BA}"/>
    <dgm:cxn modelId="{81896FA2-9640-40FC-A126-5CFC07C96993}" type="presOf" srcId="{4148143F-FA4F-4E66-B7FC-CFF97E9F90ED}" destId="{5DFA7614-E2BB-4A69-92D9-1F15ACDE1EBA}" srcOrd="0" destOrd="0" presId="urn:microsoft.com/office/officeart/2005/8/layout/hList1"/>
    <dgm:cxn modelId="{656C52D8-DED0-46BB-946F-22A5A67C6162}" type="presOf" srcId="{775BC105-0DA7-4574-A433-BCD0EB975F04}" destId="{134372C8-CB7A-4E02-BAE1-123422A3C4E4}" srcOrd="0" destOrd="2" presId="urn:microsoft.com/office/officeart/2005/8/layout/hList1"/>
    <dgm:cxn modelId="{53323727-CA57-45E0-A9CD-BA0014E34AB0}" type="presOf" srcId="{E5E4938F-C557-4B9C-8DDD-128ADD73148F}" destId="{134372C8-CB7A-4E02-BAE1-123422A3C4E4}" srcOrd="0" destOrd="0" presId="urn:microsoft.com/office/officeart/2005/8/layout/hList1"/>
    <dgm:cxn modelId="{03177F18-862B-4F5B-86C8-2D64D25BACF8}" type="presParOf" srcId="{05CD72B2-4383-458D-B902-2B454EFD388C}" destId="{EC237400-DD6B-4A9E-AB1A-22D75AC9EED2}" srcOrd="0" destOrd="0" presId="urn:microsoft.com/office/officeart/2005/8/layout/hList1"/>
    <dgm:cxn modelId="{46EAFD27-04CC-4E6E-918D-FE9EB35BAEB4}" type="presParOf" srcId="{EC237400-DD6B-4A9E-AB1A-22D75AC9EED2}" destId="{687108F8-4AC0-44CA-89BB-875487938335}" srcOrd="0" destOrd="0" presId="urn:microsoft.com/office/officeart/2005/8/layout/hList1"/>
    <dgm:cxn modelId="{AFDC596F-D4DD-4D40-929C-6FCB1DEC76B5}" type="presParOf" srcId="{EC237400-DD6B-4A9E-AB1A-22D75AC9EED2}" destId="{134372C8-CB7A-4E02-BAE1-123422A3C4E4}" srcOrd="1" destOrd="0" presId="urn:microsoft.com/office/officeart/2005/8/layout/hList1"/>
    <dgm:cxn modelId="{AF400E98-FA50-4E64-930D-5318CA8A3448}" type="presParOf" srcId="{05CD72B2-4383-458D-B902-2B454EFD388C}" destId="{7460305B-8A54-4E7C-A6EF-A6685C4E2CF3}" srcOrd="1" destOrd="0" presId="urn:microsoft.com/office/officeart/2005/8/layout/hList1"/>
    <dgm:cxn modelId="{74F5474B-4311-4CC7-980F-45C4F01D3D9E}" type="presParOf" srcId="{05CD72B2-4383-458D-B902-2B454EFD388C}" destId="{CDFDB8DF-4EDB-4D20-ADF2-645CBBDD12CA}" srcOrd="2" destOrd="0" presId="urn:microsoft.com/office/officeart/2005/8/layout/hList1"/>
    <dgm:cxn modelId="{6304167E-2F55-46DA-B79C-B23B9BEE6731}" type="presParOf" srcId="{CDFDB8DF-4EDB-4D20-ADF2-645CBBDD12CA}" destId="{FA47B593-59C3-4CD7-A531-1F416A866BAE}" srcOrd="0" destOrd="0" presId="urn:microsoft.com/office/officeart/2005/8/layout/hList1"/>
    <dgm:cxn modelId="{CE7FF3D4-0487-444A-8842-B9D4367D2ADA}" type="presParOf" srcId="{CDFDB8DF-4EDB-4D20-ADF2-645CBBDD12CA}" destId="{5DFA7614-E2BB-4A69-92D9-1F15ACDE1EB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DD121-887C-4032-9727-20FCF9BCB175}">
      <dsp:nvSpPr>
        <dsp:cNvPr id="0" name=""/>
        <dsp:cNvSpPr/>
      </dsp:nvSpPr>
      <dsp:spPr>
        <a:xfrm>
          <a:off x="4127588" y="2146169"/>
          <a:ext cx="2727874" cy="2359721"/>
        </a:xfrm>
        <a:prstGeom prst="hexagon">
          <a:avLst>
            <a:gd name="adj" fmla="val 2857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US" sz="5400" kern="1200" dirty="0"/>
            <a:t>Client</a:t>
          </a:r>
        </a:p>
      </dsp:txBody>
      <dsp:txXfrm>
        <a:off x="4579635" y="2537208"/>
        <a:ext cx="1823780" cy="1577643"/>
      </dsp:txXfrm>
    </dsp:sp>
    <dsp:sp modelId="{00A6D92D-EB43-4628-99C4-C6BA51391149}">
      <dsp:nvSpPr>
        <dsp:cNvPr id="0" name=""/>
        <dsp:cNvSpPr/>
      </dsp:nvSpPr>
      <dsp:spPr>
        <a:xfrm>
          <a:off x="5835761" y="1017201"/>
          <a:ext cx="1029218" cy="886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0487BE-2B3C-4F23-A146-F050CD15790D}">
      <dsp:nvSpPr>
        <dsp:cNvPr id="0" name=""/>
        <dsp:cNvSpPr/>
      </dsp:nvSpPr>
      <dsp:spPr>
        <a:xfrm>
          <a:off x="4378864" y="0"/>
          <a:ext cx="2235473" cy="1933947"/>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Structure</a:t>
          </a:r>
          <a:endParaRPr lang="en-US" sz="2400" kern="1200" dirty="0"/>
        </a:p>
      </dsp:txBody>
      <dsp:txXfrm>
        <a:off x="4749330" y="320496"/>
        <a:ext cx="1494541" cy="1292955"/>
      </dsp:txXfrm>
    </dsp:sp>
    <dsp:sp modelId="{CAE71075-966B-47A7-99D9-EF4289C13DE3}">
      <dsp:nvSpPr>
        <dsp:cNvPr id="0" name=""/>
        <dsp:cNvSpPr/>
      </dsp:nvSpPr>
      <dsp:spPr>
        <a:xfrm>
          <a:off x="7036939" y="2675060"/>
          <a:ext cx="1029218" cy="886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6E9C2-DE33-4A2A-9DCD-9F5C19B7C6BE}">
      <dsp:nvSpPr>
        <dsp:cNvPr id="0" name=""/>
        <dsp:cNvSpPr/>
      </dsp:nvSpPr>
      <dsp:spPr>
        <a:xfrm>
          <a:off x="6429053" y="1189507"/>
          <a:ext cx="2235473" cy="1933947"/>
        </a:xfrm>
        <a:prstGeom prst="hexagon">
          <a:avLst>
            <a:gd name="adj" fmla="val 2857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Accounting period</a:t>
          </a:r>
        </a:p>
      </dsp:txBody>
      <dsp:txXfrm>
        <a:off x="6799519" y="1510003"/>
        <a:ext cx="1494541" cy="1292955"/>
      </dsp:txXfrm>
    </dsp:sp>
    <dsp:sp modelId="{71BF3C62-80F3-4218-BA42-FD8F2DFFE427}">
      <dsp:nvSpPr>
        <dsp:cNvPr id="0" name=""/>
        <dsp:cNvSpPr/>
      </dsp:nvSpPr>
      <dsp:spPr>
        <a:xfrm>
          <a:off x="6202523" y="4546472"/>
          <a:ext cx="1029218" cy="886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4E7C4-0008-4BC2-94B0-E9B8FF4B0E40}">
      <dsp:nvSpPr>
        <dsp:cNvPr id="0" name=""/>
        <dsp:cNvSpPr/>
      </dsp:nvSpPr>
      <dsp:spPr>
        <a:xfrm>
          <a:off x="6429053" y="3527940"/>
          <a:ext cx="2235473" cy="1933947"/>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Capital purchases</a:t>
          </a:r>
        </a:p>
      </dsp:txBody>
      <dsp:txXfrm>
        <a:off x="6799519" y="3848436"/>
        <a:ext cx="1494541" cy="1292955"/>
      </dsp:txXfrm>
    </dsp:sp>
    <dsp:sp modelId="{7FA9C0FB-8E3F-4319-B7F9-F8A5F678C96B}">
      <dsp:nvSpPr>
        <dsp:cNvPr id="0" name=""/>
        <dsp:cNvSpPr/>
      </dsp:nvSpPr>
      <dsp:spPr>
        <a:xfrm>
          <a:off x="4132664" y="4740731"/>
          <a:ext cx="1029218" cy="886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BDD99A-BD61-4CEF-ADCF-FDFF0A33BCBD}">
      <dsp:nvSpPr>
        <dsp:cNvPr id="0" name=""/>
        <dsp:cNvSpPr/>
      </dsp:nvSpPr>
      <dsp:spPr>
        <a:xfrm>
          <a:off x="4378864" y="4718777"/>
          <a:ext cx="2235473" cy="1933947"/>
        </a:xfrm>
        <a:prstGeom prst="hexagon">
          <a:avLst>
            <a:gd name="adj" fmla="val 2857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Salary v Dividends</a:t>
          </a:r>
        </a:p>
      </dsp:txBody>
      <dsp:txXfrm>
        <a:off x="4749330" y="5039273"/>
        <a:ext cx="1494541" cy="1292955"/>
      </dsp:txXfrm>
    </dsp:sp>
    <dsp:sp modelId="{50ACCEAC-5597-42D0-9E74-406D74AAAAFF}">
      <dsp:nvSpPr>
        <dsp:cNvPr id="0" name=""/>
        <dsp:cNvSpPr/>
      </dsp:nvSpPr>
      <dsp:spPr>
        <a:xfrm>
          <a:off x="2911815" y="3083538"/>
          <a:ext cx="1029218" cy="8868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883BD2-D79C-4AA3-97EA-DB78814E60C6}">
      <dsp:nvSpPr>
        <dsp:cNvPr id="0" name=""/>
        <dsp:cNvSpPr/>
      </dsp:nvSpPr>
      <dsp:spPr>
        <a:xfrm>
          <a:off x="2319157" y="3529270"/>
          <a:ext cx="2235473" cy="1933947"/>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t>Other income</a:t>
          </a:r>
        </a:p>
      </dsp:txBody>
      <dsp:txXfrm>
        <a:off x="2689623" y="3849766"/>
        <a:ext cx="1494541" cy="1292955"/>
      </dsp:txXfrm>
    </dsp:sp>
    <dsp:sp modelId="{C3103A1D-1470-47A3-A19B-41C3CAF96498}">
      <dsp:nvSpPr>
        <dsp:cNvPr id="0" name=""/>
        <dsp:cNvSpPr/>
      </dsp:nvSpPr>
      <dsp:spPr>
        <a:xfrm>
          <a:off x="2319157" y="1186846"/>
          <a:ext cx="2235473" cy="1933947"/>
        </a:xfrm>
        <a:prstGeom prst="hexagon">
          <a:avLst>
            <a:gd name="adj" fmla="val 2857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Tax</a:t>
          </a:r>
        </a:p>
      </dsp:txBody>
      <dsp:txXfrm>
        <a:off x="2689623" y="1507342"/>
        <a:ext cx="1494541" cy="1292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FA993-675C-4763-A1F8-342B3E7C6A4A}">
      <dsp:nvSpPr>
        <dsp:cNvPr id="0" name=""/>
        <dsp:cNvSpPr/>
      </dsp:nvSpPr>
      <dsp:spPr>
        <a:xfrm rot="10800000">
          <a:off x="3212849" y="543701"/>
          <a:ext cx="6480033" cy="936006"/>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990" tIns="152400" rIns="284480" bIns="152400" numCol="1" spcCol="1270" anchor="ctr" anchorCtr="0">
          <a:noAutofit/>
        </a:bodyPr>
        <a:lstStyle/>
        <a:p>
          <a:pPr lvl="0" algn="ctr" defTabSz="1778000">
            <a:lnSpc>
              <a:spcPct val="90000"/>
            </a:lnSpc>
            <a:spcBef>
              <a:spcPct val="0"/>
            </a:spcBef>
            <a:spcAft>
              <a:spcPct val="35000"/>
            </a:spcAft>
          </a:pPr>
          <a:r>
            <a:rPr lang="en-US" sz="4000" kern="1200" dirty="0"/>
            <a:t>Sole trader</a:t>
          </a:r>
        </a:p>
      </dsp:txBody>
      <dsp:txXfrm rot="10800000">
        <a:off x="3446850" y="543701"/>
        <a:ext cx="6246032" cy="936006"/>
      </dsp:txXfrm>
    </dsp:sp>
    <dsp:sp modelId="{B5FAD130-F2CB-4E94-9BE9-1443ECBFFE4C}">
      <dsp:nvSpPr>
        <dsp:cNvPr id="0" name=""/>
        <dsp:cNvSpPr/>
      </dsp:nvSpPr>
      <dsp:spPr>
        <a:xfrm>
          <a:off x="593115" y="128670"/>
          <a:ext cx="1799990" cy="1799990"/>
        </a:xfrm>
        <a:prstGeom prst="ellipse">
          <a:avLst/>
        </a:prstGeom>
        <a:blipFill>
          <a:blip xmlns:r="http://schemas.openxmlformats.org/officeDocument/2006/relationships" r:embed="rId1"/>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B969A-41CA-4722-920B-DEE386D19F50}">
      <dsp:nvSpPr>
        <dsp:cNvPr id="0" name=""/>
        <dsp:cNvSpPr/>
      </dsp:nvSpPr>
      <dsp:spPr>
        <a:xfrm rot="10800000">
          <a:off x="3575080" y="407531"/>
          <a:ext cx="6479995" cy="935990"/>
        </a:xfrm>
        <a:prstGeom prst="homePlat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0970" tIns="163830" rIns="305816" bIns="163830" numCol="1" spcCol="1270" anchor="ctr" anchorCtr="0">
          <a:noAutofit/>
        </a:bodyPr>
        <a:lstStyle/>
        <a:p>
          <a:pPr lvl="0" algn="ctr" defTabSz="1911350">
            <a:lnSpc>
              <a:spcPct val="90000"/>
            </a:lnSpc>
            <a:spcBef>
              <a:spcPct val="0"/>
            </a:spcBef>
            <a:spcAft>
              <a:spcPct val="35000"/>
            </a:spcAft>
          </a:pPr>
          <a:r>
            <a:rPr lang="en-US" sz="4300" kern="1200" dirty="0"/>
            <a:t>Partnership</a:t>
          </a:r>
        </a:p>
      </dsp:txBody>
      <dsp:txXfrm rot="10800000">
        <a:off x="3809077" y="407531"/>
        <a:ext cx="6245998" cy="935990"/>
      </dsp:txXfrm>
    </dsp:sp>
    <dsp:sp modelId="{D54E8AB7-FCBD-4313-8953-2A47CE54AF7F}">
      <dsp:nvSpPr>
        <dsp:cNvPr id="0" name=""/>
        <dsp:cNvSpPr/>
      </dsp:nvSpPr>
      <dsp:spPr>
        <a:xfrm>
          <a:off x="1017469" y="0"/>
          <a:ext cx="1799989" cy="1799989"/>
        </a:xfrm>
        <a:prstGeom prst="ellipse">
          <a:avLst/>
        </a:prstGeom>
        <a:blipFill>
          <a:blip xmlns:r="http://schemas.openxmlformats.org/officeDocument/2006/relationships" r:embed="rId1"/>
          <a:srcRect/>
          <a:stretch>
            <a:fillRect l="-25000" r="-25000"/>
          </a:stretch>
        </a:blip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B969A-41CA-4722-920B-DEE386D19F50}">
      <dsp:nvSpPr>
        <dsp:cNvPr id="0" name=""/>
        <dsp:cNvSpPr/>
      </dsp:nvSpPr>
      <dsp:spPr>
        <a:xfrm rot="10800000">
          <a:off x="3447241" y="568376"/>
          <a:ext cx="6555882" cy="1038640"/>
        </a:xfrm>
        <a:prstGeom prst="homePlat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3070" tIns="182880" rIns="341376" bIns="182880" numCol="1" spcCol="1270" anchor="ctr" anchorCtr="0">
          <a:noAutofit/>
        </a:bodyPr>
        <a:lstStyle/>
        <a:p>
          <a:pPr lvl="0" algn="ctr" defTabSz="2133600">
            <a:lnSpc>
              <a:spcPct val="90000"/>
            </a:lnSpc>
            <a:spcBef>
              <a:spcPct val="0"/>
            </a:spcBef>
            <a:spcAft>
              <a:spcPct val="35000"/>
            </a:spcAft>
          </a:pPr>
          <a:r>
            <a:rPr lang="en-US" sz="4800" kern="1200" dirty="0"/>
            <a:t>Combination?</a:t>
          </a:r>
        </a:p>
      </dsp:txBody>
      <dsp:txXfrm rot="10800000">
        <a:off x="3706901" y="568376"/>
        <a:ext cx="6296222" cy="1038640"/>
      </dsp:txXfrm>
    </dsp:sp>
    <dsp:sp modelId="{D54E8AB7-FCBD-4313-8953-2A47CE54AF7F}">
      <dsp:nvSpPr>
        <dsp:cNvPr id="0" name=""/>
        <dsp:cNvSpPr/>
      </dsp:nvSpPr>
      <dsp:spPr>
        <a:xfrm>
          <a:off x="955204" y="11572"/>
          <a:ext cx="1997395" cy="1997395"/>
        </a:xfrm>
        <a:prstGeom prst="ellipse">
          <a:avLst/>
        </a:prstGeom>
        <a:blipFill>
          <a:blip xmlns:r="http://schemas.openxmlformats.org/officeDocument/2006/relationships" r:embed="rId1"/>
          <a:srcRect/>
          <a:stretch>
            <a:fillRect/>
          </a:stretch>
        </a:blip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48DBE-749E-4657-9C19-1497F91BAB23}">
      <dsp:nvSpPr>
        <dsp:cNvPr id="0" name=""/>
        <dsp:cNvSpPr/>
      </dsp:nvSpPr>
      <dsp:spPr>
        <a:xfrm rot="10800000">
          <a:off x="2706014" y="366005"/>
          <a:ext cx="6480017" cy="935997"/>
        </a:xfrm>
        <a:prstGeom prst="homePlat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970" tIns="163830" rIns="305816" bIns="163830" numCol="1" spcCol="1270" anchor="ctr" anchorCtr="0">
          <a:noAutofit/>
        </a:bodyPr>
        <a:lstStyle/>
        <a:p>
          <a:pPr lvl="0" algn="ctr" defTabSz="1911350">
            <a:lnSpc>
              <a:spcPct val="90000"/>
            </a:lnSpc>
            <a:spcBef>
              <a:spcPct val="0"/>
            </a:spcBef>
            <a:spcAft>
              <a:spcPct val="35000"/>
            </a:spcAft>
          </a:pPr>
          <a:r>
            <a:rPr lang="en-US" sz="4300" kern="1200" dirty="0"/>
            <a:t>Company</a:t>
          </a:r>
        </a:p>
      </dsp:txBody>
      <dsp:txXfrm rot="10800000">
        <a:off x="2940013" y="366005"/>
        <a:ext cx="6246018" cy="935997"/>
      </dsp:txXfrm>
    </dsp:sp>
    <dsp:sp modelId="{CDB115B4-BACA-4F85-9D43-040939A4AE34}">
      <dsp:nvSpPr>
        <dsp:cNvPr id="0" name=""/>
        <dsp:cNvSpPr/>
      </dsp:nvSpPr>
      <dsp:spPr>
        <a:xfrm>
          <a:off x="167481" y="0"/>
          <a:ext cx="1799999" cy="1799999"/>
        </a:xfrm>
        <a:prstGeom prst="ellipse">
          <a:avLst/>
        </a:prstGeom>
        <a:blipFill>
          <a:blip xmlns:r="http://schemas.openxmlformats.org/officeDocument/2006/relationships" r:embed="rId1"/>
          <a:srcRect/>
          <a:stretch>
            <a:fillRect/>
          </a:stretch>
        </a:blip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12832B-3433-4122-8823-B1D1267CE510}" type="slidenum">
              <a:rPr lang="en-GB" smtClean="0"/>
              <a:t>‹#›</a:t>
            </a:fld>
            <a:endParaRPr lang="en-GB"/>
          </a:p>
        </p:txBody>
      </p:sp>
    </p:spTree>
    <p:extLst>
      <p:ext uri="{BB962C8B-B14F-4D97-AF65-F5344CB8AC3E}">
        <p14:creationId xmlns:p14="http://schemas.microsoft.com/office/powerpoint/2010/main" val="392499572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614C8-B010-41D1-B6CE-043A2F19E6B9}" type="slidenum">
              <a:rPr lang="en-GB" smtClean="0"/>
              <a:t>‹#›</a:t>
            </a:fld>
            <a:endParaRPr lang="en-GB"/>
          </a:p>
        </p:txBody>
      </p:sp>
    </p:spTree>
    <p:extLst>
      <p:ext uri="{BB962C8B-B14F-4D97-AF65-F5344CB8AC3E}">
        <p14:creationId xmlns:p14="http://schemas.microsoft.com/office/powerpoint/2010/main" val="170840141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614C8-B010-41D1-B6CE-043A2F19E6B9}" type="slidenum">
              <a:rPr lang="en-GB" smtClean="0"/>
              <a:t>1</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613378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10</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906460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11</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94732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614C8-B010-41D1-B6CE-043A2F19E6B9}" type="slidenum">
              <a:rPr lang="en-GB" smtClean="0"/>
              <a:t>12</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30436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a:t>
            </a:r>
            <a:r>
              <a:rPr lang="en-GB" b="1" baseline="0" dirty="0"/>
              <a:t> 1582, Pope Gregory grew tired of the existing Julian calendar, and ordered it to be changed.</a:t>
            </a:r>
          </a:p>
          <a:p>
            <a:endParaRPr lang="en-GB" b="1" baseline="0" dirty="0"/>
          </a:p>
          <a:p>
            <a:r>
              <a:rPr lang="en-GB" b="1" baseline="0" dirty="0"/>
              <a:t>Being one to take the credit for this change, a new ‘Gregorian’ calendar was created.  This new calendar was not only more accurate to the solar calendar, but it resulted in changing the end of the year from March to December.  </a:t>
            </a:r>
          </a:p>
          <a:p>
            <a:endParaRPr lang="en-GB" b="1" baseline="0" dirty="0"/>
          </a:p>
          <a:p>
            <a:r>
              <a:rPr lang="en-GB" b="1" baseline="0" dirty="0"/>
              <a:t>As news was significantly slower to travel in the 16</a:t>
            </a:r>
            <a:r>
              <a:rPr lang="en-GB" b="1" baseline="30000" dirty="0"/>
              <a:t>th</a:t>
            </a:r>
            <a:r>
              <a:rPr lang="en-GB" b="1" baseline="0" dirty="0"/>
              <a:t> century, many people ended up being caught out by this change, celebrating new year on the wrong date… [click slide]</a:t>
            </a:r>
            <a:endParaRPr lang="en-GB" b="1" dirty="0"/>
          </a:p>
        </p:txBody>
      </p:sp>
      <p:sp>
        <p:nvSpPr>
          <p:cNvPr id="4" name="Slide Number Placeholder 3"/>
          <p:cNvSpPr>
            <a:spLocks noGrp="1"/>
          </p:cNvSpPr>
          <p:nvPr>
            <p:ph type="sldNum" sz="quarter" idx="10"/>
          </p:nvPr>
        </p:nvSpPr>
        <p:spPr/>
        <p:txBody>
          <a:bodyPr/>
          <a:lstStyle/>
          <a:p>
            <a:fld id="{C73614C8-B010-41D1-B6CE-043A2F19E6B9}" type="slidenum">
              <a:rPr lang="en-GB" smtClean="0"/>
              <a:t>13</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4248247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[Laugh,</a:t>
            </a:r>
            <a:r>
              <a:rPr lang="en-GB" baseline="0" dirty="0"/>
              <a:t> laugh, laugh, very funny joke]</a:t>
            </a:r>
          </a:p>
          <a:p>
            <a:endParaRPr lang="en-GB" b="1" baseline="0" dirty="0"/>
          </a:p>
          <a:p>
            <a:r>
              <a:rPr lang="en-GB" b="1" dirty="0"/>
              <a:t>The UK adopted Pope Gregory’s new</a:t>
            </a:r>
            <a:r>
              <a:rPr lang="en-GB" b="1" baseline="0" dirty="0"/>
              <a:t> calendar in 1752 – some time after it was originally introduced.  In fact, by that time, due to differences in the Julian calendar and the solar calendar, the UK was a full 11 days behind the other countries whom had adopted the new calendar.</a:t>
            </a:r>
          </a:p>
          <a:p>
            <a:endParaRPr lang="en-GB" b="1" baseline="0" dirty="0"/>
          </a:p>
          <a:p>
            <a:r>
              <a:rPr lang="en-GB" b="1" baseline="0" dirty="0"/>
              <a:t>To catch up, the 2</a:t>
            </a:r>
            <a:r>
              <a:rPr lang="en-GB" b="1" baseline="30000" dirty="0"/>
              <a:t>nd</a:t>
            </a:r>
            <a:r>
              <a:rPr lang="en-GB" b="1" baseline="0" dirty="0"/>
              <a:t> of September 1752 was immediately followed by the 14</a:t>
            </a:r>
            <a:r>
              <a:rPr lang="en-GB" b="1" baseline="30000" dirty="0"/>
              <a:t>th</a:t>
            </a:r>
            <a:r>
              <a:rPr lang="en-GB" b="1" baseline="0" dirty="0"/>
              <a:t> of September.  </a:t>
            </a:r>
          </a:p>
          <a:p>
            <a:endParaRPr lang="en-GB" b="1" baseline="0" dirty="0"/>
          </a:p>
          <a:p>
            <a:r>
              <a:rPr lang="en-GB" b="1" baseline="0" dirty="0"/>
              <a:t>Despite the dates changing, to avoid a loss of income taxes, the tax year continued to run for a normal 365 days.   The tax year commencing 25 March 1752 therefore ran until 4 April 1753. </a:t>
            </a:r>
          </a:p>
          <a:p>
            <a:endParaRPr lang="en-GB" b="1" baseline="0" dirty="0"/>
          </a:p>
          <a:p>
            <a:r>
              <a:rPr lang="en-GB" b="1" baseline="0" dirty="0"/>
              <a:t>Another tweak to avoid further losses of tax in the year 1800 resulted in this changing by one further day, giving the 5 April tax year we know today.  [click slide]</a:t>
            </a:r>
          </a:p>
        </p:txBody>
      </p:sp>
      <p:sp>
        <p:nvSpPr>
          <p:cNvPr id="4" name="Slide Number Placeholder 3"/>
          <p:cNvSpPr>
            <a:spLocks noGrp="1"/>
          </p:cNvSpPr>
          <p:nvPr>
            <p:ph type="sldNum" sz="quarter" idx="10"/>
          </p:nvPr>
        </p:nvSpPr>
        <p:spPr/>
        <p:txBody>
          <a:bodyPr/>
          <a:lstStyle/>
          <a:p>
            <a:fld id="{C73614C8-B010-41D1-B6CE-043A2F19E6B9}" type="slidenum">
              <a:rPr lang="en-GB" smtClean="0"/>
              <a:t>14</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941148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What a difference a day makes.</a:t>
            </a:r>
          </a:p>
          <a:p>
            <a:endParaRPr lang="en-GB" b="1" baseline="0" dirty="0"/>
          </a:p>
          <a:p>
            <a:r>
              <a:rPr lang="en-GB" b="1" baseline="0" dirty="0"/>
              <a:t>[Question] Hands up how many of your unincorporated clients use a year end other than either 31 March or 5 April?</a:t>
            </a:r>
          </a:p>
          <a:p>
            <a:endParaRPr lang="en-GB" b="1" baseline="0" dirty="0"/>
          </a:p>
          <a:p>
            <a:r>
              <a:rPr lang="en-GB" b="1" dirty="0"/>
              <a:t>For those of</a:t>
            </a:r>
            <a:r>
              <a:rPr lang="en-GB" b="1" baseline="0" dirty="0"/>
              <a:t> you who raised your hands, it might be worth your clients looking at changing their year end.</a:t>
            </a:r>
          </a:p>
          <a:p>
            <a:endParaRPr lang="en-GB" b="1" baseline="0" dirty="0"/>
          </a:p>
          <a:p>
            <a:r>
              <a:rPr lang="en-GB" b="1" baseline="0" dirty="0"/>
              <a:t>Any unincorporated client who has a year end other than 31 March or 5 April, and made a profit in their first year of trading, will have been taxed twice on part of that profit.  This is called ‘overlap profit’.</a:t>
            </a:r>
          </a:p>
          <a:p>
            <a:endParaRPr lang="en-GB" b="1" baseline="0" dirty="0"/>
          </a:p>
          <a:p>
            <a:r>
              <a:rPr lang="en-GB" b="1" baseline="0" dirty="0"/>
              <a:t>Fortunately, those clients can change their year end back in line with our fiscal year, and deduct this ‘overlap profit’ from their taxable profits in the accounting period of change.  This is called ‘overlap relief’.</a:t>
            </a:r>
          </a:p>
          <a:p>
            <a:endParaRPr lang="en-GB" b="1" baseline="0" dirty="0"/>
          </a:p>
          <a:p>
            <a:r>
              <a:rPr lang="en-GB" b="1" baseline="0" dirty="0"/>
              <a:t>With the value of money decreasing over time, these overlap profits are worth less and less to your clients the longer they leave them unrelieved.  The time to act is now.</a:t>
            </a:r>
            <a:endParaRPr lang="en-GB" b="1" dirty="0"/>
          </a:p>
        </p:txBody>
      </p:sp>
      <p:sp>
        <p:nvSpPr>
          <p:cNvPr id="4" name="Slide Number Placeholder 3"/>
          <p:cNvSpPr>
            <a:spLocks noGrp="1"/>
          </p:cNvSpPr>
          <p:nvPr>
            <p:ph type="sldNum" sz="quarter" idx="10"/>
          </p:nvPr>
        </p:nvSpPr>
        <p:spPr/>
        <p:txBody>
          <a:bodyPr/>
          <a:lstStyle/>
          <a:p>
            <a:fld id="{C73614C8-B010-41D1-B6CE-043A2F19E6B9}" type="slidenum">
              <a:rPr lang="en-GB" smtClean="0"/>
              <a:t>15</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55592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16</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434006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Both</a:t>
            </a:r>
            <a:r>
              <a:rPr lang="en-GB" b="1" baseline="0" dirty="0"/>
              <a:t> methods of payment allow the farmer to take ownership of the asset from the outset.  </a:t>
            </a:r>
          </a:p>
          <a:p>
            <a:endParaRPr lang="en-GB" b="1" baseline="0" dirty="0"/>
          </a:p>
          <a:p>
            <a:r>
              <a:rPr lang="en-GB" b="1" baseline="0" dirty="0"/>
              <a:t>Both are treated as assets in their accounts, and a corresponding liability will be recognised.</a:t>
            </a:r>
          </a:p>
          <a:p>
            <a:endParaRPr lang="en-GB" b="1" baseline="0" dirty="0"/>
          </a:p>
          <a:p>
            <a:r>
              <a:rPr lang="en-GB" b="1" baseline="0" dirty="0"/>
              <a:t>The fundamental difference is the timing of tax relief.  HP’s allow the farmer to claim relief for the full cost in the year of acquisition (AIA), whereas only the asset depreciation and the interest charge is tax-deductible in the case of finance leases.</a:t>
            </a:r>
          </a:p>
          <a:p>
            <a:endParaRPr lang="en-GB" b="1" baseline="0" dirty="0"/>
          </a:p>
          <a:p>
            <a:r>
              <a:rPr lang="en-GB" b="1" baseline="0" dirty="0"/>
              <a:t>Cash acquisitions are treated in the same manner as HP’s for tax purposes, with the only interest payable being that of an increase overdraft, if applicable.</a:t>
            </a:r>
          </a:p>
          <a:p>
            <a:endParaRPr lang="en-GB" b="1" baseline="0" dirty="0"/>
          </a:p>
          <a:p>
            <a:r>
              <a:rPr lang="en-GB" b="1" baseline="0" dirty="0"/>
              <a:t>Of course, fundamentally, the acquisition of new plant and equipment must be commercial.  It is never advisable to acquire new equipment solely for the purpose of reducing the tax liability.</a:t>
            </a:r>
            <a:endParaRPr lang="en-GB" b="1" dirty="0"/>
          </a:p>
        </p:txBody>
      </p:sp>
      <p:sp>
        <p:nvSpPr>
          <p:cNvPr id="4" name="Slide Number Placeholder 3"/>
          <p:cNvSpPr>
            <a:spLocks noGrp="1"/>
          </p:cNvSpPr>
          <p:nvPr>
            <p:ph type="sldNum" sz="quarter" idx="10"/>
          </p:nvPr>
        </p:nvSpPr>
        <p:spPr/>
        <p:txBody>
          <a:bodyPr/>
          <a:lstStyle/>
          <a:p>
            <a:fld id="{C73614C8-B010-41D1-B6CE-043A2F19E6B9}" type="slidenum">
              <a:rPr lang="en-GB" smtClean="0"/>
              <a:t>17</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884405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Buildings generally do not qualify for capital</a:t>
            </a:r>
            <a:r>
              <a:rPr lang="en-GB" b="1" baseline="0" dirty="0"/>
              <a:t> allowances.  </a:t>
            </a:r>
          </a:p>
          <a:p>
            <a:endParaRPr lang="en-GB" b="1" baseline="0" dirty="0"/>
          </a:p>
          <a:p>
            <a:r>
              <a:rPr lang="en-GB" b="1" baseline="0" dirty="0"/>
              <a:t>However, farmers should be made aware that certain aspects of buildings might qualify.  These items are called ‘integral features’.   Most commonly, these include [click] Electrical Systems, [click] cold water systems, [click] and Space or water heating systems.</a:t>
            </a:r>
          </a:p>
          <a:p>
            <a:endParaRPr lang="en-GB" b="1" baseline="0" dirty="0"/>
          </a:p>
          <a:p>
            <a:r>
              <a:rPr lang="en-GB" b="1" baseline="0" dirty="0"/>
              <a:t>Therefore, a number of the items in your typical farm shed will qualify for capital allowances, including the annual investment allowance.</a:t>
            </a:r>
          </a:p>
          <a:p>
            <a:endParaRPr lang="en-GB" b="1" baseline="0" dirty="0"/>
          </a:p>
          <a:p>
            <a:r>
              <a:rPr lang="en-GB" b="1" baseline="0" dirty="0"/>
              <a:t>In addition, the tank and slats of a slatted shed are all considered plant for capital allowances, meaning all the groundwork and sub-groundwork in a shed, such as this, is deductible against the profits of the trade in the year of acquisition.</a:t>
            </a:r>
          </a:p>
          <a:p>
            <a:endParaRPr lang="en-GB" b="1" baseline="0" dirty="0"/>
          </a:p>
          <a:p>
            <a:r>
              <a:rPr lang="en-GB" b="1" baseline="0" dirty="0"/>
              <a:t>As for all capital additions, where the asset has been part-funded by a capital grant, the net amount of capital allowances available will be limited to the amount paid by the business itself, i.e. the total cost net of VAT, less capital grant received.</a:t>
            </a:r>
          </a:p>
        </p:txBody>
      </p:sp>
      <p:sp>
        <p:nvSpPr>
          <p:cNvPr id="4" name="Slide Number Placeholder 3"/>
          <p:cNvSpPr>
            <a:spLocks noGrp="1"/>
          </p:cNvSpPr>
          <p:nvPr>
            <p:ph type="sldNum" sz="quarter" idx="10"/>
          </p:nvPr>
        </p:nvSpPr>
        <p:spPr/>
        <p:txBody>
          <a:bodyPr/>
          <a:lstStyle/>
          <a:p>
            <a:fld id="{C73614C8-B010-41D1-B6CE-043A2F19E6B9}" type="slidenum">
              <a:rPr lang="en-GB" smtClean="0"/>
              <a:t>18</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4166993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19</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41304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Although there is significant</a:t>
            </a:r>
            <a:r>
              <a:rPr lang="en-GB" b="1" baseline="0" dirty="0"/>
              <a:t> uncertainty to the future of the UK’s subsidy position following the Brexit vote, we must ensure our clients are able to make the most of the current CAP, and are well-positioned to continue to take advantage of the future subsidies, in whatever form they take.</a:t>
            </a:r>
            <a:endParaRPr lang="en-GB" b="1" dirty="0"/>
          </a:p>
        </p:txBody>
      </p:sp>
      <p:sp>
        <p:nvSpPr>
          <p:cNvPr id="4" name="Slide Number Placeholder 3"/>
          <p:cNvSpPr>
            <a:spLocks noGrp="1"/>
          </p:cNvSpPr>
          <p:nvPr>
            <p:ph type="sldNum" sz="quarter" idx="10"/>
          </p:nvPr>
        </p:nvSpPr>
        <p:spPr/>
        <p:txBody>
          <a:bodyPr/>
          <a:lstStyle/>
          <a:p>
            <a:fld id="{C73614C8-B010-41D1-B6CE-043A2F19E6B9}" type="slidenum">
              <a:rPr lang="en-GB" smtClean="0"/>
              <a:t>2</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751956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20</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233675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Wind turbines and solar panels producing energy can qualify for capital allowances, including in most cases AIA.</a:t>
            </a:r>
          </a:p>
          <a:p>
            <a:endParaRPr lang="en-GB" b="1" baseline="0" dirty="0"/>
          </a:p>
          <a:p>
            <a:r>
              <a:rPr lang="en-GB" b="1" baseline="0" dirty="0"/>
              <a:t>However, certain other energy saving assets, including a solar heating system, can qualify for Enhanced Capital Allowances (ECA).</a:t>
            </a:r>
          </a:p>
          <a:p>
            <a:endParaRPr lang="en-GB" b="1" baseline="0" dirty="0"/>
          </a:p>
          <a:p>
            <a:r>
              <a:rPr lang="en-GB" b="1" baseline="0" dirty="0"/>
              <a:t>ECA’s allow a claim of 100% of the cost of the asset in the year of acquisition.  This is over and above the AIA, so it can be worth a significant amount to the business.</a:t>
            </a:r>
          </a:p>
          <a:p>
            <a:endParaRPr lang="en-GB" b="1" baseline="0" dirty="0"/>
          </a:p>
          <a:p>
            <a:r>
              <a:rPr lang="en-GB" b="1" baseline="0" dirty="0"/>
              <a:t>As always, there are certain exclusions, and the conditions for qualifying costs is quite strict, so care is needed to check that the exact model being purchased by the client qualifies for the claim.</a:t>
            </a:r>
          </a:p>
          <a:p>
            <a:endParaRPr lang="en-GB" b="1" baseline="0" dirty="0"/>
          </a:p>
          <a:p>
            <a:r>
              <a:rPr lang="en-GB" b="1" baseline="0" dirty="0"/>
              <a:t>Why the sheep?  This brings us on to another very important consideration for your clients – Entrepreneur’s Relief.</a:t>
            </a:r>
          </a:p>
        </p:txBody>
      </p:sp>
      <p:sp>
        <p:nvSpPr>
          <p:cNvPr id="4" name="Slide Number Placeholder 3"/>
          <p:cNvSpPr>
            <a:spLocks noGrp="1"/>
          </p:cNvSpPr>
          <p:nvPr>
            <p:ph type="sldNum" sz="quarter" idx="10"/>
          </p:nvPr>
        </p:nvSpPr>
        <p:spPr/>
        <p:txBody>
          <a:bodyPr/>
          <a:lstStyle/>
          <a:p>
            <a:fld id="{C73614C8-B010-41D1-B6CE-043A2F19E6B9}" type="slidenum">
              <a:rPr lang="en-GB" smtClean="0"/>
              <a:t>21</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699537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22</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22538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Many of you will be aware of Entrepreneurs Relief – the rate of tax available on certain capital gains on assets used in a business.  These gains are taxable at only 10% rather than normal 10% rising to 20% (formerly 18% to 28%).  What is key for ER is that there is a ‘material disposal’</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To raise cashflow, it is common for many of our farming clients to look to sell off part of their land in plots for 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Unfortunately, sales of individual plots have been successfully argued by HMRC in the courts as not constituting a ‘material disposal’ where they are only part of the total land owned by the business, and do not represent a significant part of that land.  Roughly speaking, ‘significant’ is 20% or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Similarly, assets which have not been used in the business for a certain period, including those for which the owner has paid himself a rent, will not qualify.  The assets must be used in a trade – they cannot be ‘investment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These are all important considerations when any of your clients is considering retirement, or even just looking to sell off part of their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b="0" baseline="0" dirty="0"/>
          </a:p>
        </p:txBody>
      </p:sp>
      <p:sp>
        <p:nvSpPr>
          <p:cNvPr id="4" name="Slide Number Placeholder 3"/>
          <p:cNvSpPr>
            <a:spLocks noGrp="1"/>
          </p:cNvSpPr>
          <p:nvPr>
            <p:ph type="sldNum" sz="quarter" idx="10"/>
          </p:nvPr>
        </p:nvSpPr>
        <p:spPr/>
        <p:txBody>
          <a:bodyPr/>
          <a:lstStyle/>
          <a:p>
            <a:fld id="{C73614C8-B010-41D1-B6CE-043A2F19E6B9}" type="slidenum">
              <a:rPr lang="en-GB" smtClean="0"/>
              <a:t>23</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145768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24</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4227808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614C8-B010-41D1-B6CE-043A2F19E6B9}" type="slidenum">
              <a:rPr lang="en-GB" smtClean="0"/>
              <a:t>25</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342104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26</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4124007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other capital</a:t>
            </a:r>
            <a:r>
              <a:rPr lang="en-GB" baseline="0" dirty="0"/>
              <a:t> tax which must be considered is Inheritance Tax, or IHT.</a:t>
            </a:r>
          </a:p>
          <a:p>
            <a:endParaRPr lang="en-GB" baseline="0" dirty="0"/>
          </a:p>
          <a:p>
            <a:r>
              <a:rPr lang="en-GB" baseline="0" dirty="0"/>
              <a:t>Thankfully, there is a specific IHT relief available to most farmers, called Agricultural Property Relief.  The effect of APR is that the value of the trading assets, including land and buildings, are not included in the deceased’s estate for IHT purposes.</a:t>
            </a:r>
          </a:p>
          <a:p>
            <a:endParaRPr lang="en-GB" baseline="0" dirty="0"/>
          </a:p>
          <a:p>
            <a:r>
              <a:rPr lang="en-GB" baseline="0" dirty="0"/>
              <a:t>Assets which qualify for APR include farmland, woodland, and associated buildings.  In addition, a farm’s main farmhouse will qualify so long as it is reasonable in size compared to the farming activity being carried on from it.</a:t>
            </a:r>
          </a:p>
          <a:p>
            <a:endParaRPr lang="en-GB" baseline="0" dirty="0"/>
          </a:p>
          <a:p>
            <a:r>
              <a:rPr lang="en-GB" baseline="0" dirty="0"/>
              <a:t>APR applies not only on the death of the farmer, but can apply on the transfer of farming assets gifted during the farmer’s lifetime.  Transfers during the lifetime are called potentially exempt transfers (or PET’s for short).</a:t>
            </a:r>
          </a:p>
          <a:p>
            <a:endParaRPr lang="en-GB" baseline="0" dirty="0"/>
          </a:p>
          <a:p>
            <a:r>
              <a:rPr lang="en-GB" baseline="0" dirty="0"/>
              <a:t>A PET occurs anytime value is transferred during the farmer’s lifetime – such as bringing in a new partner to the business (unless there is consideration for bringing in the partner).</a:t>
            </a:r>
          </a:p>
          <a:p>
            <a:endParaRPr lang="en-GB" baseline="0" dirty="0"/>
          </a:p>
          <a:p>
            <a:r>
              <a:rPr lang="en-GB" baseline="0" dirty="0"/>
              <a:t>APR only applies to the agricultural value of the property, i.e. the value if it could only be used for agriculture.</a:t>
            </a:r>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27</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544342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28</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540722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29</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74496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4164141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30</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550167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31</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879689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1 April 2015 a new tax was introduced in Scotland</a:t>
            </a:r>
            <a:r>
              <a:rPr lang="en-GB" baseline="0" dirty="0"/>
              <a:t> – ‘woo </a:t>
            </a:r>
            <a:r>
              <a:rPr lang="en-GB" baseline="0" dirty="0" err="1"/>
              <a:t>hoo</a:t>
            </a:r>
            <a:r>
              <a:rPr lang="en-GB" baseline="0" dirty="0"/>
              <a:t>, new tax!’ I hear you cry.  </a:t>
            </a:r>
          </a:p>
          <a:p>
            <a:endParaRPr lang="en-GB" baseline="0" dirty="0"/>
          </a:p>
          <a:p>
            <a:r>
              <a:rPr lang="en-GB" baseline="0" dirty="0"/>
              <a:t>Land and Buildings Transaction Tax was the first tax to be introduced by the Scottish Parliament in 300 years.  This was largely a positive move, which brought in a new graduated tax system on the sale of land and buildings in Scotland, replacing the old ‘slab’ structure employed by ‘stamp duty land tax’.</a:t>
            </a:r>
          </a:p>
          <a:p>
            <a:endParaRPr lang="en-GB" baseline="0" dirty="0"/>
          </a:p>
          <a:p>
            <a:r>
              <a:rPr lang="en-GB" baseline="0" dirty="0"/>
              <a:t>How is this relevant to our clients?  LBTT is payable upon the transfer of all transfers of land and buildings, where chargeable consideration is involved.  A farmer looking to incorporate – LBTT must be considered.  A farmer looking to transfer farm assets to their son – LBTT must be considered.</a:t>
            </a:r>
          </a:p>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32</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117764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33</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153566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34</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046959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Tax</a:t>
            </a:r>
            <a:r>
              <a:rPr lang="en-GB" b="1" baseline="0" dirty="0"/>
              <a:t> will most likely be a key factor in your clients decision as to the business structure, the assets acquired (and the timing of those purchases).  However, whatever the decision, the overall commercial impact must be considered</a:t>
            </a:r>
          </a:p>
        </p:txBody>
      </p:sp>
      <p:sp>
        <p:nvSpPr>
          <p:cNvPr id="4" name="Slide Number Placeholder 3"/>
          <p:cNvSpPr>
            <a:spLocks noGrp="1"/>
          </p:cNvSpPr>
          <p:nvPr>
            <p:ph type="sldNum" sz="quarter" idx="10"/>
          </p:nvPr>
        </p:nvSpPr>
        <p:spPr/>
        <p:txBody>
          <a:bodyPr/>
          <a:lstStyle/>
          <a:p>
            <a:fld id="{C73614C8-B010-41D1-B6CE-043A2F19E6B9}" type="slidenum">
              <a:rPr lang="en-GB" smtClean="0"/>
              <a:t>35</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770031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Everyone seen the little ‘S’ next to their PAYE code?</a:t>
            </a:r>
          </a:p>
          <a:p>
            <a:endParaRPr lang="en-GB" baseline="0" dirty="0"/>
          </a:p>
          <a:p>
            <a:r>
              <a:rPr lang="en-GB" dirty="0"/>
              <a:t>From</a:t>
            </a:r>
            <a:r>
              <a:rPr lang="en-GB" baseline="0" dirty="0"/>
              <a:t> 6 April 2016, the Scottish parliament controls 10p in every pound of income we earn.  It only applies to non-savings and non-dividend income.</a:t>
            </a:r>
          </a:p>
          <a:p>
            <a:endParaRPr lang="en-GB" baseline="0" dirty="0"/>
          </a:p>
          <a:p>
            <a:r>
              <a:rPr lang="en-GB" baseline="0" dirty="0"/>
              <a:t>What has this resulted in so far?   Very little.</a:t>
            </a:r>
          </a:p>
          <a:p>
            <a:endParaRPr lang="en-GB" baseline="0" dirty="0"/>
          </a:p>
          <a:p>
            <a:r>
              <a:rPr lang="en-GB" baseline="0" dirty="0"/>
              <a:t>Holyrood have kept the Scottish income tax rates in line with the rest of the UK.</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36</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370305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37</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280135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38</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733187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National</a:t>
            </a:r>
            <a:r>
              <a:rPr lang="en-GB" baseline="0" dirty="0"/>
              <a:t> Insurance hasn’t been devolved to Scotland.  You might think, ‘so what?’.</a:t>
            </a:r>
          </a:p>
          <a:p>
            <a:endParaRPr lang="en-GB" baseline="0" dirty="0"/>
          </a:p>
          <a:p>
            <a:r>
              <a:rPr lang="en-GB" baseline="0" dirty="0"/>
              <a:t>For many years, the national insurance higher rate threshold has increased in line with the income tax threshold.</a:t>
            </a:r>
          </a:p>
          <a:p>
            <a:endParaRPr lang="en-GB" baseline="0" dirty="0"/>
          </a:p>
          <a:p>
            <a:r>
              <a:rPr lang="en-GB" baseline="0" dirty="0"/>
              <a:t>However, going forward, whilst the NI threshold will continue to rise in line with the UK income tax basic rate threshold, The Scottish Government plan to only increase the Scottish basic rate band in line with inflation.</a:t>
            </a:r>
          </a:p>
          <a:p>
            <a:endParaRPr lang="en-GB" baseline="0" dirty="0"/>
          </a:p>
          <a:p>
            <a:r>
              <a:rPr lang="en-GB" baseline="0" dirty="0"/>
              <a:t>What this means is, from 6 April 2017, Scottish employees earning roughly £43k per annum will pay an effective rate of 52% on the top part of their income!  By 2020/21, this could result in people earning £50k per annum over £1,600 extra a year in tax and NI compare to taxpayers in England and Wales! </a:t>
            </a:r>
          </a:p>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39</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64848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chemeClr val="tx1"/>
                </a:solidFill>
              </a:rPr>
              <a:t>Many</a:t>
            </a:r>
            <a:r>
              <a:rPr lang="en-GB" b="1" baseline="0" dirty="0">
                <a:solidFill>
                  <a:schemeClr val="tx1"/>
                </a:solidFill>
              </a:rPr>
              <a:t> things to consider, but centre to it all are the needs of the client.</a:t>
            </a:r>
          </a:p>
          <a:p>
            <a:endParaRPr lang="en-GB" b="1" baseline="0" dirty="0">
              <a:solidFill>
                <a:schemeClr val="tx1"/>
              </a:solidFill>
            </a:endParaRPr>
          </a:p>
          <a:p>
            <a:r>
              <a:rPr lang="en-GB" b="1" baseline="0" dirty="0">
                <a:solidFill>
                  <a:schemeClr val="tx1"/>
                </a:solidFill>
              </a:rPr>
              <a:t>Today, we will cover a range of these considerations.</a:t>
            </a:r>
          </a:p>
          <a:p>
            <a:endParaRPr lang="en-GB" b="1" baseline="0" dirty="0">
              <a:solidFill>
                <a:schemeClr val="tx1"/>
              </a:solidFill>
            </a:endParaRPr>
          </a:p>
          <a:p>
            <a:r>
              <a:rPr lang="en-GB" b="1" baseline="0" dirty="0">
                <a:solidFill>
                  <a:schemeClr val="tx1"/>
                </a:solidFill>
              </a:rPr>
              <a:t>Firstly, and most importantly, let’s ensure the client has a good foundation to build upon.  Let’s take a look at the business structures available….. [next slide]</a:t>
            </a:r>
            <a:endParaRPr lang="en-GB" b="1" dirty="0">
              <a:solidFill>
                <a:schemeClr val="tx1"/>
              </a:solidFill>
            </a:endParaRPr>
          </a:p>
        </p:txBody>
      </p:sp>
      <p:sp>
        <p:nvSpPr>
          <p:cNvPr id="4" name="Slide Number Placeholder 3"/>
          <p:cNvSpPr>
            <a:spLocks noGrp="1"/>
          </p:cNvSpPr>
          <p:nvPr>
            <p:ph type="sldNum" sz="quarter" idx="10"/>
          </p:nvPr>
        </p:nvSpPr>
        <p:spPr/>
        <p:txBody>
          <a:bodyPr/>
          <a:lstStyle/>
          <a:p>
            <a:fld id="{C73614C8-B010-41D1-B6CE-043A2F19E6B9}" type="slidenum">
              <a:rPr lang="en-GB" smtClean="0"/>
              <a:t>4</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151987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a:t>
            </a:r>
            <a:r>
              <a:rPr lang="en-GB" b="1" baseline="0" dirty="0"/>
              <a:t> businessmen and women wish to extract their profits in the most tax efficient manner available.</a:t>
            </a:r>
            <a:endParaRPr lang="en-GB" b="1" dirty="0"/>
          </a:p>
          <a:p>
            <a:endParaRPr lang="en-GB" b="1" dirty="0"/>
          </a:p>
          <a:p>
            <a:r>
              <a:rPr lang="en-GB" b="1" dirty="0"/>
              <a:t>Your unincorporated</a:t>
            </a:r>
            <a:r>
              <a:rPr lang="en-GB" b="1" baseline="0" dirty="0"/>
              <a:t> clients remain relatively simple from an income tax perspective.  They are simply taxed on their share of the business’s taxable profits, after deduction of capital allowances.</a:t>
            </a:r>
            <a:endParaRPr lang="en-GB" b="1" dirty="0"/>
          </a:p>
          <a:p>
            <a:endParaRPr lang="en-GB" b="1" dirty="0"/>
          </a:p>
          <a:p>
            <a:r>
              <a:rPr lang="en-GB" b="1" dirty="0"/>
              <a:t>For the incorporated clients,</a:t>
            </a:r>
            <a:r>
              <a:rPr lang="en-GB" b="1" baseline="0" dirty="0"/>
              <a:t> it is a little more complicated.  The company subject to corporation tax on its profits.  For the owners, the remuneration choice is a salary and dividends, or a mix of the two.  Salaries are tax-deductible for the company, whereas dividends are paid by the company out of its post-tax profits.  Both sources of income are taxable in the hands of the owner recipient.</a:t>
            </a:r>
          </a:p>
          <a:p>
            <a:endParaRPr lang="en-GB" b="1" baseline="0" dirty="0"/>
          </a:p>
          <a:p>
            <a:r>
              <a:rPr lang="en-GB" b="1" baseline="0" dirty="0"/>
              <a:t>Taking a simple example, we can see the difference in overall retained profit between an unincorporated farm and an incorporated farm. [click slide]</a:t>
            </a:r>
          </a:p>
          <a:p>
            <a:endParaRPr lang="en-GB" b="1" baseline="0" dirty="0"/>
          </a:p>
          <a:p>
            <a:endParaRPr lang="en-GB" b="1" baseline="0" dirty="0"/>
          </a:p>
          <a:p>
            <a:endParaRPr lang="en-GB" b="1" baseline="0" dirty="0"/>
          </a:p>
          <a:p>
            <a:endParaRPr lang="en-GB" b="1" baseline="0" dirty="0"/>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40</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045864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41</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091295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42</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796747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Since</a:t>
            </a:r>
            <a:r>
              <a:rPr lang="en-GB" b="1" baseline="0" dirty="0"/>
              <a:t> 2014/15, all employers have been able to claim the Employers NI allowance.   This was initially £2,000 per annum, meaning the first £2,000 of the employer NI liability did not have to be paid to HMRC.  From 6 April 2016 onwards, this allowance has increased to £3,000 – representing a great saving to small businesses.</a:t>
            </a:r>
          </a:p>
          <a:p>
            <a:endParaRPr lang="en-GB" baseline="0" dirty="0"/>
          </a:p>
          <a:p>
            <a:r>
              <a:rPr lang="en-GB" b="1" dirty="0"/>
              <a:t>As this allowance</a:t>
            </a:r>
            <a:r>
              <a:rPr lang="en-GB" b="1" baseline="0" dirty="0"/>
              <a:t> only applies to employers, only those farms with employees will benefit from the allowance.  Unincorporated farmers, with no employees, will not be eligible for the allowance.</a:t>
            </a:r>
          </a:p>
          <a:p>
            <a:endParaRPr lang="en-GB" b="1" baseline="0" dirty="0"/>
          </a:p>
          <a:p>
            <a:r>
              <a:rPr lang="en-GB" b="1" baseline="0" dirty="0"/>
              <a:t>The increase in 2016/17 was also met with a further change designed to reduce the potential for tax evasion.  From that date, companies whose only employee is a director will not qualify for the allowance.  Therefore, if the company has a second employee earning over the secondary NI threshold (£8,112 for 2016/17, or £156 per week) the company will continue to qualify for the allowance.</a:t>
            </a:r>
            <a:endParaRPr lang="en-GB" b="1" dirty="0"/>
          </a:p>
        </p:txBody>
      </p:sp>
      <p:sp>
        <p:nvSpPr>
          <p:cNvPr id="4" name="Slide Number Placeholder 3"/>
          <p:cNvSpPr>
            <a:spLocks noGrp="1"/>
          </p:cNvSpPr>
          <p:nvPr>
            <p:ph type="sldNum" sz="quarter" idx="10"/>
          </p:nvPr>
        </p:nvSpPr>
        <p:spPr/>
        <p:txBody>
          <a:bodyPr/>
          <a:lstStyle/>
          <a:p>
            <a:fld id="{C73614C8-B010-41D1-B6CE-043A2F19E6B9}" type="slidenum">
              <a:rPr lang="en-GB" smtClean="0"/>
              <a:t>43</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168432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Another consideration for all farms who employ staff is those of auto enrolment.</a:t>
            </a:r>
          </a:p>
          <a:p>
            <a:endParaRPr lang="en-GB" b="1" dirty="0"/>
          </a:p>
          <a:p>
            <a:r>
              <a:rPr lang="en-GB" b="1" dirty="0"/>
              <a:t>Rates,</a:t>
            </a:r>
            <a:r>
              <a:rPr lang="en-GB" b="1" baseline="0" dirty="0"/>
              <a:t> dates, exemptions and overall impact to be discussed</a:t>
            </a:r>
            <a:endParaRPr lang="en-GB" b="1" dirty="0"/>
          </a:p>
        </p:txBody>
      </p:sp>
      <p:sp>
        <p:nvSpPr>
          <p:cNvPr id="4" name="Slide Number Placeholder 3"/>
          <p:cNvSpPr>
            <a:spLocks noGrp="1"/>
          </p:cNvSpPr>
          <p:nvPr>
            <p:ph type="sldNum" sz="quarter" idx="10"/>
          </p:nvPr>
        </p:nvSpPr>
        <p:spPr/>
        <p:txBody>
          <a:bodyPr/>
          <a:lstStyle/>
          <a:p>
            <a:fld id="{C73614C8-B010-41D1-B6CE-043A2F19E6B9}" type="slidenum">
              <a:rPr lang="en-GB" smtClean="0"/>
              <a:t>44</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843501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Consideration of young family,</a:t>
            </a:r>
            <a:r>
              <a:rPr lang="en-GB" b="1" baseline="0" dirty="0"/>
              <a:t> reduction in annual income and increased availability to be discussed.</a:t>
            </a:r>
            <a:endParaRPr lang="en-GB" b="1" dirty="0"/>
          </a:p>
        </p:txBody>
      </p:sp>
      <p:sp>
        <p:nvSpPr>
          <p:cNvPr id="4" name="Slide Number Placeholder 3"/>
          <p:cNvSpPr>
            <a:spLocks noGrp="1"/>
          </p:cNvSpPr>
          <p:nvPr>
            <p:ph type="sldNum" sz="quarter" idx="10"/>
          </p:nvPr>
        </p:nvSpPr>
        <p:spPr/>
        <p:txBody>
          <a:bodyPr/>
          <a:lstStyle/>
          <a:p>
            <a:fld id="{C73614C8-B010-41D1-B6CE-043A2F19E6B9}" type="slidenum">
              <a:rPr lang="en-GB" smtClean="0"/>
              <a:t>45</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493627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614C8-B010-41D1-B6CE-043A2F19E6B9}" type="slidenum">
              <a:rPr lang="en-GB" smtClean="0"/>
              <a:t>46</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550200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For years, these same three</a:t>
            </a:r>
            <a:r>
              <a:rPr lang="en-GB" b="1" baseline="0" dirty="0"/>
              <a:t> basic structures have existed for many years.</a:t>
            </a:r>
          </a:p>
          <a:p>
            <a:endParaRPr lang="en-GB" b="1" baseline="0" dirty="0"/>
          </a:p>
          <a:p>
            <a:r>
              <a:rPr lang="en-GB" b="1" baseline="0" dirty="0"/>
              <a:t>Unincorporated setups, such as sole traders and partnerships, offer great flexibility to the owner.  For a single farmer, with no spouse, a sole trader will almost always be the most straightforward structure.</a:t>
            </a:r>
          </a:p>
          <a:p>
            <a:endParaRPr lang="en-GB" b="1" baseline="0" dirty="0"/>
          </a:p>
          <a:p>
            <a:r>
              <a:rPr lang="en-GB" b="1" baseline="0" dirty="0"/>
              <a:t>If there is a spouse, or other family members, or where the profits for that farmer are in excess of the higher rate band, it might be more appropriate to look at taking in another partner, or incorporating the business.</a:t>
            </a:r>
          </a:p>
          <a:p>
            <a:endParaRPr lang="en-GB" b="1" baseline="0" dirty="0"/>
          </a:p>
          <a:p>
            <a:r>
              <a:rPr lang="en-GB" b="1" baseline="0" dirty="0"/>
              <a:t>This can be especially useful when the farmer has a young family, and tax credits are available, as we’ll touch on later.</a:t>
            </a:r>
          </a:p>
          <a:p>
            <a:endParaRPr lang="en-GB" b="1" baseline="0" dirty="0"/>
          </a:p>
          <a:p>
            <a:r>
              <a:rPr lang="en-GB" b="1" baseline="0" dirty="0"/>
              <a:t>Incorporated businesses are slightly less flexible for the owner, and the reporting requirements are more onerous.  However, they offer the owner limited liability from creditors in the event of financial hardship, or legal exposure, by the farming business.</a:t>
            </a:r>
          </a:p>
          <a:p>
            <a:endParaRPr lang="en-GB" b="1" baseline="0" dirty="0"/>
          </a:p>
          <a:p>
            <a:r>
              <a:rPr lang="en-GB" b="1" baseline="0" dirty="0"/>
              <a:t>[Click slides] Some of you might be wondering about the possibility of combining some of the above structures, such as in the form of a partnership with a limited company partner.  [click slide again to reveal ‘STOP’ slide]</a:t>
            </a:r>
            <a:endParaRPr lang="en-GB" b="1" dirty="0"/>
          </a:p>
        </p:txBody>
      </p:sp>
      <p:sp>
        <p:nvSpPr>
          <p:cNvPr id="4" name="Slide Number Placeholder 3"/>
          <p:cNvSpPr>
            <a:spLocks noGrp="1"/>
          </p:cNvSpPr>
          <p:nvPr>
            <p:ph type="sldNum" sz="quarter" idx="10"/>
          </p:nvPr>
        </p:nvSpPr>
        <p:spPr/>
        <p:txBody>
          <a:bodyPr/>
          <a:lstStyle/>
          <a:p>
            <a:fld id="{C73614C8-B010-41D1-B6CE-043A2F19E6B9}" type="slidenum">
              <a:rPr lang="en-GB" smtClean="0"/>
              <a:t>5</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92284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word</a:t>
            </a:r>
            <a:r>
              <a:rPr lang="en-GB" baseline="0" dirty="0"/>
              <a:t> of warning.  [click slide]</a:t>
            </a:r>
          </a:p>
          <a:p>
            <a:endParaRPr lang="en-GB" baseline="0" dirty="0"/>
          </a:p>
          <a:p>
            <a:r>
              <a:rPr lang="en-GB" baseline="0" dirty="0"/>
              <a:t>On 20 March 2013, the chancellor announced changes to the tax regime for such ‘mixed partnership’ structures, effectively rendering them useless from a tax-planning perspective.</a:t>
            </a:r>
          </a:p>
          <a:p>
            <a:endParaRPr lang="en-GB" baseline="0" dirty="0"/>
          </a:p>
          <a:p>
            <a:r>
              <a:rPr lang="en-GB" baseline="0" dirty="0"/>
              <a:t>[click slide again]</a:t>
            </a:r>
          </a:p>
          <a:p>
            <a:endParaRPr lang="en-GB" baseline="0" dirty="0"/>
          </a:p>
          <a:p>
            <a:r>
              <a:rPr lang="en-GB" baseline="0" dirty="0"/>
              <a:t>To ensure your clients do not fall foul of any of the pitfalls of this new legislation, you should ensure they do not seek this structure without appropriate consideration of the impact.</a:t>
            </a:r>
          </a:p>
          <a:p>
            <a:endParaRPr lang="en-GB" baseline="0" dirty="0"/>
          </a:p>
          <a:p>
            <a:r>
              <a:rPr lang="en-GB" baseline="0" dirty="0"/>
              <a:t>In general, we do not endorse such structures.</a:t>
            </a:r>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6</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75929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7</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70506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614C8-B010-41D1-B6CE-043A2F19E6B9}" type="slidenum">
              <a:rPr lang="en-GB" smtClean="0"/>
              <a:t>8</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323666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Flexibility can</a:t>
            </a:r>
            <a:r>
              <a:rPr lang="en-GB" b="1" baseline="0" dirty="0"/>
              <a:t> still be achieved by splitting the farming business into two separate structures.  For example, the unincorporated structure could be used for a farming business with relatively low profits, with a separate incorporated structure encompassing the contracting business, offering limited liability on to the owners on the contracting work as well as the advantageous Corp Tax rates on the contracting profits.</a:t>
            </a:r>
          </a:p>
          <a:p>
            <a:endParaRPr lang="en-GB" b="1" baseline="0" dirty="0"/>
          </a:p>
          <a:p>
            <a:r>
              <a:rPr lang="en-GB" b="1" baseline="0" dirty="0"/>
              <a:t>The key point is, the structure must suit the individual needs of the client.</a:t>
            </a:r>
          </a:p>
          <a:p>
            <a:endParaRPr lang="en-GB" b="1" baseline="0" dirty="0"/>
          </a:p>
          <a:p>
            <a:endParaRPr lang="en-GB" b="1" baseline="0" dirty="0"/>
          </a:p>
        </p:txBody>
      </p:sp>
      <p:sp>
        <p:nvSpPr>
          <p:cNvPr id="4" name="Slide Number Placeholder 3"/>
          <p:cNvSpPr>
            <a:spLocks noGrp="1"/>
          </p:cNvSpPr>
          <p:nvPr>
            <p:ph type="sldNum" sz="quarter" idx="10"/>
          </p:nvPr>
        </p:nvSpPr>
        <p:spPr/>
        <p:txBody>
          <a:bodyPr/>
          <a:lstStyle/>
          <a:p>
            <a:fld id="{C73614C8-B010-41D1-B6CE-043A2F19E6B9}" type="slidenum">
              <a:rPr lang="en-GB" smtClean="0"/>
              <a:t>9</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0486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1A25CD8-32C3-42FA-AC92-7A3499AEDE90}" type="datetimeFigureOut">
              <a:rPr lang="en-GB" smtClean="0"/>
              <a:t>13/03/2018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143734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A25CD8-32C3-42FA-AC92-7A3499AEDE90}" type="datetimeFigureOut">
              <a:rPr lang="en-GB" smtClean="0"/>
              <a:t>13/03/2018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2801345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A25CD8-32C3-42FA-AC92-7A3499AEDE90}" type="datetimeFigureOut">
              <a:rPr lang="en-GB" smtClean="0"/>
              <a:t>13/03/2018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201675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A25CD8-32C3-42FA-AC92-7A3499AEDE90}" type="datetimeFigureOut">
              <a:rPr lang="en-GB" smtClean="0"/>
              <a:t>13/03/2018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3061790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A25CD8-32C3-42FA-AC92-7A3499AEDE90}" type="datetimeFigureOut">
              <a:rPr lang="en-GB" smtClean="0"/>
              <a:t>13/03/2018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150763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1A25CD8-32C3-42FA-AC92-7A3499AEDE90}" type="datetimeFigureOut">
              <a:rPr lang="en-GB" smtClean="0"/>
              <a:t>13/03/2018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4080935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1A25CD8-32C3-42FA-AC92-7A3499AEDE90}" type="datetimeFigureOut">
              <a:rPr lang="en-GB" smtClean="0"/>
              <a:t>13/03/2018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424184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1A25CD8-32C3-42FA-AC92-7A3499AEDE90}" type="datetimeFigureOut">
              <a:rPr lang="en-GB" smtClean="0"/>
              <a:t>13/03/2018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270752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A25CD8-32C3-42FA-AC92-7A3499AEDE90}" type="datetimeFigureOut">
              <a:rPr lang="en-GB" smtClean="0"/>
              <a:t>13/03/2018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3986728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A25CD8-32C3-42FA-AC92-7A3499AEDE90}" type="datetimeFigureOut">
              <a:rPr lang="en-GB" smtClean="0"/>
              <a:t>13/03/2018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233697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A25CD8-32C3-42FA-AC92-7A3499AEDE90}" type="datetimeFigureOut">
              <a:rPr lang="en-GB" smtClean="0"/>
              <a:t>13/03/2018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9DF54-7571-4D8B-87E8-95ECA34F56CA}" type="slidenum">
              <a:rPr lang="en-GB" smtClean="0"/>
              <a:t>‹#›</a:t>
            </a:fld>
            <a:endParaRPr lang="en-GB"/>
          </a:p>
        </p:txBody>
      </p:sp>
    </p:spTree>
    <p:extLst>
      <p:ext uri="{BB962C8B-B14F-4D97-AF65-F5344CB8AC3E}">
        <p14:creationId xmlns:p14="http://schemas.microsoft.com/office/powerpoint/2010/main" val="36857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25CD8-32C3-42FA-AC92-7A3499AEDE90}" type="datetimeFigureOut">
              <a:rPr lang="en-GB" smtClean="0"/>
              <a:t>13/03/2018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9DF54-7571-4D8B-87E8-95ECA34F56CA}" type="slidenum">
              <a:rPr lang="en-GB" smtClean="0"/>
              <a:t>‹#›</a:t>
            </a:fld>
            <a:endParaRPr lang="en-GB"/>
          </a:p>
        </p:txBody>
      </p:sp>
    </p:spTree>
    <p:extLst>
      <p:ext uri="{BB962C8B-B14F-4D97-AF65-F5344CB8AC3E}">
        <p14:creationId xmlns:p14="http://schemas.microsoft.com/office/powerpoint/2010/main" val="2345153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jpg"/><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diagramData" Target="../diagrams/data2.xml"/><Relationship Id="rId21" Type="http://schemas.openxmlformats.org/officeDocument/2006/relationships/diagramQuickStyle" Target="../diagrams/quickStyle5.xml"/><Relationship Id="rId7" Type="http://schemas.microsoft.com/office/2007/relationships/diagramDrawing" Target="../diagrams/drawing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5.xml"/><Relationship Id="rId16" Type="http://schemas.openxmlformats.org/officeDocument/2006/relationships/diagramQuickStyle" Target="../diagrams/quickStyle4.xml"/><Relationship Id="rId20" Type="http://schemas.openxmlformats.org/officeDocument/2006/relationships/diagramLayout" Target="../diagrams/layout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5" Type="http://schemas.openxmlformats.org/officeDocument/2006/relationships/diagramLayout" Target="../diagrams/layout4.xml"/><Relationship Id="rId23" Type="http://schemas.microsoft.com/office/2007/relationships/diagramDrawing" Target="../diagrams/drawing5.xml"/><Relationship Id="rId10" Type="http://schemas.openxmlformats.org/officeDocument/2006/relationships/diagramLayout" Target="../diagrams/layout3.xml"/><Relationship Id="rId19" Type="http://schemas.openxmlformats.org/officeDocument/2006/relationships/diagramData" Target="../diagrams/data5.xml"/><Relationship Id="rId4" Type="http://schemas.openxmlformats.org/officeDocument/2006/relationships/diagramLayout" Target="../diagrams/layout2.xml"/><Relationship Id="rId9" Type="http://schemas.openxmlformats.org/officeDocument/2006/relationships/diagramData" Target="../diagrams/data3.xml"/><Relationship Id="rId14" Type="http://schemas.openxmlformats.org/officeDocument/2006/relationships/diagramData" Target="../diagrams/data4.xml"/><Relationship Id="rId22"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911398"/>
            <a:ext cx="9144000" cy="1722745"/>
          </a:xfrm>
        </p:spPr>
        <p:txBody>
          <a:bodyPr/>
          <a:lstStyle/>
          <a:p>
            <a:r>
              <a:rPr lang="en-GB" b="1" dirty="0"/>
              <a:t>PLANNING TO SUCCEED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843" y="3459432"/>
            <a:ext cx="6662312" cy="2102013"/>
          </a:xfrm>
          <a:prstGeom prst="rect">
            <a:avLst/>
          </a:prstGeom>
        </p:spPr>
      </p:pic>
    </p:spTree>
    <p:extLst>
      <p:ext uri="{BB962C8B-B14F-4D97-AF65-F5344CB8AC3E}">
        <p14:creationId xmlns:p14="http://schemas.microsoft.com/office/powerpoint/2010/main" val="123072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691160683"/>
              </p:ext>
            </p:extLst>
          </p:nvPr>
        </p:nvGraphicFramePr>
        <p:xfrm>
          <a:off x="1263316" y="397042"/>
          <a:ext cx="9649326" cy="6184231"/>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110429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260407340"/>
              </p:ext>
            </p:extLst>
          </p:nvPr>
        </p:nvGraphicFramePr>
        <p:xfrm>
          <a:off x="1263316" y="397042"/>
          <a:ext cx="9649326" cy="6184231"/>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2627767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1619" y="372979"/>
            <a:ext cx="10503569" cy="584775"/>
          </a:xfrm>
          <a:prstGeom prst="rect">
            <a:avLst/>
          </a:prstGeom>
          <a:noFill/>
        </p:spPr>
        <p:txBody>
          <a:bodyPr wrap="square" rtlCol="0">
            <a:spAutoFit/>
          </a:bodyPr>
          <a:lstStyle/>
          <a:p>
            <a:pPr algn="ctr"/>
            <a:r>
              <a:rPr lang="en-GB" sz="3200" dirty="0"/>
              <a:t>Important dates – using year ended 31 March 2018</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802663936"/>
              </p:ext>
            </p:extLst>
          </p:nvPr>
        </p:nvGraphicFramePr>
        <p:xfrm>
          <a:off x="1261977" y="1106903"/>
          <a:ext cx="9987548" cy="4947135"/>
        </p:xfrm>
        <a:graphic>
          <a:graphicData uri="http://schemas.openxmlformats.org/drawingml/2006/table">
            <a:tbl>
              <a:tblPr firstRow="1" bandRow="1">
                <a:tableStyleId>{5C22544A-7EE6-4342-B048-85BDC9FD1C3A}</a:tableStyleId>
              </a:tblPr>
              <a:tblGrid>
                <a:gridCol w="5295234">
                  <a:extLst>
                    <a:ext uri="{9D8B030D-6E8A-4147-A177-3AD203B41FA5}">
                      <a16:colId xmlns:a16="http://schemas.microsoft.com/office/drawing/2014/main" xmlns="" val="2473562826"/>
                    </a:ext>
                  </a:extLst>
                </a:gridCol>
                <a:gridCol w="2382252">
                  <a:extLst>
                    <a:ext uri="{9D8B030D-6E8A-4147-A177-3AD203B41FA5}">
                      <a16:colId xmlns:a16="http://schemas.microsoft.com/office/drawing/2014/main" xmlns="" val="3515808970"/>
                    </a:ext>
                  </a:extLst>
                </a:gridCol>
                <a:gridCol w="2310062">
                  <a:extLst>
                    <a:ext uri="{9D8B030D-6E8A-4147-A177-3AD203B41FA5}">
                      <a16:colId xmlns:a16="http://schemas.microsoft.com/office/drawing/2014/main" xmlns="" val="2450852675"/>
                    </a:ext>
                  </a:extLst>
                </a:gridCol>
              </a:tblGrid>
              <a:tr h="830667">
                <a:tc>
                  <a:txBody>
                    <a:bodyPr/>
                    <a:lstStyle/>
                    <a:p>
                      <a:pPr algn="ctr"/>
                      <a:endParaRPr lang="en-GB" sz="2400" dirty="0"/>
                    </a:p>
                  </a:txBody>
                  <a:tcPr anchor="ctr"/>
                </a:tc>
                <a:tc>
                  <a:txBody>
                    <a:bodyPr/>
                    <a:lstStyle/>
                    <a:p>
                      <a:pPr algn="ctr"/>
                      <a:r>
                        <a:rPr lang="en-GB" sz="2400" dirty="0"/>
                        <a:t>Unincorporated &amp; individuals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Companies</a:t>
                      </a:r>
                    </a:p>
                  </a:txBody>
                  <a:tcPr anchor="ctr"/>
                </a:tc>
                <a:extLst>
                  <a:ext uri="{0D108BD9-81ED-4DB2-BD59-A6C34878D82A}">
                    <a16:rowId xmlns:a16="http://schemas.microsoft.com/office/drawing/2014/main" xmlns="" val="1154931939"/>
                  </a:ext>
                </a:extLst>
              </a:tr>
              <a:tr h="830667">
                <a:tc>
                  <a:txBody>
                    <a:bodyPr/>
                    <a:lstStyle/>
                    <a:p>
                      <a:r>
                        <a:rPr lang="en-GB" sz="2400" dirty="0"/>
                        <a:t>Submission of accounts </a:t>
                      </a:r>
                    </a:p>
                  </a:txBody>
                  <a:tcPr anchor="ctr"/>
                </a:tc>
                <a:tc>
                  <a:txBody>
                    <a:bodyPr/>
                    <a:lstStyle/>
                    <a:p>
                      <a:pPr algn="ctr"/>
                      <a:r>
                        <a:rPr lang="en-GB" sz="2400" dirty="0"/>
                        <a:t>n/a</a:t>
                      </a:r>
                    </a:p>
                  </a:txBody>
                  <a:tcPr anchor="ctr"/>
                </a:tc>
                <a:tc>
                  <a:txBody>
                    <a:bodyPr/>
                    <a:lstStyle/>
                    <a:p>
                      <a:pPr algn="ctr"/>
                      <a:r>
                        <a:rPr lang="en-GB" sz="2400" dirty="0"/>
                        <a:t>31 December 2018</a:t>
                      </a:r>
                    </a:p>
                  </a:txBody>
                  <a:tcPr anchor="ctr"/>
                </a:tc>
                <a:extLst>
                  <a:ext uri="{0D108BD9-81ED-4DB2-BD59-A6C34878D82A}">
                    <a16:rowId xmlns:a16="http://schemas.microsoft.com/office/drawing/2014/main" xmlns="" val="3778896962"/>
                  </a:ext>
                </a:extLst>
              </a:tr>
              <a:tr h="830667">
                <a:tc>
                  <a:txBody>
                    <a:bodyPr/>
                    <a:lstStyle/>
                    <a:p>
                      <a:r>
                        <a:rPr lang="en-GB" sz="2400" dirty="0"/>
                        <a:t>Payment of first payment on account </a:t>
                      </a:r>
                    </a:p>
                  </a:txBody>
                  <a:tcPr anchor="ctr"/>
                </a:tc>
                <a:tc>
                  <a:txBody>
                    <a:bodyPr/>
                    <a:lstStyle/>
                    <a:p>
                      <a:pPr algn="ctr"/>
                      <a:r>
                        <a:rPr lang="en-GB" sz="2400" dirty="0"/>
                        <a:t>31 January</a:t>
                      </a:r>
                      <a:r>
                        <a:rPr lang="en-GB" sz="2400" baseline="0" dirty="0"/>
                        <a:t> 2018</a:t>
                      </a:r>
                      <a:endParaRPr lang="en-GB" sz="2400" dirty="0"/>
                    </a:p>
                  </a:txBody>
                  <a:tcPr anchor="ctr"/>
                </a:tc>
                <a:tc>
                  <a:txBody>
                    <a:bodyPr/>
                    <a:lstStyle/>
                    <a:p>
                      <a:pPr algn="ctr"/>
                      <a:r>
                        <a:rPr lang="en-GB" sz="2400" dirty="0"/>
                        <a:t>n/a</a:t>
                      </a:r>
                    </a:p>
                  </a:txBody>
                  <a:tcPr anchor="ctr"/>
                </a:tc>
                <a:extLst>
                  <a:ext uri="{0D108BD9-81ED-4DB2-BD59-A6C34878D82A}">
                    <a16:rowId xmlns:a16="http://schemas.microsoft.com/office/drawing/2014/main" xmlns="" val="883101866"/>
                  </a:ext>
                </a:extLst>
              </a:tr>
              <a:tr h="830667">
                <a:tc>
                  <a:txBody>
                    <a:bodyPr/>
                    <a:lstStyle/>
                    <a:p>
                      <a:r>
                        <a:rPr lang="en-GB" sz="2400" dirty="0"/>
                        <a:t>Payment of second payment on account</a:t>
                      </a:r>
                    </a:p>
                  </a:txBody>
                  <a:tcPr anchor="ctr"/>
                </a:tc>
                <a:tc>
                  <a:txBody>
                    <a:bodyPr/>
                    <a:lstStyle/>
                    <a:p>
                      <a:pPr algn="ctr"/>
                      <a:r>
                        <a:rPr lang="en-GB" sz="2400" dirty="0"/>
                        <a:t>31 July</a:t>
                      </a:r>
                      <a:r>
                        <a:rPr lang="en-GB" sz="2400" baseline="0" dirty="0"/>
                        <a:t> 2018</a:t>
                      </a:r>
                      <a:endParaRPr lang="en-GB" sz="2400" dirty="0"/>
                    </a:p>
                  </a:txBody>
                  <a:tcPr anchor="ctr"/>
                </a:tc>
                <a:tc>
                  <a:txBody>
                    <a:bodyPr/>
                    <a:lstStyle/>
                    <a:p>
                      <a:pPr algn="ctr"/>
                      <a:r>
                        <a:rPr lang="en-GB" sz="2400" dirty="0"/>
                        <a:t>n/a</a:t>
                      </a:r>
                    </a:p>
                  </a:txBody>
                  <a:tcPr anchor="ctr"/>
                </a:tc>
                <a:extLst>
                  <a:ext uri="{0D108BD9-81ED-4DB2-BD59-A6C34878D82A}">
                    <a16:rowId xmlns:a16="http://schemas.microsoft.com/office/drawing/2014/main" xmlns="" val="1156194367"/>
                  </a:ext>
                </a:extLst>
              </a:tr>
              <a:tr h="830667">
                <a:tc>
                  <a:txBody>
                    <a:bodyPr/>
                    <a:lstStyle/>
                    <a:p>
                      <a:r>
                        <a:rPr lang="en-GB" sz="2400" dirty="0"/>
                        <a:t>Payment of</a:t>
                      </a:r>
                      <a:r>
                        <a:rPr lang="en-GB" sz="2400" baseline="0" dirty="0"/>
                        <a:t> tax balancing payment</a:t>
                      </a:r>
                      <a:endParaRPr lang="en-GB" sz="2400" dirty="0"/>
                    </a:p>
                  </a:txBody>
                  <a:tcPr anchor="ctr"/>
                </a:tc>
                <a:tc>
                  <a:txBody>
                    <a:bodyPr/>
                    <a:lstStyle/>
                    <a:p>
                      <a:pPr algn="ctr"/>
                      <a:r>
                        <a:rPr lang="en-GB" sz="2400" dirty="0"/>
                        <a:t>31 January 2019</a:t>
                      </a:r>
                    </a:p>
                  </a:txBody>
                  <a:tcPr anchor="ctr"/>
                </a:tc>
                <a:tc>
                  <a:txBody>
                    <a:bodyPr/>
                    <a:lstStyle/>
                    <a:p>
                      <a:pPr algn="ctr"/>
                      <a:r>
                        <a:rPr lang="en-GB" sz="2400" dirty="0"/>
                        <a:t>1 January 2019</a:t>
                      </a:r>
                    </a:p>
                  </a:txBody>
                  <a:tcPr anchor="ctr"/>
                </a:tc>
                <a:extLst>
                  <a:ext uri="{0D108BD9-81ED-4DB2-BD59-A6C34878D82A}">
                    <a16:rowId xmlns:a16="http://schemas.microsoft.com/office/drawing/2014/main" xmlns="" val="22030849"/>
                  </a:ext>
                </a:extLst>
              </a:tr>
              <a:tr h="793800">
                <a:tc>
                  <a:txBody>
                    <a:bodyPr/>
                    <a:lstStyle/>
                    <a:p>
                      <a:r>
                        <a:rPr lang="en-GB" sz="2400" dirty="0"/>
                        <a:t>Submission of tax return</a:t>
                      </a:r>
                    </a:p>
                  </a:txBody>
                  <a:tcPr anchor="ctr"/>
                </a:tc>
                <a:tc>
                  <a:txBody>
                    <a:bodyPr/>
                    <a:lstStyle/>
                    <a:p>
                      <a:pPr algn="ctr"/>
                      <a:r>
                        <a:rPr lang="en-GB" sz="2400" dirty="0"/>
                        <a:t>31 January 2019</a:t>
                      </a:r>
                    </a:p>
                  </a:txBody>
                  <a:tcPr anchor="ctr"/>
                </a:tc>
                <a:tc>
                  <a:txBody>
                    <a:bodyPr/>
                    <a:lstStyle/>
                    <a:p>
                      <a:pPr algn="ctr"/>
                      <a:r>
                        <a:rPr lang="en-GB" sz="2400" dirty="0"/>
                        <a:t>31</a:t>
                      </a:r>
                      <a:r>
                        <a:rPr lang="en-GB" sz="2400" baseline="0" dirty="0"/>
                        <a:t> March 2019</a:t>
                      </a:r>
                      <a:endParaRPr lang="en-GB" sz="2400" dirty="0"/>
                    </a:p>
                  </a:txBody>
                  <a:tcPr anchor="ctr"/>
                </a:tc>
                <a:extLst>
                  <a:ext uri="{0D108BD9-81ED-4DB2-BD59-A6C34878D82A}">
                    <a16:rowId xmlns:a16="http://schemas.microsoft.com/office/drawing/2014/main" xmlns="" val="1580623741"/>
                  </a:ext>
                </a:extLst>
              </a:tr>
            </a:tbl>
          </a:graphicData>
        </a:graphic>
      </p:graphicFrame>
    </p:spTree>
    <p:extLst>
      <p:ext uri="{BB962C8B-B14F-4D97-AF65-F5344CB8AC3E}">
        <p14:creationId xmlns:p14="http://schemas.microsoft.com/office/powerpoint/2010/main" val="4251561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709" y="0"/>
            <a:ext cx="6321874" cy="8874331"/>
          </a:xfrm>
          <a:prstGeom prst="rect">
            <a:avLst/>
          </a:prstGeom>
        </p:spPr>
      </p:pic>
      <p:sp>
        <p:nvSpPr>
          <p:cNvPr id="5" name="TextBox 4"/>
          <p:cNvSpPr txBox="1"/>
          <p:nvPr/>
        </p:nvSpPr>
        <p:spPr>
          <a:xfrm>
            <a:off x="1736203" y="150471"/>
            <a:ext cx="5613722" cy="523220"/>
          </a:xfrm>
          <a:prstGeom prst="rect">
            <a:avLst/>
          </a:prstGeom>
          <a:noFill/>
        </p:spPr>
        <p:txBody>
          <a:bodyPr wrap="square" rtlCol="0">
            <a:spAutoFit/>
          </a:bodyPr>
          <a:lstStyle/>
          <a:p>
            <a:pPr algn="ctr"/>
            <a:r>
              <a:rPr lang="en-GB" sz="2800" dirty="0">
                <a:solidFill>
                  <a:schemeClr val="bg1"/>
                </a:solidFill>
              </a:rPr>
              <a:t>Pope Gregory XIII</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1971620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alpha val="99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705" y="308806"/>
            <a:ext cx="6179513" cy="617951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1214925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885" y="1649654"/>
            <a:ext cx="4566140" cy="4566140"/>
          </a:xfrm>
          <a:prstGeom prst="rect">
            <a:avLst/>
          </a:prstGeom>
        </p:spPr>
      </p:pic>
      <p:sp>
        <p:nvSpPr>
          <p:cNvPr id="3" name="TextBox 2"/>
          <p:cNvSpPr txBox="1"/>
          <p:nvPr/>
        </p:nvSpPr>
        <p:spPr>
          <a:xfrm>
            <a:off x="1004140" y="601885"/>
            <a:ext cx="9861630" cy="707886"/>
          </a:xfrm>
          <a:prstGeom prst="rect">
            <a:avLst/>
          </a:prstGeom>
          <a:noFill/>
        </p:spPr>
        <p:txBody>
          <a:bodyPr wrap="square" rtlCol="0">
            <a:spAutoFit/>
          </a:bodyPr>
          <a:lstStyle/>
          <a:p>
            <a:pPr algn="ctr"/>
            <a:r>
              <a:rPr lang="en-GB" sz="4000" b="1" dirty="0"/>
              <a:t>What a difference a day makes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19480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651288"/>
            <a:ext cx="12192000" cy="812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6" name="TextBox 5"/>
          <p:cNvSpPr txBox="1"/>
          <p:nvPr/>
        </p:nvSpPr>
        <p:spPr>
          <a:xfrm>
            <a:off x="196771" y="41959"/>
            <a:ext cx="6667016" cy="707886"/>
          </a:xfrm>
          <a:prstGeom prst="rect">
            <a:avLst/>
          </a:prstGeom>
          <a:noFill/>
        </p:spPr>
        <p:txBody>
          <a:bodyPr wrap="square" rtlCol="0">
            <a:spAutoFit/>
          </a:bodyPr>
          <a:lstStyle/>
          <a:p>
            <a:r>
              <a:rPr lang="en-GB" sz="4000" dirty="0">
                <a:solidFill>
                  <a:schemeClr val="accent1">
                    <a:lumMod val="50000"/>
                  </a:schemeClr>
                </a:solidFill>
              </a:rPr>
              <a:t>Everyone loves a new tractor</a:t>
            </a:r>
          </a:p>
        </p:txBody>
      </p:sp>
      <p:sp>
        <p:nvSpPr>
          <p:cNvPr id="7" name="TextBox 6"/>
          <p:cNvSpPr txBox="1"/>
          <p:nvPr/>
        </p:nvSpPr>
        <p:spPr>
          <a:xfrm>
            <a:off x="196771" y="982801"/>
            <a:ext cx="3495553" cy="1938992"/>
          </a:xfrm>
          <a:prstGeom prst="rect">
            <a:avLst/>
          </a:prstGeom>
          <a:noFill/>
        </p:spPr>
        <p:txBody>
          <a:bodyPr wrap="square" rtlCol="0">
            <a:spAutoFit/>
          </a:bodyPr>
          <a:lstStyle/>
          <a:p>
            <a:r>
              <a:rPr lang="en-GB" sz="4000" dirty="0">
                <a:solidFill>
                  <a:schemeClr val="accent1">
                    <a:lumMod val="50000"/>
                  </a:schemeClr>
                </a:solidFill>
              </a:rPr>
              <a:t>…but how does it affect my tax liability?</a:t>
            </a:r>
          </a:p>
        </p:txBody>
      </p:sp>
    </p:spTree>
    <p:extLst>
      <p:ext uri="{BB962C8B-B14F-4D97-AF65-F5344CB8AC3E}">
        <p14:creationId xmlns:p14="http://schemas.microsoft.com/office/powerpoint/2010/main" val="37534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595483626"/>
              </p:ext>
            </p:extLst>
          </p:nvPr>
        </p:nvGraphicFramePr>
        <p:xfrm>
          <a:off x="891251" y="520860"/>
          <a:ext cx="10417215" cy="5868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893073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4" y="0"/>
            <a:ext cx="12127832"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5" name="TextBox 4"/>
          <p:cNvSpPr txBox="1"/>
          <p:nvPr/>
        </p:nvSpPr>
        <p:spPr>
          <a:xfrm>
            <a:off x="814142" y="4247409"/>
            <a:ext cx="7445831" cy="1754326"/>
          </a:xfrm>
          <a:prstGeom prst="rect">
            <a:avLst/>
          </a:prstGeom>
          <a:noFill/>
        </p:spPr>
        <p:txBody>
          <a:bodyPr wrap="square" rtlCol="0">
            <a:spAutoFit/>
          </a:bodyPr>
          <a:lstStyle/>
          <a:p>
            <a:pPr marL="457200" indent="-457200" algn="just">
              <a:buFont typeface="Arial" panose="020B0604020202020204" pitchFamily="34" charset="0"/>
              <a:buChar char="•"/>
            </a:pPr>
            <a:r>
              <a:rPr lang="en-GB" sz="3600" b="1" dirty="0">
                <a:solidFill>
                  <a:schemeClr val="accent3">
                    <a:lumMod val="20000"/>
                    <a:lumOff val="80000"/>
                  </a:schemeClr>
                </a:solidFill>
              </a:rPr>
              <a:t>Electrical systems</a:t>
            </a:r>
          </a:p>
          <a:p>
            <a:pPr marL="457200" indent="-457200" algn="just">
              <a:buFont typeface="Arial" panose="020B0604020202020204" pitchFamily="34" charset="0"/>
              <a:buChar char="•"/>
            </a:pPr>
            <a:r>
              <a:rPr lang="en-GB" sz="3600" b="1" dirty="0">
                <a:solidFill>
                  <a:schemeClr val="accent3">
                    <a:lumMod val="20000"/>
                    <a:lumOff val="80000"/>
                  </a:schemeClr>
                </a:solidFill>
              </a:rPr>
              <a:t>Cold water systems</a:t>
            </a:r>
          </a:p>
          <a:p>
            <a:pPr marL="457200" indent="-457200" algn="just">
              <a:buFont typeface="Arial" panose="020B0604020202020204" pitchFamily="34" charset="0"/>
              <a:buChar char="•"/>
            </a:pPr>
            <a:r>
              <a:rPr lang="en-GB" sz="3600" b="1" dirty="0">
                <a:solidFill>
                  <a:schemeClr val="accent3">
                    <a:lumMod val="20000"/>
                    <a:lumOff val="80000"/>
                  </a:schemeClr>
                </a:solidFill>
              </a:rPr>
              <a:t>Space or water heating systems</a:t>
            </a:r>
          </a:p>
        </p:txBody>
      </p:sp>
    </p:spTree>
    <p:extLst>
      <p:ext uri="{BB962C8B-B14F-4D97-AF65-F5344CB8AC3E}">
        <p14:creationId xmlns:p14="http://schemas.microsoft.com/office/powerpoint/2010/main" val="244670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6" name="TextBox 5"/>
          <p:cNvSpPr txBox="1"/>
          <p:nvPr/>
        </p:nvSpPr>
        <p:spPr>
          <a:xfrm>
            <a:off x="1516284" y="613457"/>
            <a:ext cx="9248172" cy="523220"/>
          </a:xfrm>
          <a:prstGeom prst="rect">
            <a:avLst/>
          </a:prstGeom>
          <a:noFill/>
        </p:spPr>
        <p:txBody>
          <a:bodyPr wrap="square" rtlCol="0">
            <a:spAutoFit/>
          </a:bodyPr>
          <a:lstStyle/>
          <a:p>
            <a:pPr algn="ctr"/>
            <a:r>
              <a:rPr lang="en-GB" sz="2800" b="1" dirty="0"/>
              <a:t>Annual Investment Allowance (AIA)</a:t>
            </a:r>
          </a:p>
        </p:txBody>
      </p:sp>
      <p:sp>
        <p:nvSpPr>
          <p:cNvPr id="7" name="TextBox 6"/>
          <p:cNvSpPr txBox="1"/>
          <p:nvPr/>
        </p:nvSpPr>
        <p:spPr>
          <a:xfrm>
            <a:off x="1307940" y="1543220"/>
            <a:ext cx="9664860" cy="5109091"/>
          </a:xfrm>
          <a:prstGeom prst="rect">
            <a:avLst/>
          </a:prstGeom>
          <a:noFill/>
        </p:spPr>
        <p:txBody>
          <a:bodyPr wrap="square" rtlCol="0">
            <a:spAutoFit/>
          </a:bodyPr>
          <a:lstStyle/>
          <a:p>
            <a:pPr marL="457200" indent="-457200">
              <a:buFont typeface="Arial" panose="020B0604020202020204" pitchFamily="34" charset="0"/>
              <a:buChar char="•"/>
            </a:pPr>
            <a:r>
              <a:rPr lang="en-GB" sz="2800" dirty="0"/>
              <a:t>AIA is part of the total capital allowances (CA’s) a business may claim.</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Up to £200,000 of additions per annum</a:t>
            </a:r>
          </a:p>
          <a:p>
            <a:endParaRPr lang="en-GB" sz="2800" i="1" dirty="0"/>
          </a:p>
          <a:p>
            <a:pPr marL="457200" indent="-457200">
              <a:buFont typeface="Arial" panose="020B0604020202020204" pitchFamily="34" charset="0"/>
              <a:buChar char="•"/>
            </a:pPr>
            <a:r>
              <a:rPr lang="en-GB" sz="2800" dirty="0"/>
              <a:t>CA’s are claimed after all other tax-adjustments.</a:t>
            </a:r>
          </a:p>
          <a:p>
            <a:endParaRPr lang="en-GB" sz="2800" dirty="0"/>
          </a:p>
          <a:p>
            <a:pPr marL="457200" indent="-457200">
              <a:buFont typeface="Arial" panose="020B0604020202020204" pitchFamily="34" charset="0"/>
              <a:buChar char="•"/>
            </a:pPr>
            <a:r>
              <a:rPr lang="en-GB" sz="2800" dirty="0"/>
              <a:t>CA’s are flexible, and do not need to be claimed in full.  A business may claim less than the maximum amount if it is beneficial for tax purposes.</a:t>
            </a:r>
          </a:p>
          <a:p>
            <a:endParaRPr lang="en-GB" sz="2800" dirty="0"/>
          </a:p>
          <a:p>
            <a:endParaRPr lang="en-GB" dirty="0"/>
          </a:p>
        </p:txBody>
      </p:sp>
    </p:spTree>
    <p:extLst>
      <p:ext uri="{BB962C8B-B14F-4D97-AF65-F5344CB8AC3E}">
        <p14:creationId xmlns:p14="http://schemas.microsoft.com/office/powerpoint/2010/main" val="60240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6" name="Picture 2" descr="mgnv8zvp-1460468953.jpg (1356×66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0816" y="0"/>
            <a:ext cx="14173510" cy="69822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6" name="TextBox 5"/>
          <p:cNvSpPr txBox="1"/>
          <p:nvPr/>
        </p:nvSpPr>
        <p:spPr>
          <a:xfrm>
            <a:off x="88455" y="0"/>
            <a:ext cx="11657230" cy="830997"/>
          </a:xfrm>
          <a:prstGeom prst="rect">
            <a:avLst/>
          </a:prstGeom>
          <a:noFill/>
        </p:spPr>
        <p:txBody>
          <a:bodyPr wrap="square" rtlCol="0">
            <a:spAutoFit/>
          </a:bodyPr>
          <a:lstStyle/>
          <a:p>
            <a:r>
              <a:rPr lang="en-GB" sz="4800" dirty="0">
                <a:solidFill>
                  <a:schemeClr val="accent1">
                    <a:lumMod val="50000"/>
                  </a:schemeClr>
                </a:solidFill>
                <a:cs typeface="Arial" panose="020B0604020202020204" pitchFamily="34" charset="0"/>
              </a:rPr>
              <a:t>€3bn – annual CAP payment to UK farmers</a:t>
            </a:r>
          </a:p>
        </p:txBody>
      </p:sp>
    </p:spTree>
    <p:extLst>
      <p:ext uri="{BB962C8B-B14F-4D97-AF65-F5344CB8AC3E}">
        <p14:creationId xmlns:p14="http://schemas.microsoft.com/office/powerpoint/2010/main" val="1979108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6" name="TextBox 5"/>
          <p:cNvSpPr txBox="1"/>
          <p:nvPr/>
        </p:nvSpPr>
        <p:spPr>
          <a:xfrm>
            <a:off x="1585732" y="613458"/>
            <a:ext cx="9248172" cy="523220"/>
          </a:xfrm>
          <a:prstGeom prst="rect">
            <a:avLst/>
          </a:prstGeom>
          <a:noFill/>
        </p:spPr>
        <p:txBody>
          <a:bodyPr wrap="square" rtlCol="0">
            <a:spAutoFit/>
          </a:bodyPr>
          <a:lstStyle/>
          <a:p>
            <a:pPr algn="ctr"/>
            <a:r>
              <a:rPr lang="en-GB" sz="2800" b="1" dirty="0"/>
              <a:t>Using the Annual Investment Allowance (AIA) - example</a:t>
            </a:r>
          </a:p>
        </p:txBody>
      </p:sp>
      <p:sp>
        <p:nvSpPr>
          <p:cNvPr id="7" name="TextBox 6"/>
          <p:cNvSpPr txBox="1"/>
          <p:nvPr/>
        </p:nvSpPr>
        <p:spPr>
          <a:xfrm>
            <a:off x="1435261" y="1518876"/>
            <a:ext cx="9248172" cy="4401205"/>
          </a:xfrm>
          <a:prstGeom prst="rect">
            <a:avLst/>
          </a:prstGeom>
          <a:noFill/>
        </p:spPr>
        <p:txBody>
          <a:bodyPr wrap="square" rtlCol="0">
            <a:spAutoFit/>
          </a:bodyPr>
          <a:lstStyle/>
          <a:p>
            <a:r>
              <a:rPr lang="en-GB" sz="2800" dirty="0"/>
              <a:t>						     £</a:t>
            </a:r>
          </a:p>
          <a:p>
            <a:r>
              <a:rPr lang="en-GB" sz="2800" dirty="0"/>
              <a:t>	Profit per accounts				20,000</a:t>
            </a:r>
          </a:p>
          <a:p>
            <a:r>
              <a:rPr lang="en-GB" sz="2800" dirty="0"/>
              <a:t>	Add: depreciation				</a:t>
            </a:r>
            <a:r>
              <a:rPr lang="en-GB" sz="2800" u="sng" dirty="0"/>
              <a:t>25,000</a:t>
            </a:r>
          </a:p>
          <a:p>
            <a:r>
              <a:rPr lang="en-GB" sz="2800" b="1" dirty="0"/>
              <a:t>	Sub-total	</a:t>
            </a:r>
            <a:r>
              <a:rPr lang="en-GB" sz="2800" dirty="0"/>
              <a:t>				</a:t>
            </a:r>
            <a:r>
              <a:rPr lang="en-GB" sz="2800" b="1" dirty="0"/>
              <a:t>45,000</a:t>
            </a:r>
          </a:p>
          <a:p>
            <a:r>
              <a:rPr lang="en-GB" sz="2800" dirty="0"/>
              <a:t>	Less: capital allowances (</a:t>
            </a:r>
            <a:r>
              <a:rPr lang="en-GB" sz="2800" dirty="0" err="1"/>
              <a:t>inc.</a:t>
            </a:r>
            <a:r>
              <a:rPr lang="en-GB" sz="2800" dirty="0"/>
              <a:t> AIA)        </a:t>
            </a:r>
            <a:r>
              <a:rPr lang="en-GB" sz="2800" u="sng" dirty="0"/>
              <a:t>(30,000)</a:t>
            </a:r>
          </a:p>
          <a:p>
            <a:r>
              <a:rPr lang="en-GB" sz="2800" b="1" dirty="0"/>
              <a:t>	Taxable profit				</a:t>
            </a:r>
            <a:r>
              <a:rPr lang="en-GB" sz="2800" b="1" u="sng" dirty="0"/>
              <a:t>15,000  </a:t>
            </a:r>
          </a:p>
          <a:p>
            <a:r>
              <a:rPr lang="en-GB" sz="2800" dirty="0"/>
              <a:t>			</a:t>
            </a:r>
          </a:p>
          <a:p>
            <a:r>
              <a:rPr lang="en-GB" sz="2800" i="1" dirty="0"/>
              <a:t>However, as always, capital expenditure should only be acquired where there is commercial benefit – it must not be simply to ‘reduce the tax bill’ </a:t>
            </a:r>
            <a:endParaRPr lang="en-GB" dirty="0"/>
          </a:p>
        </p:txBody>
      </p:sp>
    </p:spTree>
    <p:extLst>
      <p:ext uri="{BB962C8B-B14F-4D97-AF65-F5344CB8AC3E}">
        <p14:creationId xmlns:p14="http://schemas.microsoft.com/office/powerpoint/2010/main" val="306440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21" y="-1945849"/>
            <a:ext cx="12790025" cy="949975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6" name="TextBox 5"/>
          <p:cNvSpPr txBox="1"/>
          <p:nvPr/>
        </p:nvSpPr>
        <p:spPr>
          <a:xfrm>
            <a:off x="765810" y="576292"/>
            <a:ext cx="9006840" cy="584775"/>
          </a:xfrm>
          <a:prstGeom prst="rect">
            <a:avLst/>
          </a:prstGeom>
          <a:noFill/>
        </p:spPr>
        <p:txBody>
          <a:bodyPr wrap="square" rtlCol="0">
            <a:spAutoFit/>
          </a:bodyPr>
          <a:lstStyle/>
          <a:p>
            <a:r>
              <a:rPr lang="en-GB" sz="3200" dirty="0">
                <a:solidFill>
                  <a:schemeClr val="accent6">
                    <a:lumMod val="20000"/>
                    <a:lumOff val="80000"/>
                  </a:schemeClr>
                </a:solidFill>
              </a:rPr>
              <a:t>Enhanced Capital Allowances (ECA’s)</a:t>
            </a:r>
          </a:p>
        </p:txBody>
      </p:sp>
    </p:spTree>
    <p:extLst>
      <p:ext uri="{BB962C8B-B14F-4D97-AF65-F5344CB8AC3E}">
        <p14:creationId xmlns:p14="http://schemas.microsoft.com/office/powerpoint/2010/main" val="3507039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2999"/>
            <a:ext cx="12192000" cy="9144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061336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93930" cy="782774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5" name="TextBox 4"/>
          <p:cNvSpPr txBox="1"/>
          <p:nvPr/>
        </p:nvSpPr>
        <p:spPr>
          <a:xfrm>
            <a:off x="480060" y="5523736"/>
            <a:ext cx="6446520" cy="1200329"/>
          </a:xfrm>
          <a:prstGeom prst="rect">
            <a:avLst/>
          </a:prstGeom>
          <a:noFill/>
        </p:spPr>
        <p:txBody>
          <a:bodyPr wrap="square" rtlCol="0">
            <a:spAutoFit/>
          </a:bodyPr>
          <a:lstStyle/>
          <a:p>
            <a:r>
              <a:rPr lang="en-GB" sz="3600" b="1" dirty="0">
                <a:solidFill>
                  <a:schemeClr val="bg1"/>
                </a:solidFill>
              </a:rPr>
              <a:t>Entrepreneurs Relief – is there a ‘material disposal’?</a:t>
            </a:r>
          </a:p>
        </p:txBody>
      </p:sp>
    </p:spTree>
    <p:extLst>
      <p:ext uri="{BB962C8B-B14F-4D97-AF65-F5344CB8AC3E}">
        <p14:creationId xmlns:p14="http://schemas.microsoft.com/office/powerpoint/2010/main" val="2564705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57436128"/>
              </p:ext>
            </p:extLst>
          </p:nvPr>
        </p:nvGraphicFramePr>
        <p:xfrm>
          <a:off x="720090" y="719666"/>
          <a:ext cx="10607040" cy="5383953"/>
        </p:xfrm>
        <a:graphic>
          <a:graphicData uri="http://schemas.openxmlformats.org/drawingml/2006/table">
            <a:tbl>
              <a:tblPr firstRow="1" bandRow="1">
                <a:tableStyleId>{5C22544A-7EE6-4342-B048-85BDC9FD1C3A}</a:tableStyleId>
              </a:tblPr>
              <a:tblGrid>
                <a:gridCol w="7703820">
                  <a:extLst>
                    <a:ext uri="{9D8B030D-6E8A-4147-A177-3AD203B41FA5}">
                      <a16:colId xmlns:a16="http://schemas.microsoft.com/office/drawing/2014/main" xmlns="" val="3899146800"/>
                    </a:ext>
                  </a:extLst>
                </a:gridCol>
                <a:gridCol w="2903220">
                  <a:extLst>
                    <a:ext uri="{9D8B030D-6E8A-4147-A177-3AD203B41FA5}">
                      <a16:colId xmlns:a16="http://schemas.microsoft.com/office/drawing/2014/main" xmlns="" val="125645292"/>
                    </a:ext>
                  </a:extLst>
                </a:gridCol>
              </a:tblGrid>
              <a:tr h="698097">
                <a:tc gridSpan="2">
                  <a:txBody>
                    <a:bodyPr/>
                    <a:lstStyle/>
                    <a:p>
                      <a:pPr algn="ctr"/>
                      <a:r>
                        <a:rPr lang="en-GB" sz="3200" dirty="0">
                          <a:latin typeface="+mn-lt"/>
                        </a:rPr>
                        <a:t>Questions to be asked</a:t>
                      </a:r>
                    </a:p>
                  </a:txBody>
                  <a:tcPr/>
                </a:tc>
                <a:tc hMerge="1">
                  <a:txBody>
                    <a:bodyPr/>
                    <a:lstStyle/>
                    <a:p>
                      <a:endParaRPr lang="en-GB" dirty="0"/>
                    </a:p>
                  </a:txBody>
                  <a:tcPr/>
                </a:tc>
                <a:extLst>
                  <a:ext uri="{0D108BD9-81ED-4DB2-BD59-A6C34878D82A}">
                    <a16:rowId xmlns:a16="http://schemas.microsoft.com/office/drawing/2014/main" xmlns="" val="2190844255"/>
                  </a:ext>
                </a:extLst>
              </a:tr>
              <a:tr h="698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cap="none" normalizeH="0" baseline="0" dirty="0">
                          <a:ln>
                            <a:noFill/>
                          </a:ln>
                          <a:solidFill>
                            <a:srgbClr val="000000"/>
                          </a:solidFill>
                          <a:effectLst/>
                          <a:latin typeface="+mn-lt"/>
                        </a:rPr>
                        <a:t>Is there a material disposal?</a:t>
                      </a:r>
                      <a:endParaRPr kumimoji="0" lang="en-US" altLang="en-US" sz="1400" b="0" i="0" u="none" strike="noStrike" cap="none" normalizeH="0" baseline="0" dirty="0">
                        <a:ln>
                          <a:noFill/>
                        </a:ln>
                        <a:solidFill>
                          <a:schemeClr val="tx1"/>
                        </a:solidFill>
                        <a:effectLst/>
                        <a:latin typeface="+mn-lt"/>
                      </a:endParaRPr>
                    </a:p>
                  </a:txBody>
                  <a:tcPr/>
                </a:tc>
                <a:tc>
                  <a:txBody>
                    <a:bodyPr/>
                    <a:lstStyle/>
                    <a:p>
                      <a:pPr algn="ctr"/>
                      <a:r>
                        <a:rPr lang="en-GB" sz="3200" dirty="0">
                          <a:latin typeface="+mn-lt"/>
                        </a:rPr>
                        <a:t>Yes</a:t>
                      </a:r>
                    </a:p>
                  </a:txBody>
                  <a:tcPr/>
                </a:tc>
                <a:extLst>
                  <a:ext uri="{0D108BD9-81ED-4DB2-BD59-A6C34878D82A}">
                    <a16:rowId xmlns:a16="http://schemas.microsoft.com/office/drawing/2014/main" xmlns="" val="1604688509"/>
                  </a:ext>
                </a:extLst>
              </a:tr>
              <a:tr h="688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cap="none" normalizeH="0" baseline="0" dirty="0">
                          <a:ln>
                            <a:noFill/>
                          </a:ln>
                          <a:solidFill>
                            <a:srgbClr val="000000"/>
                          </a:solidFill>
                          <a:effectLst/>
                          <a:latin typeface="+mn-lt"/>
                        </a:rPr>
                        <a:t>Has the asset been used in the trade?</a:t>
                      </a:r>
                      <a:endParaRPr kumimoji="0" lang="en-US" altLang="en-US" sz="1400" b="0" i="0" u="none" strike="noStrike" cap="none" normalizeH="0" baseline="0" dirty="0">
                        <a:ln>
                          <a:noFill/>
                        </a:ln>
                        <a:solidFill>
                          <a:schemeClr val="tx1"/>
                        </a:solidFill>
                        <a:effectLst/>
                        <a:latin typeface="+mn-lt"/>
                      </a:endParaRPr>
                    </a:p>
                  </a:txBody>
                  <a:tcPr/>
                </a:tc>
                <a:tc>
                  <a:txBody>
                    <a:bodyPr/>
                    <a:lstStyle/>
                    <a:p>
                      <a:pPr algn="ctr"/>
                      <a:r>
                        <a:rPr lang="en-GB" sz="3200" dirty="0">
                          <a:latin typeface="+mn-lt"/>
                        </a:rPr>
                        <a:t>Yes</a:t>
                      </a:r>
                    </a:p>
                  </a:txBody>
                  <a:tcPr/>
                </a:tc>
                <a:extLst>
                  <a:ext uri="{0D108BD9-81ED-4DB2-BD59-A6C34878D82A}">
                    <a16:rowId xmlns:a16="http://schemas.microsoft.com/office/drawing/2014/main" xmlns="" val="2742421517"/>
                  </a:ext>
                </a:extLst>
              </a:tr>
              <a:tr h="698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cap="none" normalizeH="0" baseline="0" dirty="0">
                          <a:ln>
                            <a:noFill/>
                          </a:ln>
                          <a:solidFill>
                            <a:srgbClr val="000000"/>
                          </a:solidFill>
                          <a:effectLst/>
                          <a:latin typeface="+mn-lt"/>
                        </a:rPr>
                        <a:t>Has it </a:t>
                      </a:r>
                      <a:r>
                        <a:rPr lang="en-US" altLang="en-US" sz="3200" i="1" dirty="0">
                          <a:solidFill>
                            <a:srgbClr val="000000"/>
                          </a:solidFill>
                          <a:latin typeface="+mn-lt"/>
                        </a:rPr>
                        <a:t>always </a:t>
                      </a:r>
                      <a:r>
                        <a:rPr kumimoji="0" lang="en-US" altLang="en-US" sz="3200" b="0" i="0" u="none" strike="noStrike" cap="none" normalizeH="0" baseline="0" dirty="0">
                          <a:ln>
                            <a:noFill/>
                          </a:ln>
                          <a:solidFill>
                            <a:srgbClr val="000000"/>
                          </a:solidFill>
                          <a:effectLst/>
                          <a:latin typeface="+mn-lt"/>
                        </a:rPr>
                        <a:t>been used in the trade?</a:t>
                      </a:r>
                      <a:endParaRPr kumimoji="0" lang="en-US" altLang="en-US" sz="1400" b="0" i="0" u="none" strike="noStrike" cap="none" normalizeH="0" baseline="0" dirty="0">
                        <a:ln>
                          <a:noFill/>
                        </a:ln>
                        <a:solidFill>
                          <a:schemeClr val="tx1"/>
                        </a:solidFill>
                        <a:effectLst/>
                        <a:latin typeface="+mn-lt"/>
                      </a:endParaRPr>
                    </a:p>
                  </a:txBody>
                  <a:tcPr/>
                </a:tc>
                <a:tc>
                  <a:txBody>
                    <a:bodyPr/>
                    <a:lstStyle/>
                    <a:p>
                      <a:pPr algn="ctr"/>
                      <a:r>
                        <a:rPr lang="en-GB" sz="3200" dirty="0">
                          <a:latin typeface="+mn-lt"/>
                        </a:rPr>
                        <a:t>Yes</a:t>
                      </a:r>
                    </a:p>
                  </a:txBody>
                  <a:tcPr/>
                </a:tc>
                <a:extLst>
                  <a:ext uri="{0D108BD9-81ED-4DB2-BD59-A6C34878D82A}">
                    <a16:rowId xmlns:a16="http://schemas.microsoft.com/office/drawing/2014/main" xmlns="" val="153748450"/>
                  </a:ext>
                </a:extLst>
              </a:tr>
              <a:tr h="1204934">
                <a:tc>
                  <a:txBody>
                    <a:bodyPr/>
                    <a:lstStyle/>
                    <a:p>
                      <a:pPr algn="l"/>
                      <a:r>
                        <a:rPr kumimoji="0" lang="en-US" altLang="en-US" sz="3200" b="0" i="0" u="none" strike="noStrike" cap="none" normalizeH="0" baseline="0" dirty="0">
                          <a:ln>
                            <a:noFill/>
                          </a:ln>
                          <a:solidFill>
                            <a:srgbClr val="000000"/>
                          </a:solidFill>
                          <a:effectLst/>
                          <a:latin typeface="+mn-lt"/>
                        </a:rPr>
                        <a:t>Has the owner paid himself a rent for the use of the asset?</a:t>
                      </a:r>
                      <a:endParaRPr lang="en-GB" sz="3200" dirty="0">
                        <a:latin typeface="+mn-lt"/>
                      </a:endParaRPr>
                    </a:p>
                  </a:txBody>
                  <a:tcPr/>
                </a:tc>
                <a:tc>
                  <a:txBody>
                    <a:bodyPr/>
                    <a:lstStyle/>
                    <a:p>
                      <a:pPr algn="ctr"/>
                      <a:r>
                        <a:rPr lang="en-GB" sz="3200" dirty="0">
                          <a:latin typeface="+mn-lt"/>
                        </a:rPr>
                        <a:t>Yes</a:t>
                      </a:r>
                    </a:p>
                  </a:txBody>
                  <a:tcPr/>
                </a:tc>
                <a:extLst>
                  <a:ext uri="{0D108BD9-81ED-4DB2-BD59-A6C34878D82A}">
                    <a16:rowId xmlns:a16="http://schemas.microsoft.com/office/drawing/2014/main" xmlns="" val="1521795114"/>
                  </a:ext>
                </a:extLst>
              </a:tr>
              <a:tr h="698097">
                <a:tc>
                  <a:txBody>
                    <a:bodyPr/>
                    <a:lstStyle/>
                    <a:p>
                      <a:pPr algn="l"/>
                      <a:r>
                        <a:rPr kumimoji="0" lang="en-US" altLang="en-US" sz="3200" b="0" i="0" u="none" strike="noStrike" cap="none" normalizeH="0" baseline="0" dirty="0">
                          <a:ln>
                            <a:noFill/>
                          </a:ln>
                          <a:solidFill>
                            <a:srgbClr val="000000"/>
                          </a:solidFill>
                          <a:effectLst/>
                          <a:latin typeface="+mn-lt"/>
                        </a:rPr>
                        <a:t>Was this rent less than the market value?</a:t>
                      </a:r>
                      <a:endParaRPr lang="en-GB" sz="3200" dirty="0">
                        <a:latin typeface="+mn-lt"/>
                      </a:endParaRPr>
                    </a:p>
                  </a:txBody>
                  <a:tcPr/>
                </a:tc>
                <a:tc>
                  <a:txBody>
                    <a:bodyPr/>
                    <a:lstStyle/>
                    <a:p>
                      <a:pPr algn="ctr"/>
                      <a:r>
                        <a:rPr lang="en-GB" sz="3200" dirty="0">
                          <a:latin typeface="+mn-lt"/>
                        </a:rPr>
                        <a:t>Yes</a:t>
                      </a:r>
                    </a:p>
                  </a:txBody>
                  <a:tcPr/>
                </a:tc>
                <a:extLst>
                  <a:ext uri="{0D108BD9-81ED-4DB2-BD59-A6C34878D82A}">
                    <a16:rowId xmlns:a16="http://schemas.microsoft.com/office/drawing/2014/main" xmlns="" val="2041326369"/>
                  </a:ext>
                </a:extLst>
              </a:tr>
              <a:tr h="698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cap="none" normalizeH="0" baseline="0" dirty="0">
                          <a:ln>
                            <a:noFill/>
                          </a:ln>
                          <a:solidFill>
                            <a:srgbClr val="000000"/>
                          </a:solidFill>
                          <a:effectLst/>
                          <a:latin typeface="+mn-lt"/>
                        </a:rPr>
                        <a:t>Entrepreneur’s relief available?</a:t>
                      </a:r>
                      <a:endParaRPr kumimoji="0" lang="en-US" altLang="en-US" sz="1400" b="0" i="0" u="none" strike="noStrike" cap="none" normalizeH="0" baseline="0" dirty="0">
                        <a:ln>
                          <a:noFill/>
                        </a:ln>
                        <a:solidFill>
                          <a:schemeClr val="tx1"/>
                        </a:solidFill>
                        <a:effectLst/>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cap="none" normalizeH="0" baseline="0" dirty="0">
                          <a:ln>
                            <a:noFill/>
                          </a:ln>
                          <a:solidFill>
                            <a:srgbClr val="000000"/>
                          </a:solidFill>
                          <a:effectLst/>
                          <a:latin typeface="+mn-lt"/>
                        </a:rPr>
                        <a:t>Probably…</a:t>
                      </a:r>
                      <a:endParaRPr kumimoji="0" lang="en-US" altLang="en-US" sz="1400" b="0" i="0" u="none" strike="noStrike" cap="none" normalizeH="0" baseline="0" dirty="0">
                        <a:ln>
                          <a:noFill/>
                        </a:ln>
                        <a:solidFill>
                          <a:schemeClr val="tx1"/>
                        </a:solidFill>
                        <a:effectLst/>
                        <a:latin typeface="+mn-lt"/>
                      </a:endParaRPr>
                    </a:p>
                  </a:txBody>
                  <a:tcPr/>
                </a:tc>
                <a:extLst>
                  <a:ext uri="{0D108BD9-81ED-4DB2-BD59-A6C34878D82A}">
                    <a16:rowId xmlns:a16="http://schemas.microsoft.com/office/drawing/2014/main" xmlns="" val="816983180"/>
                  </a:ext>
                </a:extLst>
              </a:tr>
            </a:tbl>
          </a:graphicData>
        </a:graphic>
      </p:graphicFrame>
      <p:sp>
        <p:nvSpPr>
          <p:cNvPr id="7" name="AutoShape 3"/>
          <p:cNvSpPr>
            <a:spLocks noChangeAspect="1" noChangeArrowheads="1" noTextEdit="1"/>
          </p:cNvSpPr>
          <p:nvPr/>
        </p:nvSpPr>
        <p:spPr bwMode="auto">
          <a:xfrm>
            <a:off x="617538" y="460375"/>
            <a:ext cx="109728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Rectangle 5"/>
          <p:cNvSpPr>
            <a:spLocks noChangeArrowheads="1"/>
          </p:cNvSpPr>
          <p:nvPr/>
        </p:nvSpPr>
        <p:spPr bwMode="auto">
          <a:xfrm>
            <a:off x="628651" y="539750"/>
            <a:ext cx="10939463" cy="720725"/>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Rectangle 6"/>
          <p:cNvSpPr>
            <a:spLocks noChangeArrowheads="1"/>
          </p:cNvSpPr>
          <p:nvPr/>
        </p:nvSpPr>
        <p:spPr bwMode="auto">
          <a:xfrm>
            <a:off x="628651" y="1260475"/>
            <a:ext cx="7945438" cy="720725"/>
          </a:xfrm>
          <a:prstGeom prst="rect">
            <a:avLst/>
          </a:prstGeom>
          <a:solidFill>
            <a:srgbClr val="D2D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Rectangle 7"/>
          <p:cNvSpPr>
            <a:spLocks noChangeArrowheads="1"/>
          </p:cNvSpPr>
          <p:nvPr/>
        </p:nvSpPr>
        <p:spPr bwMode="auto">
          <a:xfrm>
            <a:off x="8574088" y="1260475"/>
            <a:ext cx="2994025" cy="720725"/>
          </a:xfrm>
          <a:prstGeom prst="rect">
            <a:avLst/>
          </a:prstGeom>
          <a:solidFill>
            <a:srgbClr val="D2D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8"/>
          <p:cNvSpPr>
            <a:spLocks noChangeArrowheads="1"/>
          </p:cNvSpPr>
          <p:nvPr/>
        </p:nvSpPr>
        <p:spPr bwMode="auto">
          <a:xfrm>
            <a:off x="628651" y="1981200"/>
            <a:ext cx="7945438" cy="711200"/>
          </a:xfrm>
          <a:prstGeom prst="rect">
            <a:avLst/>
          </a:prstGeom>
          <a:solidFill>
            <a:srgbClr val="EAEF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Rectangle 9"/>
          <p:cNvSpPr>
            <a:spLocks noChangeArrowheads="1"/>
          </p:cNvSpPr>
          <p:nvPr/>
        </p:nvSpPr>
        <p:spPr bwMode="auto">
          <a:xfrm>
            <a:off x="8574088" y="1981200"/>
            <a:ext cx="2994025" cy="711200"/>
          </a:xfrm>
          <a:prstGeom prst="rect">
            <a:avLst/>
          </a:prstGeom>
          <a:solidFill>
            <a:srgbClr val="EAEF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10"/>
          <p:cNvSpPr>
            <a:spLocks noChangeArrowheads="1"/>
          </p:cNvSpPr>
          <p:nvPr/>
        </p:nvSpPr>
        <p:spPr bwMode="auto">
          <a:xfrm>
            <a:off x="628651" y="2692400"/>
            <a:ext cx="7945438" cy="720725"/>
          </a:xfrm>
          <a:prstGeom prst="rect">
            <a:avLst/>
          </a:prstGeom>
          <a:solidFill>
            <a:srgbClr val="D2D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11"/>
          <p:cNvSpPr>
            <a:spLocks noChangeArrowheads="1"/>
          </p:cNvSpPr>
          <p:nvPr/>
        </p:nvSpPr>
        <p:spPr bwMode="auto">
          <a:xfrm>
            <a:off x="8574088" y="2692400"/>
            <a:ext cx="2994025" cy="720725"/>
          </a:xfrm>
          <a:prstGeom prst="rect">
            <a:avLst/>
          </a:prstGeom>
          <a:solidFill>
            <a:srgbClr val="D2D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Rectangle 12"/>
          <p:cNvSpPr>
            <a:spLocks noChangeArrowheads="1"/>
          </p:cNvSpPr>
          <p:nvPr/>
        </p:nvSpPr>
        <p:spPr bwMode="auto">
          <a:xfrm>
            <a:off x="628651" y="3413125"/>
            <a:ext cx="7945438" cy="1244600"/>
          </a:xfrm>
          <a:prstGeom prst="rect">
            <a:avLst/>
          </a:prstGeom>
          <a:solidFill>
            <a:srgbClr val="EAEF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Rectangle 13"/>
          <p:cNvSpPr>
            <a:spLocks noChangeArrowheads="1"/>
          </p:cNvSpPr>
          <p:nvPr/>
        </p:nvSpPr>
        <p:spPr bwMode="auto">
          <a:xfrm>
            <a:off x="8574088" y="3413125"/>
            <a:ext cx="2994025" cy="1244600"/>
          </a:xfrm>
          <a:prstGeom prst="rect">
            <a:avLst/>
          </a:prstGeom>
          <a:solidFill>
            <a:srgbClr val="EAEF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Rectangle 14"/>
          <p:cNvSpPr>
            <a:spLocks noChangeArrowheads="1"/>
          </p:cNvSpPr>
          <p:nvPr/>
        </p:nvSpPr>
        <p:spPr bwMode="auto">
          <a:xfrm>
            <a:off x="628651" y="4657725"/>
            <a:ext cx="7945438" cy="720725"/>
          </a:xfrm>
          <a:prstGeom prst="rect">
            <a:avLst/>
          </a:prstGeom>
          <a:solidFill>
            <a:srgbClr val="D2D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Rectangle 15"/>
          <p:cNvSpPr>
            <a:spLocks noChangeArrowheads="1"/>
          </p:cNvSpPr>
          <p:nvPr/>
        </p:nvSpPr>
        <p:spPr bwMode="auto">
          <a:xfrm>
            <a:off x="8574088" y="4657725"/>
            <a:ext cx="2994025" cy="720725"/>
          </a:xfrm>
          <a:prstGeom prst="rect">
            <a:avLst/>
          </a:prstGeom>
          <a:solidFill>
            <a:srgbClr val="D2D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16"/>
          <p:cNvSpPr>
            <a:spLocks noChangeArrowheads="1"/>
          </p:cNvSpPr>
          <p:nvPr/>
        </p:nvSpPr>
        <p:spPr bwMode="auto">
          <a:xfrm>
            <a:off x="628651" y="5378450"/>
            <a:ext cx="7945438" cy="720725"/>
          </a:xfrm>
          <a:prstGeom prst="rect">
            <a:avLst/>
          </a:prstGeom>
          <a:solidFill>
            <a:srgbClr val="EAEF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17"/>
          <p:cNvSpPr>
            <a:spLocks noChangeArrowheads="1"/>
          </p:cNvSpPr>
          <p:nvPr/>
        </p:nvSpPr>
        <p:spPr bwMode="auto">
          <a:xfrm>
            <a:off x="8574088" y="5378450"/>
            <a:ext cx="2994025" cy="720725"/>
          </a:xfrm>
          <a:prstGeom prst="rect">
            <a:avLst/>
          </a:prstGeom>
          <a:solidFill>
            <a:srgbClr val="EAEF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Line 18"/>
          <p:cNvSpPr>
            <a:spLocks noChangeShapeType="1"/>
          </p:cNvSpPr>
          <p:nvPr/>
        </p:nvSpPr>
        <p:spPr bwMode="auto">
          <a:xfrm>
            <a:off x="8574088" y="1241425"/>
            <a:ext cx="0" cy="486410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19"/>
          <p:cNvSpPr>
            <a:spLocks noChangeShapeType="1"/>
          </p:cNvSpPr>
          <p:nvPr/>
        </p:nvSpPr>
        <p:spPr bwMode="auto">
          <a:xfrm>
            <a:off x="622301" y="1260475"/>
            <a:ext cx="10952163" cy="0"/>
          </a:xfrm>
          <a:prstGeom prst="line">
            <a:avLst/>
          </a:prstGeom>
          <a:noFill/>
          <a:ln w="3968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0"/>
          <p:cNvSpPr>
            <a:spLocks noChangeShapeType="1"/>
          </p:cNvSpPr>
          <p:nvPr/>
        </p:nvSpPr>
        <p:spPr bwMode="auto">
          <a:xfrm>
            <a:off x="622301" y="1981200"/>
            <a:ext cx="109521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21"/>
          <p:cNvSpPr>
            <a:spLocks noChangeShapeType="1"/>
          </p:cNvSpPr>
          <p:nvPr/>
        </p:nvSpPr>
        <p:spPr bwMode="auto">
          <a:xfrm>
            <a:off x="622301" y="2692400"/>
            <a:ext cx="109521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22"/>
          <p:cNvSpPr>
            <a:spLocks noChangeShapeType="1"/>
          </p:cNvSpPr>
          <p:nvPr/>
        </p:nvSpPr>
        <p:spPr bwMode="auto">
          <a:xfrm>
            <a:off x="622301" y="3413125"/>
            <a:ext cx="109521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23"/>
          <p:cNvSpPr>
            <a:spLocks noChangeShapeType="1"/>
          </p:cNvSpPr>
          <p:nvPr/>
        </p:nvSpPr>
        <p:spPr bwMode="auto">
          <a:xfrm>
            <a:off x="622301" y="4657725"/>
            <a:ext cx="109521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Line 24"/>
          <p:cNvSpPr>
            <a:spLocks noChangeShapeType="1"/>
          </p:cNvSpPr>
          <p:nvPr/>
        </p:nvSpPr>
        <p:spPr bwMode="auto">
          <a:xfrm>
            <a:off x="622301" y="5378450"/>
            <a:ext cx="109521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25"/>
          <p:cNvSpPr>
            <a:spLocks noChangeShapeType="1"/>
          </p:cNvSpPr>
          <p:nvPr/>
        </p:nvSpPr>
        <p:spPr bwMode="auto">
          <a:xfrm>
            <a:off x="628651" y="533400"/>
            <a:ext cx="0" cy="557212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26"/>
          <p:cNvSpPr>
            <a:spLocks noChangeShapeType="1"/>
          </p:cNvSpPr>
          <p:nvPr/>
        </p:nvSpPr>
        <p:spPr bwMode="auto">
          <a:xfrm>
            <a:off x="11568113" y="533400"/>
            <a:ext cx="0" cy="557212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27"/>
          <p:cNvSpPr>
            <a:spLocks noChangeShapeType="1"/>
          </p:cNvSpPr>
          <p:nvPr/>
        </p:nvSpPr>
        <p:spPr bwMode="auto">
          <a:xfrm>
            <a:off x="622301" y="539750"/>
            <a:ext cx="109521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Line 28"/>
          <p:cNvSpPr>
            <a:spLocks noChangeShapeType="1"/>
          </p:cNvSpPr>
          <p:nvPr/>
        </p:nvSpPr>
        <p:spPr bwMode="auto">
          <a:xfrm>
            <a:off x="622301" y="6099175"/>
            <a:ext cx="109521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29"/>
          <p:cNvSpPr>
            <a:spLocks noChangeArrowheads="1"/>
          </p:cNvSpPr>
          <p:nvPr/>
        </p:nvSpPr>
        <p:spPr bwMode="auto">
          <a:xfrm>
            <a:off x="2407574" y="619126"/>
            <a:ext cx="78032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1" i="0" u="none" strike="noStrike" cap="none" normalizeH="0" baseline="0" dirty="0">
                <a:ln>
                  <a:noFill/>
                </a:ln>
                <a:solidFill>
                  <a:srgbClr val="FFFFFF"/>
                </a:solidFill>
                <a:effectLst/>
                <a:latin typeface="Calibri" panose="020F0502020204030204" pitchFamily="34" charset="0"/>
              </a:rPr>
              <a:t>Entrepreneurs Relief - Questions to be asked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30"/>
          <p:cNvSpPr>
            <a:spLocks noChangeArrowheads="1"/>
          </p:cNvSpPr>
          <p:nvPr/>
        </p:nvSpPr>
        <p:spPr bwMode="auto">
          <a:xfrm>
            <a:off x="727076" y="1303338"/>
            <a:ext cx="51387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Is there a material disposal?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31"/>
          <p:cNvSpPr>
            <a:spLocks noChangeArrowheads="1"/>
          </p:cNvSpPr>
          <p:nvPr/>
        </p:nvSpPr>
        <p:spPr bwMode="auto">
          <a:xfrm>
            <a:off x="9802813" y="1303338"/>
            <a:ext cx="815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Yes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32"/>
          <p:cNvSpPr>
            <a:spLocks noChangeArrowheads="1"/>
          </p:cNvSpPr>
          <p:nvPr/>
        </p:nvSpPr>
        <p:spPr bwMode="auto">
          <a:xfrm>
            <a:off x="727076" y="2024063"/>
            <a:ext cx="68183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Has the asset been used in the trade?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33"/>
          <p:cNvSpPr>
            <a:spLocks noChangeArrowheads="1"/>
          </p:cNvSpPr>
          <p:nvPr/>
        </p:nvSpPr>
        <p:spPr bwMode="auto">
          <a:xfrm>
            <a:off x="9802813" y="2024063"/>
            <a:ext cx="815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Yes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36"/>
          <p:cNvSpPr>
            <a:spLocks noChangeArrowheads="1"/>
          </p:cNvSpPr>
          <p:nvPr/>
        </p:nvSpPr>
        <p:spPr bwMode="auto">
          <a:xfrm>
            <a:off x="713740" y="2779797"/>
            <a:ext cx="644824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Has is </a:t>
            </a:r>
            <a:r>
              <a:rPr kumimoji="0" lang="en-US" altLang="en-US" sz="3300" b="0" i="1" u="none" strike="noStrike" cap="none" normalizeH="0" baseline="0" dirty="0">
                <a:ln>
                  <a:noFill/>
                </a:ln>
                <a:solidFill>
                  <a:srgbClr val="000000"/>
                </a:solidFill>
                <a:effectLst/>
                <a:latin typeface="Calibri" panose="020F0502020204030204" pitchFamily="34" charset="0"/>
              </a:rPr>
              <a:t>always </a:t>
            </a:r>
            <a:r>
              <a:rPr kumimoji="0" lang="en-US" altLang="en-US" sz="3300" b="0" i="0" u="none" strike="noStrike" cap="none" normalizeH="0" baseline="0" dirty="0">
                <a:ln>
                  <a:noFill/>
                </a:ln>
                <a:solidFill>
                  <a:srgbClr val="000000"/>
                </a:solidFill>
                <a:effectLst/>
                <a:latin typeface="Calibri" panose="020F0502020204030204" pitchFamily="34" charset="0"/>
              </a:rPr>
              <a:t>been used in the trade?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37"/>
          <p:cNvSpPr>
            <a:spLocks noChangeArrowheads="1"/>
          </p:cNvSpPr>
          <p:nvPr/>
        </p:nvSpPr>
        <p:spPr bwMode="auto">
          <a:xfrm>
            <a:off x="9802813" y="2735263"/>
            <a:ext cx="815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Yes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38"/>
          <p:cNvSpPr>
            <a:spLocks noChangeArrowheads="1"/>
          </p:cNvSpPr>
          <p:nvPr/>
        </p:nvSpPr>
        <p:spPr bwMode="auto">
          <a:xfrm>
            <a:off x="727076" y="3455988"/>
            <a:ext cx="77555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Has the owner paid himself a rent for the use of the asset?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 name="Rectangle 40"/>
          <p:cNvSpPr>
            <a:spLocks noChangeArrowheads="1"/>
          </p:cNvSpPr>
          <p:nvPr/>
        </p:nvSpPr>
        <p:spPr bwMode="auto">
          <a:xfrm>
            <a:off x="9802813" y="3455988"/>
            <a:ext cx="815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Yes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41"/>
          <p:cNvSpPr>
            <a:spLocks noChangeArrowheads="1"/>
          </p:cNvSpPr>
          <p:nvPr/>
        </p:nvSpPr>
        <p:spPr bwMode="auto">
          <a:xfrm>
            <a:off x="727076" y="4699000"/>
            <a:ext cx="74866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Was this rent less than the market value?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42"/>
          <p:cNvSpPr>
            <a:spLocks noChangeArrowheads="1"/>
          </p:cNvSpPr>
          <p:nvPr/>
        </p:nvSpPr>
        <p:spPr bwMode="auto">
          <a:xfrm>
            <a:off x="9802813" y="4699000"/>
            <a:ext cx="8159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000000"/>
                </a:solidFill>
                <a:effectLst/>
                <a:latin typeface="Calibri" panose="020F0502020204030204" pitchFamily="34" charset="0"/>
              </a:rPr>
              <a:t>Yes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Rectangle 43"/>
          <p:cNvSpPr>
            <a:spLocks noChangeArrowheads="1"/>
          </p:cNvSpPr>
          <p:nvPr/>
        </p:nvSpPr>
        <p:spPr bwMode="auto">
          <a:xfrm>
            <a:off x="727076" y="5421313"/>
            <a:ext cx="533460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1" u="none" strike="noStrike" cap="none" normalizeH="0" baseline="0" dirty="0">
                <a:ln>
                  <a:noFill/>
                </a:ln>
                <a:solidFill>
                  <a:srgbClr val="000000"/>
                </a:solidFill>
                <a:effectLst/>
                <a:latin typeface="Calibri" panose="020F0502020204030204" pitchFamily="34" charset="0"/>
              </a:rPr>
              <a:t>Entrepreneur’s relief available?</a:t>
            </a:r>
            <a:endParaRPr kumimoji="0" lang="en-US" altLang="en-US" sz="1800" b="0" i="1" u="none" strike="noStrike" cap="none" normalizeH="0" baseline="0" dirty="0">
              <a:ln>
                <a:noFill/>
              </a:ln>
              <a:solidFill>
                <a:schemeClr val="tx1"/>
              </a:solidFill>
              <a:effectLst/>
            </a:endParaRPr>
          </a:p>
        </p:txBody>
      </p:sp>
      <p:sp>
        <p:nvSpPr>
          <p:cNvPr id="47" name="Rectangle 44"/>
          <p:cNvSpPr>
            <a:spLocks noChangeArrowheads="1"/>
          </p:cNvSpPr>
          <p:nvPr/>
        </p:nvSpPr>
        <p:spPr bwMode="auto">
          <a:xfrm>
            <a:off x="9164638" y="5421313"/>
            <a:ext cx="165064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1" u="none" strike="noStrike" cap="none" normalizeH="0" baseline="0" dirty="0">
                <a:ln>
                  <a:noFill/>
                </a:ln>
                <a:solidFill>
                  <a:srgbClr val="000000"/>
                </a:solidFill>
                <a:effectLst/>
                <a:latin typeface="Calibri" panose="020F0502020204030204" pitchFamily="34" charset="0"/>
              </a:rPr>
              <a:t>Possibly…</a:t>
            </a:r>
            <a:endParaRPr kumimoji="0" lang="en-US" altLang="en-US" sz="1800" b="0" i="1" u="none" strike="noStrike" cap="none" normalizeH="0" baseline="0" dirty="0">
              <a:ln>
                <a:noFill/>
              </a:ln>
              <a:solidFill>
                <a:schemeClr val="tx1"/>
              </a:solidFill>
              <a:effectLst/>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278293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9" grpId="0"/>
      <p:bldP spid="40" grpId="0"/>
      <p:bldP spid="41" grpId="0"/>
      <p:bldP spid="43" grpId="0"/>
      <p:bldP spid="44" grpId="0"/>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3837"/>
          </a:xfrm>
        </p:spPr>
        <p:txBody>
          <a:bodyPr>
            <a:normAutofit/>
          </a:bodyPr>
          <a:lstStyle/>
          <a:p>
            <a:pPr algn="ctr"/>
            <a:r>
              <a:rPr lang="en-GB" sz="4000" b="1" dirty="0"/>
              <a:t>Holdover Relief</a:t>
            </a:r>
          </a:p>
        </p:txBody>
      </p:sp>
      <p:sp>
        <p:nvSpPr>
          <p:cNvPr id="3" name="Content Placeholder 2"/>
          <p:cNvSpPr>
            <a:spLocks noGrp="1"/>
          </p:cNvSpPr>
          <p:nvPr>
            <p:ph idx="1"/>
          </p:nvPr>
        </p:nvSpPr>
        <p:spPr/>
        <p:txBody>
          <a:bodyPr/>
          <a:lstStyle/>
          <a:p>
            <a:r>
              <a:rPr lang="en-GB" dirty="0"/>
              <a:t>Available for trading assets gifted, or </a:t>
            </a:r>
          </a:p>
          <a:p>
            <a:r>
              <a:rPr lang="en-GB" dirty="0"/>
              <a:t>Assets which are immediately chargeable to IHT</a:t>
            </a:r>
          </a:p>
          <a:p>
            <a:endParaRPr lang="en-GB" dirty="0"/>
          </a:p>
          <a:p>
            <a:r>
              <a:rPr lang="en-GB" dirty="0"/>
              <a:t>Has the effect of reducing the tax base cost of the recipient</a:t>
            </a:r>
          </a:p>
          <a:p>
            <a:endParaRPr lang="en-GB" dirty="0"/>
          </a:p>
          <a:p>
            <a:r>
              <a:rPr lang="en-GB" dirty="0"/>
              <a:t>Donor only pays CGT on the ‘actual gain’ (proceeds &gt; cost)</a:t>
            </a:r>
          </a:p>
          <a:p>
            <a:pPr lvl="1"/>
            <a:r>
              <a:rPr lang="en-GB" i="1" dirty="0"/>
              <a:t>If no actual proceeds, then no taxable gain</a:t>
            </a:r>
          </a:p>
          <a:p>
            <a:endParaRPr lang="en-GB" dirty="0"/>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198452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3837"/>
          </a:xfrm>
        </p:spPr>
        <p:txBody>
          <a:bodyPr>
            <a:normAutofit/>
          </a:bodyPr>
          <a:lstStyle/>
          <a:p>
            <a:pPr algn="ctr"/>
            <a:r>
              <a:rPr lang="en-GB" sz="4000" b="1" dirty="0"/>
              <a:t>Rollover Relief</a:t>
            </a:r>
          </a:p>
        </p:txBody>
      </p:sp>
      <p:sp>
        <p:nvSpPr>
          <p:cNvPr id="3" name="Content Placeholder 2"/>
          <p:cNvSpPr>
            <a:spLocks noGrp="1"/>
          </p:cNvSpPr>
          <p:nvPr>
            <p:ph idx="1"/>
          </p:nvPr>
        </p:nvSpPr>
        <p:spPr>
          <a:xfrm>
            <a:off x="838200" y="1388962"/>
            <a:ext cx="10515600" cy="4788001"/>
          </a:xfrm>
        </p:spPr>
        <p:txBody>
          <a:bodyPr>
            <a:normAutofit fontScale="92500" lnSpcReduction="20000"/>
          </a:bodyPr>
          <a:lstStyle/>
          <a:p>
            <a:r>
              <a:rPr lang="en-GB" sz="3000" dirty="0"/>
              <a:t>Available for gains on assets used by the taxpayer in:</a:t>
            </a:r>
          </a:p>
          <a:p>
            <a:pPr lvl="1"/>
            <a:r>
              <a:rPr lang="en-GB" sz="3000" dirty="0"/>
              <a:t>His trade</a:t>
            </a:r>
          </a:p>
          <a:p>
            <a:pPr lvl="1"/>
            <a:r>
              <a:rPr lang="en-GB" sz="3000" dirty="0"/>
              <a:t>A trade carried on by her personal company – </a:t>
            </a:r>
            <a:r>
              <a:rPr lang="en-GB" sz="3000" i="1" dirty="0"/>
              <a:t>payment of a rent from a personal company does not preclude rollover relief being available</a:t>
            </a:r>
          </a:p>
          <a:p>
            <a:pPr lvl="1"/>
            <a:endParaRPr lang="en-GB" dirty="0"/>
          </a:p>
          <a:p>
            <a:r>
              <a:rPr lang="en-GB" sz="3000" dirty="0"/>
              <a:t>Can roll-over the gain into new asset acquired</a:t>
            </a:r>
          </a:p>
          <a:p>
            <a:pPr lvl="1"/>
            <a:r>
              <a:rPr lang="en-GB" sz="3000" dirty="0"/>
              <a:t>1 year before disposal</a:t>
            </a:r>
          </a:p>
          <a:p>
            <a:pPr lvl="1"/>
            <a:r>
              <a:rPr lang="en-GB" sz="3000" dirty="0"/>
              <a:t>3 years after disposal</a:t>
            </a:r>
          </a:p>
          <a:p>
            <a:endParaRPr lang="en-GB" dirty="0"/>
          </a:p>
          <a:p>
            <a:r>
              <a:rPr lang="en-GB" sz="3000" dirty="0"/>
              <a:t>Full proceeds must be reinvested</a:t>
            </a:r>
          </a:p>
          <a:p>
            <a:pPr lvl="1"/>
            <a:r>
              <a:rPr lang="en-GB" sz="3000" dirty="0"/>
              <a:t>If less, the gain equal to proceeds not reinvested is chargeable immediately</a:t>
            </a:r>
          </a:p>
          <a:p>
            <a:pPr marL="0" indent="0">
              <a:buNone/>
            </a:pPr>
            <a:endParaRPr lang="en-GB" dirty="0"/>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1005900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0609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755607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3837"/>
          </a:xfrm>
        </p:spPr>
        <p:txBody>
          <a:bodyPr>
            <a:normAutofit/>
          </a:bodyPr>
          <a:lstStyle/>
          <a:p>
            <a:pPr algn="ctr"/>
            <a:r>
              <a:rPr lang="en-GB" sz="4000" b="1" dirty="0"/>
              <a:t>However, tax relief is only the start of it!</a:t>
            </a:r>
          </a:p>
        </p:txBody>
      </p:sp>
      <p:sp>
        <p:nvSpPr>
          <p:cNvPr id="3" name="Content Placeholder 2"/>
          <p:cNvSpPr>
            <a:spLocks noGrp="1"/>
          </p:cNvSpPr>
          <p:nvPr>
            <p:ph idx="1"/>
          </p:nvPr>
        </p:nvSpPr>
        <p:spPr>
          <a:xfrm>
            <a:off x="838200" y="1388962"/>
            <a:ext cx="10515600" cy="4788001"/>
          </a:xfrm>
        </p:spPr>
        <p:txBody>
          <a:bodyPr>
            <a:normAutofit lnSpcReduction="10000"/>
          </a:bodyPr>
          <a:lstStyle/>
          <a:p>
            <a:pPr marL="0" indent="0">
              <a:buNone/>
            </a:pPr>
            <a:r>
              <a:rPr lang="en-GB" dirty="0"/>
              <a:t>Current Scottish</a:t>
            </a:r>
            <a:r>
              <a:rPr lang="en-GB" sz="3000" dirty="0"/>
              <a:t> succession law is designed to protect your family from being ‘disinherited’. </a:t>
            </a:r>
          </a:p>
          <a:p>
            <a:pPr marL="0" indent="0">
              <a:buNone/>
            </a:pPr>
            <a:endParaRPr lang="en-GB" sz="3000" dirty="0"/>
          </a:p>
          <a:p>
            <a:pPr marL="0" indent="0">
              <a:buNone/>
            </a:pPr>
            <a:r>
              <a:rPr lang="en-GB" sz="3000" dirty="0"/>
              <a:t>This means that, regardless of your will, your spouse and children will have a ‘legal rights’ claim over the moveable portion of your estate. </a:t>
            </a:r>
          </a:p>
          <a:p>
            <a:pPr marL="0" indent="0">
              <a:buNone/>
            </a:pPr>
            <a:endParaRPr lang="en-GB" sz="3000" dirty="0"/>
          </a:p>
          <a:p>
            <a:pPr marL="0" indent="0">
              <a:buNone/>
            </a:pPr>
            <a:r>
              <a:rPr lang="en-GB" sz="3000" dirty="0"/>
              <a:t>A farm land and buildings held in a partnership’s name, or within a company, is considered ‘moveable’ rather than heritable. </a:t>
            </a:r>
          </a:p>
          <a:p>
            <a:pPr marL="0" indent="0">
              <a:buNone/>
            </a:pPr>
            <a:r>
              <a:rPr lang="en-GB" sz="3000" dirty="0"/>
              <a:t/>
            </a:r>
            <a:br>
              <a:rPr lang="en-GB" sz="3000" dirty="0"/>
            </a:br>
            <a:r>
              <a:rPr lang="en-GB" sz="3000" dirty="0"/>
              <a:t>What does this mean for you…?</a:t>
            </a:r>
            <a:endParaRPr lang="en-GB" dirty="0"/>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39371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3837"/>
          </a:xfrm>
        </p:spPr>
        <p:txBody>
          <a:bodyPr>
            <a:normAutofit/>
          </a:bodyPr>
          <a:lstStyle/>
          <a:p>
            <a:pPr algn="ctr"/>
            <a:r>
              <a:rPr lang="en-GB" sz="4000" b="1" dirty="0"/>
              <a:t>Consider this example</a:t>
            </a:r>
          </a:p>
        </p:txBody>
      </p:sp>
      <p:sp>
        <p:nvSpPr>
          <p:cNvPr id="3" name="Content Placeholder 2"/>
          <p:cNvSpPr>
            <a:spLocks noGrp="1"/>
          </p:cNvSpPr>
          <p:nvPr>
            <p:ph idx="1"/>
          </p:nvPr>
        </p:nvSpPr>
        <p:spPr>
          <a:xfrm>
            <a:off x="838200" y="1261641"/>
            <a:ext cx="10515600" cy="4788001"/>
          </a:xfrm>
        </p:spPr>
        <p:txBody>
          <a:bodyPr>
            <a:normAutofit fontScale="92500"/>
          </a:bodyPr>
          <a:lstStyle/>
          <a:p>
            <a:pPr marL="0" indent="0">
              <a:buNone/>
            </a:pPr>
            <a:r>
              <a:rPr lang="en-GB" dirty="0"/>
              <a:t>Assume you own a farm worth £1,500,000 in the name of your partnership, and you have a will leaving everything to your spouse. </a:t>
            </a:r>
          </a:p>
          <a:p>
            <a:pPr marL="0" indent="0">
              <a:buNone/>
            </a:pPr>
            <a:endParaRPr lang="en-GB" dirty="0"/>
          </a:p>
          <a:p>
            <a:pPr marL="0" indent="0">
              <a:buNone/>
            </a:pPr>
            <a:r>
              <a:rPr lang="en-GB" dirty="0"/>
              <a:t>The partnership is owned 75:25 between you and your spouse. Your children have no share in the farm, and do not wish to continue working in the farm. </a:t>
            </a:r>
          </a:p>
          <a:p>
            <a:pPr marL="0" indent="0">
              <a:buNone/>
            </a:pPr>
            <a:endParaRPr lang="en-GB" dirty="0"/>
          </a:p>
          <a:p>
            <a:pPr marL="0" indent="0">
              <a:buNone/>
            </a:pPr>
            <a:r>
              <a:rPr lang="en-GB" dirty="0"/>
              <a:t>You might assume that the whole of your 75% share in the farm is passed directly to your spouse on your death? After all, this is what you desire in your will. </a:t>
            </a:r>
          </a:p>
          <a:p>
            <a:pPr marL="0" indent="0">
              <a:buNone/>
            </a:pPr>
            <a:endParaRPr lang="en-GB" dirty="0"/>
          </a:p>
          <a:p>
            <a:pPr marL="0" indent="0">
              <a:buNone/>
            </a:pPr>
            <a:r>
              <a:rPr lang="en-GB" dirty="0"/>
              <a:t>Unfortunately, this is not the case. </a:t>
            </a:r>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0071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pile-of-money-in-a-back-008.jpg (460×276)"/>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Content Placeholder 6"/>
          <p:cNvPicPr>
            <a:picLocks noGrp="1" noChangeAspect="1"/>
          </p:cNvPicPr>
          <p:nvPr>
            <p:ph idx="1"/>
          </p:nvPr>
        </p:nvPicPr>
        <p:blipFill>
          <a:blip r:embed="rId3"/>
          <a:stretch>
            <a:fillRect/>
          </a:stretch>
        </p:blipFill>
        <p:spPr>
          <a:xfrm>
            <a:off x="0" y="0"/>
            <a:ext cx="12192000" cy="8965810"/>
          </a:xfrm>
          <a:prstGeom prst="rect">
            <a:avLst/>
          </a:prstGeom>
        </p:spPr>
      </p:pic>
      <p:sp>
        <p:nvSpPr>
          <p:cNvPr id="8" name="TextBox 7"/>
          <p:cNvSpPr txBox="1"/>
          <p:nvPr/>
        </p:nvSpPr>
        <p:spPr>
          <a:xfrm>
            <a:off x="4872941" y="106396"/>
            <a:ext cx="7051673" cy="2585323"/>
          </a:xfrm>
          <a:prstGeom prst="rect">
            <a:avLst/>
          </a:prstGeom>
          <a:noFill/>
        </p:spPr>
        <p:txBody>
          <a:bodyPr wrap="square" rtlCol="0">
            <a:spAutoFit/>
          </a:bodyPr>
          <a:lstStyle/>
          <a:p>
            <a:pPr algn="r"/>
            <a:r>
              <a:rPr lang="en-GB" sz="5400" dirty="0">
                <a:solidFill>
                  <a:schemeClr val="bg1">
                    <a:lumMod val="95000"/>
                  </a:schemeClr>
                </a:solidFill>
              </a:rPr>
              <a:t>Let’s ensure you keep your hard earned money</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25854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3837"/>
          </a:xfrm>
        </p:spPr>
        <p:txBody>
          <a:bodyPr>
            <a:normAutofit/>
          </a:bodyPr>
          <a:lstStyle/>
          <a:p>
            <a:pPr algn="ctr"/>
            <a:r>
              <a:rPr lang="en-GB" sz="4000" b="1" dirty="0"/>
              <a:t>Consider this example (cont.)</a:t>
            </a:r>
          </a:p>
        </p:txBody>
      </p:sp>
      <p:sp>
        <p:nvSpPr>
          <p:cNvPr id="3" name="Content Placeholder 2"/>
          <p:cNvSpPr>
            <a:spLocks noGrp="1"/>
          </p:cNvSpPr>
          <p:nvPr>
            <p:ph idx="1"/>
          </p:nvPr>
        </p:nvSpPr>
        <p:spPr>
          <a:xfrm>
            <a:off x="838200" y="1261641"/>
            <a:ext cx="10515600" cy="4788001"/>
          </a:xfrm>
        </p:spPr>
        <p:txBody>
          <a:bodyPr>
            <a:normAutofit fontScale="85000" lnSpcReduction="20000"/>
          </a:bodyPr>
          <a:lstStyle/>
          <a:p>
            <a:pPr marL="0" indent="0">
              <a:buNone/>
            </a:pPr>
            <a:r>
              <a:rPr lang="en-GB" dirty="0"/>
              <a:t>Your spouse keeps his 25% share in the farm upon your death. </a:t>
            </a:r>
          </a:p>
          <a:p>
            <a:pPr marL="0" indent="0">
              <a:buNone/>
            </a:pPr>
            <a:endParaRPr lang="en-GB" dirty="0"/>
          </a:p>
          <a:p>
            <a:pPr marL="0" indent="0">
              <a:buNone/>
            </a:pPr>
            <a:r>
              <a:rPr lang="en-GB" dirty="0"/>
              <a:t>Thereafter, the legal rights claims would be as follows:</a:t>
            </a:r>
          </a:p>
          <a:p>
            <a:r>
              <a:rPr lang="en-GB" dirty="0"/>
              <a:t>Spouse is entitled to further 1/3 share of the farm – the 75% which you own. £375,000</a:t>
            </a:r>
          </a:p>
          <a:p>
            <a:r>
              <a:rPr lang="en-GB" dirty="0"/>
              <a:t>Your children are then entitled to another 1/3 of your share of the farm - £375,000 split evenly between them. </a:t>
            </a:r>
          </a:p>
          <a:p>
            <a:pPr marL="0" indent="0">
              <a:buNone/>
            </a:pPr>
            <a:r>
              <a:rPr lang="en-GB" dirty="0"/>
              <a:t/>
            </a:r>
            <a:br>
              <a:rPr lang="en-GB" dirty="0"/>
            </a:br>
            <a:r>
              <a:rPr lang="en-GB" dirty="0"/>
              <a:t>The remaining share will then pass to your spouse in accordance with your will. </a:t>
            </a:r>
          </a:p>
          <a:p>
            <a:pPr marL="0" indent="0">
              <a:buNone/>
            </a:pPr>
            <a:endParaRPr lang="en-GB" dirty="0"/>
          </a:p>
          <a:p>
            <a:pPr marL="0" indent="0">
              <a:buNone/>
            </a:pPr>
            <a:r>
              <a:rPr lang="en-GB" dirty="0"/>
              <a:t>If no will was in place, your children’s share could be substantially higher!</a:t>
            </a:r>
          </a:p>
          <a:p>
            <a:pPr marL="0" indent="0">
              <a:buNone/>
            </a:pPr>
            <a:endParaRPr lang="en-GB" dirty="0"/>
          </a:p>
          <a:p>
            <a:pPr marL="0" indent="0">
              <a:buNone/>
            </a:pPr>
            <a:r>
              <a:rPr lang="en-GB" dirty="0"/>
              <a:t>Potentially quite a costly death! How would you raise the funds to pay this out?</a:t>
            </a:r>
          </a:p>
          <a:p>
            <a:endParaRPr lang="en-GB" dirty="0"/>
          </a:p>
          <a:p>
            <a:endParaRPr lang="en-GB" dirty="0"/>
          </a:p>
          <a:p>
            <a:endParaRPr lang="en-GB" dirty="0"/>
          </a:p>
          <a:p>
            <a:pPr marL="0" indent="0">
              <a:buNone/>
            </a:pPr>
            <a:endParaRPr lang="en-GB" dirty="0"/>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402584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3837"/>
          </a:xfrm>
        </p:spPr>
        <p:txBody>
          <a:bodyPr>
            <a:normAutofit/>
          </a:bodyPr>
          <a:lstStyle/>
          <a:p>
            <a:pPr algn="ctr"/>
            <a:r>
              <a:rPr lang="en-GB" sz="4000" b="1" dirty="0"/>
              <a:t>What we recommend</a:t>
            </a:r>
          </a:p>
        </p:txBody>
      </p:sp>
      <p:sp>
        <p:nvSpPr>
          <p:cNvPr id="3" name="Content Placeholder 2"/>
          <p:cNvSpPr>
            <a:spLocks noGrp="1"/>
          </p:cNvSpPr>
          <p:nvPr>
            <p:ph idx="1"/>
          </p:nvPr>
        </p:nvSpPr>
        <p:spPr>
          <a:xfrm>
            <a:off x="838200" y="1261641"/>
            <a:ext cx="10515600" cy="4788001"/>
          </a:xfrm>
        </p:spPr>
        <p:txBody>
          <a:bodyPr>
            <a:normAutofit/>
          </a:bodyPr>
          <a:lstStyle/>
          <a:p>
            <a:pPr marL="0" indent="0">
              <a:buNone/>
            </a:pPr>
            <a:r>
              <a:rPr lang="en-GB" dirty="0"/>
              <a:t>To prevent a costly disruption to your trade:</a:t>
            </a:r>
          </a:p>
          <a:p>
            <a:r>
              <a:rPr lang="en-GB" dirty="0"/>
              <a:t>Remove the farm land and buildings from the partnership/company </a:t>
            </a:r>
          </a:p>
          <a:p>
            <a:pPr lvl="1"/>
            <a:r>
              <a:rPr lang="en-GB" dirty="0"/>
              <a:t>If finance is involved, banks should be ok with this so long as there is a guarantee as security over their debt</a:t>
            </a:r>
          </a:p>
          <a:p>
            <a:pPr lvl="1"/>
            <a:r>
              <a:rPr lang="en-GB" dirty="0"/>
              <a:t>However, consider the LBTT cost of any movements out of a company </a:t>
            </a:r>
          </a:p>
          <a:p>
            <a:r>
              <a:rPr lang="en-GB" dirty="0"/>
              <a:t>Ensure you have an accurate, up-to-date will in place</a:t>
            </a:r>
          </a:p>
          <a:p>
            <a:pPr lvl="1"/>
            <a:r>
              <a:rPr lang="en-GB" dirty="0"/>
              <a:t>Intestacy is rarely beneficial to the continuation of the business</a:t>
            </a:r>
          </a:p>
          <a:p>
            <a:pPr lvl="1"/>
            <a:r>
              <a:rPr lang="en-GB" dirty="0"/>
              <a:t>If your children are sufficiently provided for, they might be less likely to invoke their legal rights claim!</a:t>
            </a:r>
          </a:p>
          <a:p>
            <a:r>
              <a:rPr lang="en-GB" dirty="0"/>
              <a:t>If appropriate, consider taking out life insurance for the value of the legal rights claim which your children would have</a:t>
            </a:r>
          </a:p>
          <a:p>
            <a:endParaRPr lang="en-GB" dirty="0"/>
          </a:p>
          <a:p>
            <a:endParaRPr lang="en-GB" dirty="0"/>
          </a:p>
          <a:p>
            <a:endParaRPr lang="en-GB" dirty="0"/>
          </a:p>
          <a:p>
            <a:pPr marL="0" indent="0">
              <a:buNone/>
            </a:pPr>
            <a:endParaRPr lang="en-GB" dirty="0"/>
          </a:p>
          <a:p>
            <a:endParaRPr lang="en-GB" dirty="0"/>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29068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114"/>
            <a:ext cx="12192000" cy="810622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036" y="6197079"/>
            <a:ext cx="1670272" cy="526985"/>
          </a:xfrm>
          <a:prstGeom prst="rect">
            <a:avLst/>
          </a:prstGeom>
        </p:spPr>
      </p:pic>
    </p:spTree>
    <p:extLst>
      <p:ext uri="{BB962C8B-B14F-4D97-AF65-F5344CB8AC3E}">
        <p14:creationId xmlns:p14="http://schemas.microsoft.com/office/powerpoint/2010/main" val="4093919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1619" y="372979"/>
            <a:ext cx="10503569" cy="584775"/>
          </a:xfrm>
          <a:prstGeom prst="rect">
            <a:avLst/>
          </a:prstGeom>
          <a:noFill/>
        </p:spPr>
        <p:txBody>
          <a:bodyPr wrap="square" rtlCol="0">
            <a:spAutoFit/>
          </a:bodyPr>
          <a:lstStyle/>
          <a:p>
            <a:pPr algn="ctr"/>
            <a:r>
              <a:rPr lang="en-GB" sz="3200" dirty="0"/>
              <a:t>LBTT rates – Residential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65622931"/>
              </p:ext>
            </p:extLst>
          </p:nvPr>
        </p:nvGraphicFramePr>
        <p:xfrm>
          <a:off x="1261977" y="1106900"/>
          <a:ext cx="9987548" cy="4827120"/>
        </p:xfrm>
        <a:graphic>
          <a:graphicData uri="http://schemas.openxmlformats.org/drawingml/2006/table">
            <a:tbl>
              <a:tblPr firstRow="1" bandRow="1">
                <a:tableStyleId>{5C22544A-7EE6-4342-B048-85BDC9FD1C3A}</a:tableStyleId>
              </a:tblPr>
              <a:tblGrid>
                <a:gridCol w="5295234">
                  <a:extLst>
                    <a:ext uri="{9D8B030D-6E8A-4147-A177-3AD203B41FA5}">
                      <a16:colId xmlns:a16="http://schemas.microsoft.com/office/drawing/2014/main" xmlns="" val="2473562826"/>
                    </a:ext>
                  </a:extLst>
                </a:gridCol>
                <a:gridCol w="2382252">
                  <a:extLst>
                    <a:ext uri="{9D8B030D-6E8A-4147-A177-3AD203B41FA5}">
                      <a16:colId xmlns:a16="http://schemas.microsoft.com/office/drawing/2014/main" xmlns="" val="3515808970"/>
                    </a:ext>
                  </a:extLst>
                </a:gridCol>
                <a:gridCol w="2310062">
                  <a:extLst>
                    <a:ext uri="{9D8B030D-6E8A-4147-A177-3AD203B41FA5}">
                      <a16:colId xmlns:a16="http://schemas.microsoft.com/office/drawing/2014/main" xmlns="" val="2450852675"/>
                    </a:ext>
                  </a:extLst>
                </a:gridCol>
              </a:tblGrid>
              <a:tr h="939120">
                <a:tc>
                  <a:txBody>
                    <a:bodyPr/>
                    <a:lstStyle/>
                    <a:p>
                      <a:pPr algn="ctr"/>
                      <a:r>
                        <a:rPr lang="en-GB" sz="2400" dirty="0"/>
                        <a:t>Purchase</a:t>
                      </a:r>
                      <a:r>
                        <a:rPr lang="en-GB" sz="2400" baseline="0" dirty="0"/>
                        <a:t> price</a:t>
                      </a:r>
                      <a:endParaRPr lang="en-GB" sz="2400" dirty="0"/>
                    </a:p>
                  </a:txBody>
                  <a:tcPr anchor="ctr"/>
                </a:tc>
                <a:tc>
                  <a:txBody>
                    <a:bodyPr/>
                    <a:lstStyle/>
                    <a:p>
                      <a:pPr algn="ctr"/>
                      <a:r>
                        <a:rPr lang="en-GB" sz="2400" dirty="0"/>
                        <a:t>Residential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Plus ADS</a:t>
                      </a:r>
                    </a:p>
                  </a:txBody>
                  <a:tcPr anchor="ctr"/>
                </a:tc>
                <a:extLst>
                  <a:ext uri="{0D108BD9-81ED-4DB2-BD59-A6C34878D82A}">
                    <a16:rowId xmlns:a16="http://schemas.microsoft.com/office/drawing/2014/main" xmlns="" val="1154931939"/>
                  </a:ext>
                </a:extLst>
              </a:tr>
              <a:tr h="648000">
                <a:tc>
                  <a:txBody>
                    <a:bodyPr/>
                    <a:lstStyle/>
                    <a:p>
                      <a:pPr algn="ctr"/>
                      <a:r>
                        <a:rPr lang="en-GB" sz="2400" dirty="0"/>
                        <a:t>£nil</a:t>
                      </a:r>
                      <a:r>
                        <a:rPr lang="en-GB" sz="2400" baseline="0" dirty="0"/>
                        <a:t> - £40,000</a:t>
                      </a:r>
                      <a:endParaRPr lang="en-GB" sz="2400" dirty="0"/>
                    </a:p>
                  </a:txBody>
                  <a:tcPr anchor="ctr"/>
                </a:tc>
                <a:tc>
                  <a:txBody>
                    <a:bodyPr/>
                    <a:lstStyle/>
                    <a:p>
                      <a:pPr algn="ctr"/>
                      <a:r>
                        <a:rPr lang="en-GB" sz="2400" dirty="0"/>
                        <a:t>0%</a:t>
                      </a:r>
                    </a:p>
                  </a:txBody>
                  <a:tcPr anchor="ctr"/>
                </a:tc>
                <a:tc>
                  <a:txBody>
                    <a:bodyPr/>
                    <a:lstStyle/>
                    <a:p>
                      <a:pPr algn="ctr"/>
                      <a:r>
                        <a:rPr lang="en-GB" sz="2400" dirty="0"/>
                        <a:t>0%</a:t>
                      </a:r>
                    </a:p>
                  </a:txBody>
                  <a:tcPr anchor="ctr"/>
                </a:tc>
                <a:extLst>
                  <a:ext uri="{0D108BD9-81ED-4DB2-BD59-A6C34878D82A}">
                    <a16:rowId xmlns:a16="http://schemas.microsoft.com/office/drawing/2014/main" xmlns="" val="3778896962"/>
                  </a:ext>
                </a:extLst>
              </a:tr>
              <a:tr h="648000">
                <a:tc>
                  <a:txBody>
                    <a:bodyPr/>
                    <a:lstStyle/>
                    <a:p>
                      <a:pPr algn="ctr"/>
                      <a:r>
                        <a:rPr lang="en-GB" sz="2400" baseline="0" dirty="0"/>
                        <a:t>£40,001 - £145,000</a:t>
                      </a:r>
                      <a:endParaRPr lang="en-GB" sz="2400" dirty="0"/>
                    </a:p>
                  </a:txBody>
                  <a:tcPr anchor="ctr"/>
                </a:tc>
                <a:tc>
                  <a:txBody>
                    <a:bodyPr/>
                    <a:lstStyle/>
                    <a:p>
                      <a:pPr algn="ctr"/>
                      <a:r>
                        <a:rPr lang="en-GB" sz="2400" dirty="0"/>
                        <a:t>0%</a:t>
                      </a:r>
                    </a:p>
                  </a:txBody>
                  <a:tcPr anchor="ctr"/>
                </a:tc>
                <a:tc>
                  <a:txBody>
                    <a:bodyPr/>
                    <a:lstStyle/>
                    <a:p>
                      <a:pPr algn="ctr"/>
                      <a:r>
                        <a:rPr lang="en-GB" sz="2400" dirty="0"/>
                        <a:t>3%</a:t>
                      </a:r>
                    </a:p>
                  </a:txBody>
                  <a:tcPr anchor="ctr"/>
                </a:tc>
                <a:extLst>
                  <a:ext uri="{0D108BD9-81ED-4DB2-BD59-A6C34878D82A}">
                    <a16:rowId xmlns:a16="http://schemas.microsoft.com/office/drawing/2014/main" xmlns="" val="883101866"/>
                  </a:ext>
                </a:extLst>
              </a:tr>
              <a:tr h="648000">
                <a:tc>
                  <a:txBody>
                    <a:bodyPr/>
                    <a:lstStyle/>
                    <a:p>
                      <a:pPr algn="ctr"/>
                      <a:r>
                        <a:rPr lang="en-GB" sz="2400" dirty="0"/>
                        <a:t>£145,001</a:t>
                      </a:r>
                      <a:r>
                        <a:rPr lang="en-GB" sz="2400" baseline="0" dirty="0"/>
                        <a:t> - £250,000</a:t>
                      </a:r>
                      <a:endParaRPr lang="en-GB" sz="2400" dirty="0"/>
                    </a:p>
                  </a:txBody>
                  <a:tcPr anchor="ctr"/>
                </a:tc>
                <a:tc>
                  <a:txBody>
                    <a:bodyPr/>
                    <a:lstStyle/>
                    <a:p>
                      <a:pPr algn="ctr"/>
                      <a:r>
                        <a:rPr lang="en-GB" sz="2400" dirty="0"/>
                        <a:t>2%</a:t>
                      </a:r>
                    </a:p>
                  </a:txBody>
                  <a:tcPr anchor="ctr"/>
                </a:tc>
                <a:tc>
                  <a:txBody>
                    <a:bodyPr/>
                    <a:lstStyle/>
                    <a:p>
                      <a:pPr algn="ctr"/>
                      <a:r>
                        <a:rPr lang="en-GB" sz="2400" dirty="0"/>
                        <a:t>5%</a:t>
                      </a:r>
                    </a:p>
                  </a:txBody>
                  <a:tcPr anchor="ctr"/>
                </a:tc>
                <a:extLst>
                  <a:ext uri="{0D108BD9-81ED-4DB2-BD59-A6C34878D82A}">
                    <a16:rowId xmlns:a16="http://schemas.microsoft.com/office/drawing/2014/main" xmlns="" val="1156194367"/>
                  </a:ext>
                </a:extLst>
              </a:tr>
              <a:tr h="648000">
                <a:tc>
                  <a:txBody>
                    <a:bodyPr/>
                    <a:lstStyle/>
                    <a:p>
                      <a:pPr algn="ctr"/>
                      <a:r>
                        <a:rPr lang="en-GB" sz="2400" dirty="0"/>
                        <a:t>£250,001</a:t>
                      </a:r>
                      <a:r>
                        <a:rPr lang="en-GB" sz="2400" baseline="0" dirty="0"/>
                        <a:t> - £325,000</a:t>
                      </a:r>
                      <a:endParaRPr lang="en-GB" sz="2400" dirty="0"/>
                    </a:p>
                  </a:txBody>
                  <a:tcPr anchor="ctr"/>
                </a:tc>
                <a:tc>
                  <a:txBody>
                    <a:bodyPr/>
                    <a:lstStyle/>
                    <a:p>
                      <a:pPr algn="ctr"/>
                      <a:r>
                        <a:rPr lang="en-GB" sz="2400" dirty="0"/>
                        <a:t>5%</a:t>
                      </a:r>
                    </a:p>
                  </a:txBody>
                  <a:tcPr anchor="ctr"/>
                </a:tc>
                <a:tc>
                  <a:txBody>
                    <a:bodyPr/>
                    <a:lstStyle/>
                    <a:p>
                      <a:pPr algn="ctr"/>
                      <a:r>
                        <a:rPr lang="en-GB" sz="2400" dirty="0"/>
                        <a:t>8%</a:t>
                      </a:r>
                    </a:p>
                  </a:txBody>
                  <a:tcPr anchor="ctr"/>
                </a:tc>
                <a:extLst>
                  <a:ext uri="{0D108BD9-81ED-4DB2-BD59-A6C34878D82A}">
                    <a16:rowId xmlns:a16="http://schemas.microsoft.com/office/drawing/2014/main" xmlns="" val="22030849"/>
                  </a:ext>
                </a:extLst>
              </a:tr>
              <a:tr h="648000">
                <a:tc>
                  <a:txBody>
                    <a:bodyPr/>
                    <a:lstStyle/>
                    <a:p>
                      <a:pPr algn="ctr"/>
                      <a:r>
                        <a:rPr lang="en-GB" sz="2400" dirty="0"/>
                        <a:t>£325,001</a:t>
                      </a:r>
                      <a:r>
                        <a:rPr lang="en-GB" sz="2400" baseline="0" dirty="0"/>
                        <a:t> - £750,000</a:t>
                      </a:r>
                      <a:endParaRPr lang="en-GB" sz="2400" dirty="0"/>
                    </a:p>
                  </a:txBody>
                  <a:tcPr anchor="ctr"/>
                </a:tc>
                <a:tc>
                  <a:txBody>
                    <a:bodyPr/>
                    <a:lstStyle/>
                    <a:p>
                      <a:pPr algn="ctr"/>
                      <a:r>
                        <a:rPr lang="en-GB" sz="2400" dirty="0"/>
                        <a:t>10%</a:t>
                      </a:r>
                    </a:p>
                  </a:txBody>
                  <a:tcPr anchor="ctr"/>
                </a:tc>
                <a:tc>
                  <a:txBody>
                    <a:bodyPr/>
                    <a:lstStyle/>
                    <a:p>
                      <a:pPr algn="ctr"/>
                      <a:r>
                        <a:rPr lang="en-GB" sz="2400" dirty="0"/>
                        <a:t>13%</a:t>
                      </a:r>
                    </a:p>
                  </a:txBody>
                  <a:tcPr anchor="ctr"/>
                </a:tc>
                <a:extLst>
                  <a:ext uri="{0D108BD9-81ED-4DB2-BD59-A6C34878D82A}">
                    <a16:rowId xmlns:a16="http://schemas.microsoft.com/office/drawing/2014/main" xmlns="" val="1580623741"/>
                  </a:ext>
                </a:extLst>
              </a:tr>
              <a:tr h="648000">
                <a:tc>
                  <a:txBody>
                    <a:bodyPr/>
                    <a:lstStyle/>
                    <a:p>
                      <a:pPr algn="ctr"/>
                      <a:r>
                        <a:rPr lang="en-GB" sz="2400" dirty="0"/>
                        <a:t>&gt; £750,001</a:t>
                      </a:r>
                    </a:p>
                  </a:txBody>
                  <a:tcPr anchor="ctr"/>
                </a:tc>
                <a:tc>
                  <a:txBody>
                    <a:bodyPr/>
                    <a:lstStyle/>
                    <a:p>
                      <a:pPr algn="ctr"/>
                      <a:r>
                        <a:rPr lang="en-GB" sz="2400" dirty="0"/>
                        <a:t>12%</a:t>
                      </a:r>
                    </a:p>
                  </a:txBody>
                  <a:tcPr anchor="ctr"/>
                </a:tc>
                <a:tc>
                  <a:txBody>
                    <a:bodyPr/>
                    <a:lstStyle/>
                    <a:p>
                      <a:pPr algn="ctr"/>
                      <a:r>
                        <a:rPr lang="en-GB" sz="2400" dirty="0"/>
                        <a:t>15%</a:t>
                      </a:r>
                    </a:p>
                  </a:txBody>
                  <a:tcPr anchor="ctr"/>
                </a:tc>
                <a:extLst>
                  <a:ext uri="{0D108BD9-81ED-4DB2-BD59-A6C34878D82A}">
                    <a16:rowId xmlns:a16="http://schemas.microsoft.com/office/drawing/2014/main" xmlns="" val="1447042898"/>
                  </a:ext>
                </a:extLst>
              </a:tr>
            </a:tbl>
          </a:graphicData>
        </a:graphic>
      </p:graphicFrame>
    </p:spTree>
    <p:extLst>
      <p:ext uri="{BB962C8B-B14F-4D97-AF65-F5344CB8AC3E}">
        <p14:creationId xmlns:p14="http://schemas.microsoft.com/office/powerpoint/2010/main" val="2477409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1619" y="372979"/>
            <a:ext cx="10503569" cy="584775"/>
          </a:xfrm>
          <a:prstGeom prst="rect">
            <a:avLst/>
          </a:prstGeom>
          <a:noFill/>
        </p:spPr>
        <p:txBody>
          <a:bodyPr wrap="square" rtlCol="0">
            <a:spAutoFit/>
          </a:bodyPr>
          <a:lstStyle/>
          <a:p>
            <a:pPr algn="ctr"/>
            <a:r>
              <a:rPr lang="en-GB" sz="3200" dirty="0"/>
              <a:t>LBTT rates – Non-Residential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983376777"/>
              </p:ext>
            </p:extLst>
          </p:nvPr>
        </p:nvGraphicFramePr>
        <p:xfrm>
          <a:off x="1525035" y="1505274"/>
          <a:ext cx="9196736" cy="3041226"/>
        </p:xfrm>
        <a:graphic>
          <a:graphicData uri="http://schemas.openxmlformats.org/drawingml/2006/table">
            <a:tbl>
              <a:tblPr firstRow="1" bandRow="1">
                <a:tableStyleId>{5C22544A-7EE6-4342-B048-85BDC9FD1C3A}</a:tableStyleId>
              </a:tblPr>
              <a:tblGrid>
                <a:gridCol w="5770956">
                  <a:extLst>
                    <a:ext uri="{9D8B030D-6E8A-4147-A177-3AD203B41FA5}">
                      <a16:colId xmlns:a16="http://schemas.microsoft.com/office/drawing/2014/main" xmlns="" val="1912439701"/>
                    </a:ext>
                  </a:extLst>
                </a:gridCol>
                <a:gridCol w="3425780">
                  <a:extLst>
                    <a:ext uri="{9D8B030D-6E8A-4147-A177-3AD203B41FA5}">
                      <a16:colId xmlns:a16="http://schemas.microsoft.com/office/drawing/2014/main" xmlns="" val="2707088643"/>
                    </a:ext>
                  </a:extLst>
                </a:gridCol>
              </a:tblGrid>
              <a:tr h="881226">
                <a:tc>
                  <a:txBody>
                    <a:bodyPr/>
                    <a:lstStyle/>
                    <a:p>
                      <a:pPr algn="ctr"/>
                      <a:r>
                        <a:rPr lang="en-GB" sz="2400" dirty="0"/>
                        <a:t>Purchase</a:t>
                      </a:r>
                      <a:r>
                        <a:rPr lang="en-GB" sz="2400" baseline="0" dirty="0"/>
                        <a:t> price</a:t>
                      </a:r>
                      <a:endParaRPr lang="en-GB" sz="2400" dirty="0"/>
                    </a:p>
                  </a:txBody>
                  <a:tcPr anchor="ctr"/>
                </a:tc>
                <a:tc>
                  <a:txBody>
                    <a:bodyPr/>
                    <a:lstStyle/>
                    <a:p>
                      <a:pPr algn="ctr"/>
                      <a:r>
                        <a:rPr lang="en-GB" sz="2400" dirty="0"/>
                        <a:t>Non-Residential</a:t>
                      </a:r>
                    </a:p>
                  </a:txBody>
                  <a:tcPr anchor="ctr"/>
                </a:tc>
                <a:extLst>
                  <a:ext uri="{0D108BD9-81ED-4DB2-BD59-A6C34878D82A}">
                    <a16:rowId xmlns:a16="http://schemas.microsoft.com/office/drawing/2014/main" xmlns="" val="2226249533"/>
                  </a:ext>
                </a:extLst>
              </a:tr>
              <a:tr h="720000">
                <a:tc>
                  <a:txBody>
                    <a:bodyPr/>
                    <a:lstStyle/>
                    <a:p>
                      <a:pPr algn="ctr"/>
                      <a:r>
                        <a:rPr lang="en-GB" sz="2400" dirty="0"/>
                        <a:t>£nil</a:t>
                      </a:r>
                      <a:r>
                        <a:rPr lang="en-GB" sz="2400" baseline="0" dirty="0"/>
                        <a:t> - £150,000</a:t>
                      </a:r>
                      <a:endParaRPr lang="en-GB" sz="2400" dirty="0"/>
                    </a:p>
                  </a:txBody>
                  <a:tcPr anchor="ctr"/>
                </a:tc>
                <a:tc>
                  <a:txBody>
                    <a:bodyPr/>
                    <a:lstStyle/>
                    <a:p>
                      <a:pPr algn="ctr"/>
                      <a:r>
                        <a:rPr lang="en-GB" sz="2400" dirty="0"/>
                        <a:t>0%</a:t>
                      </a:r>
                    </a:p>
                  </a:txBody>
                  <a:tcPr anchor="ctr"/>
                </a:tc>
                <a:extLst>
                  <a:ext uri="{0D108BD9-81ED-4DB2-BD59-A6C34878D82A}">
                    <a16:rowId xmlns:a16="http://schemas.microsoft.com/office/drawing/2014/main" xmlns="" val="2784928744"/>
                  </a:ext>
                </a:extLst>
              </a:tr>
              <a:tr h="720000">
                <a:tc>
                  <a:txBody>
                    <a:bodyPr/>
                    <a:lstStyle/>
                    <a:p>
                      <a:pPr algn="ctr"/>
                      <a:r>
                        <a:rPr lang="en-GB" sz="2400" baseline="0" dirty="0"/>
                        <a:t>£150,001 - £350,000</a:t>
                      </a:r>
                      <a:endParaRPr lang="en-GB" sz="2400" dirty="0"/>
                    </a:p>
                  </a:txBody>
                  <a:tcPr anchor="ctr"/>
                </a:tc>
                <a:tc>
                  <a:txBody>
                    <a:bodyPr/>
                    <a:lstStyle/>
                    <a:p>
                      <a:pPr algn="ctr"/>
                      <a:r>
                        <a:rPr lang="en-GB" sz="2400" dirty="0"/>
                        <a:t>3%</a:t>
                      </a:r>
                    </a:p>
                  </a:txBody>
                  <a:tcPr anchor="ctr"/>
                </a:tc>
                <a:extLst>
                  <a:ext uri="{0D108BD9-81ED-4DB2-BD59-A6C34878D82A}">
                    <a16:rowId xmlns:a16="http://schemas.microsoft.com/office/drawing/2014/main" xmlns="" val="3776834938"/>
                  </a:ext>
                </a:extLst>
              </a:tr>
              <a:tr h="720000">
                <a:tc>
                  <a:txBody>
                    <a:bodyPr/>
                    <a:lstStyle/>
                    <a:p>
                      <a:pPr algn="ctr"/>
                      <a:r>
                        <a:rPr lang="en-GB" sz="2400" baseline="0" dirty="0"/>
                        <a:t>&gt;£350,000</a:t>
                      </a:r>
                      <a:endParaRPr lang="en-GB" sz="2400" dirty="0"/>
                    </a:p>
                  </a:txBody>
                  <a:tcPr anchor="ctr"/>
                </a:tc>
                <a:tc>
                  <a:txBody>
                    <a:bodyPr/>
                    <a:lstStyle/>
                    <a:p>
                      <a:pPr algn="ctr"/>
                      <a:r>
                        <a:rPr lang="en-GB" sz="2400" dirty="0"/>
                        <a:t>4.5%</a:t>
                      </a:r>
                    </a:p>
                  </a:txBody>
                  <a:tcPr anchor="ctr"/>
                </a:tc>
                <a:extLst>
                  <a:ext uri="{0D108BD9-81ED-4DB2-BD59-A6C34878D82A}">
                    <a16:rowId xmlns:a16="http://schemas.microsoft.com/office/drawing/2014/main" xmlns="" val="2624515251"/>
                  </a:ext>
                </a:extLst>
              </a:tr>
            </a:tbl>
          </a:graphicData>
        </a:graphic>
      </p:graphicFrame>
    </p:spTree>
    <p:extLst>
      <p:ext uri="{BB962C8B-B14F-4D97-AF65-F5344CB8AC3E}">
        <p14:creationId xmlns:p14="http://schemas.microsoft.com/office/powerpoint/2010/main" val="319981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3555" y="-423874"/>
            <a:ext cx="12945555" cy="728187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448016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365" y="-79999"/>
            <a:ext cx="12778576" cy="718794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6" name="TextBox 5"/>
          <p:cNvSpPr txBox="1"/>
          <p:nvPr/>
        </p:nvSpPr>
        <p:spPr>
          <a:xfrm>
            <a:off x="6041923" y="1189505"/>
            <a:ext cx="4155311" cy="707886"/>
          </a:xfrm>
          <a:prstGeom prst="rect">
            <a:avLst/>
          </a:prstGeom>
          <a:noFill/>
        </p:spPr>
        <p:txBody>
          <a:bodyPr wrap="square" rtlCol="0">
            <a:spAutoFit/>
          </a:bodyPr>
          <a:lstStyle/>
          <a:p>
            <a:r>
              <a:rPr lang="en-GB" sz="4000" dirty="0"/>
              <a:t>Taking back control</a:t>
            </a:r>
          </a:p>
        </p:txBody>
      </p:sp>
      <p:sp>
        <p:nvSpPr>
          <p:cNvPr id="10" name="TextBox 9"/>
          <p:cNvSpPr txBox="1"/>
          <p:nvPr/>
        </p:nvSpPr>
        <p:spPr>
          <a:xfrm>
            <a:off x="10041038" y="1189505"/>
            <a:ext cx="2150962" cy="707886"/>
          </a:xfrm>
          <a:prstGeom prst="rect">
            <a:avLst/>
          </a:prstGeom>
          <a:noFill/>
        </p:spPr>
        <p:txBody>
          <a:bodyPr wrap="square" rtlCol="0">
            <a:spAutoFit/>
          </a:bodyPr>
          <a:lstStyle/>
          <a:p>
            <a:r>
              <a:rPr lang="en-GB" sz="4000" dirty="0"/>
              <a:t>…slightly</a:t>
            </a:r>
          </a:p>
        </p:txBody>
      </p:sp>
      <p:sp>
        <p:nvSpPr>
          <p:cNvPr id="13" name="TextBox 12"/>
          <p:cNvSpPr txBox="1"/>
          <p:nvPr/>
        </p:nvSpPr>
        <p:spPr>
          <a:xfrm>
            <a:off x="5317452" y="246354"/>
            <a:ext cx="6215418" cy="707886"/>
          </a:xfrm>
          <a:prstGeom prst="rect">
            <a:avLst/>
          </a:prstGeom>
          <a:noFill/>
        </p:spPr>
        <p:txBody>
          <a:bodyPr wrap="square" rtlCol="0">
            <a:spAutoFit/>
          </a:bodyPr>
          <a:lstStyle/>
          <a:p>
            <a:r>
              <a:rPr lang="en-GB" sz="4000" dirty="0"/>
              <a:t>Scottish Rate of Income Tax</a:t>
            </a:r>
          </a:p>
        </p:txBody>
      </p:sp>
    </p:spTree>
    <p:extLst>
      <p:ext uri="{BB962C8B-B14F-4D97-AF65-F5344CB8AC3E}">
        <p14:creationId xmlns:p14="http://schemas.microsoft.com/office/powerpoint/2010/main" val="149294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normAutofit fontScale="90000"/>
          </a:bodyPr>
          <a:lstStyle/>
          <a:p>
            <a:pPr algn="ctr"/>
            <a:r>
              <a:rPr lang="en-GB" b="1" dirty="0"/>
              <a:t>Scottish Rate of Income Tax – quick comparison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319184"/>
              </p:ext>
            </p:extLst>
          </p:nvPr>
        </p:nvGraphicFramePr>
        <p:xfrm>
          <a:off x="838200" y="1236372"/>
          <a:ext cx="10515600" cy="2884216"/>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xmlns="" val="2921346331"/>
                    </a:ext>
                  </a:extLst>
                </a:gridCol>
                <a:gridCol w="2103120">
                  <a:extLst>
                    <a:ext uri="{9D8B030D-6E8A-4147-A177-3AD203B41FA5}">
                      <a16:colId xmlns:a16="http://schemas.microsoft.com/office/drawing/2014/main" xmlns="" val="3914406115"/>
                    </a:ext>
                  </a:extLst>
                </a:gridCol>
                <a:gridCol w="2103120">
                  <a:extLst>
                    <a:ext uri="{9D8B030D-6E8A-4147-A177-3AD203B41FA5}">
                      <a16:colId xmlns:a16="http://schemas.microsoft.com/office/drawing/2014/main" xmlns="" val="1420248941"/>
                    </a:ext>
                  </a:extLst>
                </a:gridCol>
                <a:gridCol w="2103120">
                  <a:extLst>
                    <a:ext uri="{9D8B030D-6E8A-4147-A177-3AD203B41FA5}">
                      <a16:colId xmlns:a16="http://schemas.microsoft.com/office/drawing/2014/main" xmlns="" val="1338999398"/>
                    </a:ext>
                  </a:extLst>
                </a:gridCol>
                <a:gridCol w="2103120">
                  <a:extLst>
                    <a:ext uri="{9D8B030D-6E8A-4147-A177-3AD203B41FA5}">
                      <a16:colId xmlns:a16="http://schemas.microsoft.com/office/drawing/2014/main" xmlns="" val="4083131962"/>
                    </a:ext>
                  </a:extLst>
                </a:gridCol>
              </a:tblGrid>
              <a:tr h="1592510">
                <a:tc>
                  <a:txBody>
                    <a:bodyPr/>
                    <a:lstStyle/>
                    <a:p>
                      <a:pPr algn="ctr"/>
                      <a:endParaRPr lang="en-GB" sz="2400" dirty="0"/>
                    </a:p>
                  </a:txBody>
                  <a:tcPr anchor="ctr"/>
                </a:tc>
                <a:tc>
                  <a:txBody>
                    <a:bodyPr/>
                    <a:lstStyle/>
                    <a:p>
                      <a:pPr algn="ctr"/>
                      <a:r>
                        <a:rPr lang="en-GB" sz="2400" dirty="0"/>
                        <a:t>Personal</a:t>
                      </a:r>
                      <a:r>
                        <a:rPr lang="en-GB" sz="2400" baseline="0" dirty="0"/>
                        <a:t> Allowance (UK &amp; Scotland)</a:t>
                      </a:r>
                      <a:endParaRPr lang="en-GB" sz="2400" dirty="0"/>
                    </a:p>
                  </a:txBody>
                  <a:tcPr anchor="ctr"/>
                </a:tc>
                <a:tc>
                  <a:txBody>
                    <a:bodyPr/>
                    <a:lstStyle/>
                    <a:p>
                      <a:pPr algn="ctr"/>
                      <a:r>
                        <a:rPr lang="en-GB" sz="2400" dirty="0"/>
                        <a:t>Higher Rate Threshold (UK)</a:t>
                      </a:r>
                    </a:p>
                  </a:txBody>
                  <a:tcPr anchor="ctr"/>
                </a:tc>
                <a:tc>
                  <a:txBody>
                    <a:bodyPr/>
                    <a:lstStyle/>
                    <a:p>
                      <a:pPr algn="ctr"/>
                      <a:r>
                        <a:rPr lang="en-GB" sz="2400" dirty="0"/>
                        <a:t>Higher Rate Threshold (Scotland)</a:t>
                      </a:r>
                    </a:p>
                  </a:txBody>
                  <a:tcPr anchor="ctr"/>
                </a:tc>
                <a:tc>
                  <a:txBody>
                    <a:bodyPr/>
                    <a:lstStyle/>
                    <a:p>
                      <a:pPr algn="ctr"/>
                      <a:r>
                        <a:rPr lang="en-GB" sz="2400" dirty="0"/>
                        <a:t>Additional Rate Threshold (UKG Plans)</a:t>
                      </a:r>
                    </a:p>
                  </a:txBody>
                  <a:tcPr anchor="ctr"/>
                </a:tc>
                <a:extLst>
                  <a:ext uri="{0D108BD9-81ED-4DB2-BD59-A6C34878D82A}">
                    <a16:rowId xmlns:a16="http://schemas.microsoft.com/office/drawing/2014/main" xmlns="" val="606185749"/>
                  </a:ext>
                </a:extLst>
              </a:tr>
              <a:tr h="645853">
                <a:tc>
                  <a:txBody>
                    <a:bodyPr/>
                    <a:lstStyle/>
                    <a:p>
                      <a:pPr algn="ctr"/>
                      <a:r>
                        <a:rPr lang="en-GB" sz="2400" dirty="0"/>
                        <a:t>2017/18</a:t>
                      </a:r>
                    </a:p>
                  </a:txBody>
                  <a:tcPr anchor="ctr"/>
                </a:tc>
                <a:tc>
                  <a:txBody>
                    <a:bodyPr/>
                    <a:lstStyle/>
                    <a:p>
                      <a:pPr algn="ctr"/>
                      <a:r>
                        <a:rPr lang="en-GB" sz="2400" dirty="0"/>
                        <a:t>£11,500</a:t>
                      </a:r>
                    </a:p>
                  </a:txBody>
                  <a:tcPr anchor="ctr"/>
                </a:tc>
                <a:tc>
                  <a:txBody>
                    <a:bodyPr/>
                    <a:lstStyle/>
                    <a:p>
                      <a:pPr algn="ctr"/>
                      <a:r>
                        <a:rPr lang="en-GB" sz="2400" dirty="0"/>
                        <a:t>£45,000</a:t>
                      </a:r>
                    </a:p>
                  </a:txBody>
                  <a:tcPr anchor="ctr"/>
                </a:tc>
                <a:tc>
                  <a:txBody>
                    <a:bodyPr/>
                    <a:lstStyle/>
                    <a:p>
                      <a:pPr algn="ctr"/>
                      <a:r>
                        <a:rPr lang="en-GB" sz="2400" dirty="0"/>
                        <a:t>£43,000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£150,000</a:t>
                      </a:r>
                    </a:p>
                  </a:txBody>
                  <a:tcPr anchor="ctr"/>
                </a:tc>
                <a:extLst>
                  <a:ext uri="{0D108BD9-81ED-4DB2-BD59-A6C34878D82A}">
                    <a16:rowId xmlns:a16="http://schemas.microsoft.com/office/drawing/2014/main" xmlns="" val="2430245874"/>
                  </a:ext>
                </a:extLst>
              </a:tr>
              <a:tr h="645853">
                <a:tc>
                  <a:txBody>
                    <a:bodyPr/>
                    <a:lstStyle/>
                    <a:p>
                      <a:pPr algn="ctr"/>
                      <a:r>
                        <a:rPr lang="en-GB" sz="2400" dirty="0"/>
                        <a:t>2018/19</a:t>
                      </a:r>
                    </a:p>
                  </a:txBody>
                  <a:tcPr anchor="ctr"/>
                </a:tc>
                <a:tc>
                  <a:txBody>
                    <a:bodyPr/>
                    <a:lstStyle/>
                    <a:p>
                      <a:pPr algn="ctr"/>
                      <a:r>
                        <a:rPr lang="en-GB" sz="2400" dirty="0"/>
                        <a:t>£11,850</a:t>
                      </a:r>
                    </a:p>
                  </a:txBody>
                  <a:tcPr anchor="ctr"/>
                </a:tc>
                <a:tc>
                  <a:txBody>
                    <a:bodyPr/>
                    <a:lstStyle/>
                    <a:p>
                      <a:pPr algn="ctr"/>
                      <a:r>
                        <a:rPr lang="en-GB" sz="2400" dirty="0"/>
                        <a:t>£46,350</a:t>
                      </a:r>
                    </a:p>
                  </a:txBody>
                  <a:tcPr anchor="ctr"/>
                </a:tc>
                <a:tc>
                  <a:txBody>
                    <a:bodyPr/>
                    <a:lstStyle/>
                    <a:p>
                      <a:pPr algn="ctr"/>
                      <a:r>
                        <a:rPr lang="en-GB" sz="2400" dirty="0"/>
                        <a:t>£43,430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£150,000</a:t>
                      </a:r>
                    </a:p>
                  </a:txBody>
                  <a:tcPr anchor="ctr"/>
                </a:tc>
                <a:extLst>
                  <a:ext uri="{0D108BD9-81ED-4DB2-BD59-A6C34878D82A}">
                    <a16:rowId xmlns:a16="http://schemas.microsoft.com/office/drawing/2014/main" xmlns="" val="1409335868"/>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6" name="TextBox 5"/>
          <p:cNvSpPr txBox="1"/>
          <p:nvPr/>
        </p:nvSpPr>
        <p:spPr>
          <a:xfrm>
            <a:off x="838200" y="4385828"/>
            <a:ext cx="10515600"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Holyrood has no power to raise the personal allowance</a:t>
            </a:r>
          </a:p>
          <a:p>
            <a:pPr marL="285750" indent="-285750">
              <a:buFont typeface="Arial" panose="020B0604020202020204" pitchFamily="34" charset="0"/>
              <a:buChar char="•"/>
            </a:pPr>
            <a:r>
              <a:rPr lang="en-GB" sz="2000" dirty="0"/>
              <a:t>40% threshold to increase in line with CPI</a:t>
            </a:r>
          </a:p>
          <a:p>
            <a:pPr marL="285750" indent="-285750">
              <a:buFont typeface="Arial" panose="020B0604020202020204" pitchFamily="34" charset="0"/>
              <a:buChar char="•"/>
            </a:pPr>
            <a:r>
              <a:rPr lang="en-GB" sz="2000" dirty="0"/>
              <a:t>Currently Scottish taxpayers pay £400 more than the rest of the UK, £440 if NIC is included. This is increasing to £584 (£642 including NIC) from 6 April 2018.</a:t>
            </a:r>
          </a:p>
          <a:p>
            <a:pPr marL="285750" indent="-285750">
              <a:buFont typeface="Arial" panose="020B0604020202020204" pitchFamily="34" charset="0"/>
              <a:buChar char="•"/>
            </a:pPr>
            <a:r>
              <a:rPr lang="en-GB" sz="2000" dirty="0"/>
              <a:t>Effective tax rate of 53% on earnings between Scottish and UK higher rate bands!</a:t>
            </a:r>
          </a:p>
        </p:txBody>
      </p:sp>
    </p:spTree>
    <p:extLst>
      <p:ext uri="{BB962C8B-B14F-4D97-AF65-F5344CB8AC3E}">
        <p14:creationId xmlns:p14="http://schemas.microsoft.com/office/powerpoint/2010/main" val="104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lstStyle/>
          <a:p>
            <a:pPr algn="ctr"/>
            <a:r>
              <a:rPr lang="en-GB" b="1" dirty="0"/>
              <a:t>But now there’s more (2018/19)</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graphicFrame>
        <p:nvGraphicFramePr>
          <p:cNvPr id="3" name="Table 2">
            <a:extLst>
              <a:ext uri="{FF2B5EF4-FFF2-40B4-BE49-F238E27FC236}">
                <a16:creationId xmlns:a16="http://schemas.microsoft.com/office/drawing/2014/main" xmlns="" id="{7B53ABC1-2833-4B0A-8A40-6E361AE1025A}"/>
              </a:ext>
            </a:extLst>
          </p:cNvPr>
          <p:cNvGraphicFramePr>
            <a:graphicFrameLocks noGrp="1"/>
          </p:cNvGraphicFramePr>
          <p:nvPr>
            <p:extLst>
              <p:ext uri="{D42A27DB-BD31-4B8C-83A1-F6EECF244321}">
                <p14:modId xmlns:p14="http://schemas.microsoft.com/office/powerpoint/2010/main" val="4149797428"/>
              </p:ext>
            </p:extLst>
          </p:nvPr>
        </p:nvGraphicFramePr>
        <p:xfrm>
          <a:off x="838200" y="1196746"/>
          <a:ext cx="10515600" cy="467161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2388891582"/>
                    </a:ext>
                  </a:extLst>
                </a:gridCol>
                <a:gridCol w="3505200">
                  <a:extLst>
                    <a:ext uri="{9D8B030D-6E8A-4147-A177-3AD203B41FA5}">
                      <a16:colId xmlns:a16="http://schemas.microsoft.com/office/drawing/2014/main" xmlns="" val="3771337452"/>
                    </a:ext>
                  </a:extLst>
                </a:gridCol>
                <a:gridCol w="3505200">
                  <a:extLst>
                    <a:ext uri="{9D8B030D-6E8A-4147-A177-3AD203B41FA5}">
                      <a16:colId xmlns:a16="http://schemas.microsoft.com/office/drawing/2014/main" xmlns="" val="190855090"/>
                    </a:ext>
                  </a:extLst>
                </a:gridCol>
              </a:tblGrid>
              <a:tr h="667374">
                <a:tc>
                  <a:txBody>
                    <a:bodyPr/>
                    <a:lstStyle/>
                    <a:p>
                      <a:pPr algn="ctr"/>
                      <a:r>
                        <a:rPr lang="en-GB" sz="2400" dirty="0"/>
                        <a:t>Earnings</a:t>
                      </a:r>
                    </a:p>
                  </a:txBody>
                  <a:tcPr anchor="ctr"/>
                </a:tc>
                <a:tc>
                  <a:txBody>
                    <a:bodyPr/>
                    <a:lstStyle/>
                    <a:p>
                      <a:pPr algn="ctr"/>
                      <a:r>
                        <a:rPr lang="en-GB" sz="2400" dirty="0"/>
                        <a:t>Band Name</a:t>
                      </a:r>
                    </a:p>
                  </a:txBody>
                  <a:tcPr anchor="ctr"/>
                </a:tc>
                <a:tc>
                  <a:txBody>
                    <a:bodyPr/>
                    <a:lstStyle/>
                    <a:p>
                      <a:pPr algn="ctr"/>
                      <a:r>
                        <a:rPr lang="en-GB" sz="2400" dirty="0"/>
                        <a:t>Scottish Income Tax Rate</a:t>
                      </a:r>
                    </a:p>
                  </a:txBody>
                  <a:tcPr anchor="ctr"/>
                </a:tc>
                <a:extLst>
                  <a:ext uri="{0D108BD9-81ED-4DB2-BD59-A6C34878D82A}">
                    <a16:rowId xmlns:a16="http://schemas.microsoft.com/office/drawing/2014/main" xmlns="" val="1066723715"/>
                  </a:ext>
                </a:extLst>
              </a:tr>
              <a:tr h="667374">
                <a:tc>
                  <a:txBody>
                    <a:bodyPr/>
                    <a:lstStyle/>
                    <a:p>
                      <a:pPr algn="ctr"/>
                      <a:r>
                        <a:rPr lang="en-GB" sz="2400" dirty="0"/>
                        <a:t>£nil - £11,850</a:t>
                      </a:r>
                    </a:p>
                  </a:txBody>
                  <a:tcPr anchor="ctr"/>
                </a:tc>
                <a:tc>
                  <a:txBody>
                    <a:bodyPr/>
                    <a:lstStyle/>
                    <a:p>
                      <a:pPr algn="ctr"/>
                      <a:r>
                        <a:rPr lang="en-GB" sz="2400" dirty="0"/>
                        <a:t>Personal allowance</a:t>
                      </a:r>
                    </a:p>
                  </a:txBody>
                  <a:tcPr anchor="ctr"/>
                </a:tc>
                <a:tc>
                  <a:txBody>
                    <a:bodyPr/>
                    <a:lstStyle/>
                    <a:p>
                      <a:pPr algn="ctr"/>
                      <a:r>
                        <a:rPr lang="en-GB" sz="2400" dirty="0"/>
                        <a:t>Nil</a:t>
                      </a:r>
                    </a:p>
                  </a:txBody>
                  <a:tcPr anchor="ctr"/>
                </a:tc>
                <a:extLst>
                  <a:ext uri="{0D108BD9-81ED-4DB2-BD59-A6C34878D82A}">
                    <a16:rowId xmlns:a16="http://schemas.microsoft.com/office/drawing/2014/main" xmlns="" val="2628252958"/>
                  </a:ext>
                </a:extLst>
              </a:tr>
              <a:tr h="667374">
                <a:tc>
                  <a:txBody>
                    <a:bodyPr/>
                    <a:lstStyle/>
                    <a:p>
                      <a:pPr algn="ctr"/>
                      <a:r>
                        <a:rPr lang="en-GB" sz="2400" dirty="0"/>
                        <a:t>£11,851 - £13,850</a:t>
                      </a:r>
                    </a:p>
                  </a:txBody>
                  <a:tcPr anchor="ctr"/>
                </a:tc>
                <a:tc>
                  <a:txBody>
                    <a:bodyPr/>
                    <a:lstStyle/>
                    <a:p>
                      <a:pPr algn="ctr"/>
                      <a:r>
                        <a:rPr lang="en-GB" sz="2400" dirty="0"/>
                        <a:t>Starter rate</a:t>
                      </a:r>
                    </a:p>
                  </a:txBody>
                  <a:tcPr anchor="ctr"/>
                </a:tc>
                <a:tc>
                  <a:txBody>
                    <a:bodyPr/>
                    <a:lstStyle/>
                    <a:p>
                      <a:pPr algn="ctr"/>
                      <a:r>
                        <a:rPr lang="en-GB" sz="2400" dirty="0"/>
                        <a:t>19%</a:t>
                      </a:r>
                    </a:p>
                  </a:txBody>
                  <a:tcPr anchor="ctr"/>
                </a:tc>
                <a:extLst>
                  <a:ext uri="{0D108BD9-81ED-4DB2-BD59-A6C34878D82A}">
                    <a16:rowId xmlns:a16="http://schemas.microsoft.com/office/drawing/2014/main" xmlns="" val="2966859256"/>
                  </a:ext>
                </a:extLst>
              </a:tr>
              <a:tr h="667374">
                <a:tc>
                  <a:txBody>
                    <a:bodyPr/>
                    <a:lstStyle/>
                    <a:p>
                      <a:pPr algn="ctr"/>
                      <a:r>
                        <a:rPr lang="en-GB" sz="2400" dirty="0"/>
                        <a:t>£13,851 - £24,000</a:t>
                      </a:r>
                    </a:p>
                  </a:txBody>
                  <a:tcPr anchor="ctr"/>
                </a:tc>
                <a:tc>
                  <a:txBody>
                    <a:bodyPr/>
                    <a:lstStyle/>
                    <a:p>
                      <a:pPr algn="ctr"/>
                      <a:r>
                        <a:rPr lang="en-GB" sz="2400" dirty="0"/>
                        <a:t>Basic rate</a:t>
                      </a:r>
                    </a:p>
                  </a:txBody>
                  <a:tcPr anchor="ctr"/>
                </a:tc>
                <a:tc>
                  <a:txBody>
                    <a:bodyPr/>
                    <a:lstStyle/>
                    <a:p>
                      <a:pPr algn="ctr"/>
                      <a:r>
                        <a:rPr lang="en-GB" sz="2400" dirty="0"/>
                        <a:t>20%</a:t>
                      </a:r>
                    </a:p>
                  </a:txBody>
                  <a:tcPr anchor="ctr"/>
                </a:tc>
                <a:extLst>
                  <a:ext uri="{0D108BD9-81ED-4DB2-BD59-A6C34878D82A}">
                    <a16:rowId xmlns:a16="http://schemas.microsoft.com/office/drawing/2014/main" xmlns="" val="2659184464"/>
                  </a:ext>
                </a:extLst>
              </a:tr>
              <a:tr h="667374">
                <a:tc>
                  <a:txBody>
                    <a:bodyPr/>
                    <a:lstStyle/>
                    <a:p>
                      <a:pPr algn="ctr"/>
                      <a:r>
                        <a:rPr lang="en-GB" sz="2400" dirty="0"/>
                        <a:t>£24,001 - £43,430</a:t>
                      </a:r>
                    </a:p>
                  </a:txBody>
                  <a:tcPr anchor="ctr"/>
                </a:tc>
                <a:tc>
                  <a:txBody>
                    <a:bodyPr/>
                    <a:lstStyle/>
                    <a:p>
                      <a:pPr algn="ctr"/>
                      <a:r>
                        <a:rPr lang="en-GB" sz="2400" dirty="0"/>
                        <a:t>Intermediate rate</a:t>
                      </a:r>
                    </a:p>
                  </a:txBody>
                  <a:tcPr anchor="ctr"/>
                </a:tc>
                <a:tc>
                  <a:txBody>
                    <a:bodyPr/>
                    <a:lstStyle/>
                    <a:p>
                      <a:pPr algn="ctr"/>
                      <a:r>
                        <a:rPr lang="en-GB" sz="2400" dirty="0"/>
                        <a:t>21%</a:t>
                      </a:r>
                    </a:p>
                  </a:txBody>
                  <a:tcPr anchor="ctr"/>
                </a:tc>
                <a:extLst>
                  <a:ext uri="{0D108BD9-81ED-4DB2-BD59-A6C34878D82A}">
                    <a16:rowId xmlns:a16="http://schemas.microsoft.com/office/drawing/2014/main" xmlns="" val="3662822360"/>
                  </a:ext>
                </a:extLst>
              </a:tr>
              <a:tr h="667374">
                <a:tc>
                  <a:txBody>
                    <a:bodyPr/>
                    <a:lstStyle/>
                    <a:p>
                      <a:pPr algn="ctr"/>
                      <a:r>
                        <a:rPr lang="en-GB" sz="2400" i="0" dirty="0"/>
                        <a:t>£43,431 - £150,000</a:t>
                      </a:r>
                    </a:p>
                  </a:txBody>
                  <a:tcPr anchor="ctr"/>
                </a:tc>
                <a:tc>
                  <a:txBody>
                    <a:bodyPr/>
                    <a:lstStyle/>
                    <a:p>
                      <a:pPr algn="ctr"/>
                      <a:r>
                        <a:rPr lang="en-GB" sz="2400" i="0" dirty="0"/>
                        <a:t>Higher rate</a:t>
                      </a:r>
                    </a:p>
                  </a:txBody>
                  <a:tcPr anchor="ctr"/>
                </a:tc>
                <a:tc>
                  <a:txBody>
                    <a:bodyPr/>
                    <a:lstStyle/>
                    <a:p>
                      <a:pPr algn="ctr"/>
                      <a:r>
                        <a:rPr lang="en-GB" sz="2400" i="0" dirty="0"/>
                        <a:t>41%</a:t>
                      </a:r>
                    </a:p>
                  </a:txBody>
                  <a:tcPr anchor="ctr"/>
                </a:tc>
                <a:extLst>
                  <a:ext uri="{0D108BD9-81ED-4DB2-BD59-A6C34878D82A}">
                    <a16:rowId xmlns:a16="http://schemas.microsoft.com/office/drawing/2014/main" xmlns="" val="1629098478"/>
                  </a:ext>
                </a:extLst>
              </a:tr>
              <a:tr h="667374">
                <a:tc>
                  <a:txBody>
                    <a:bodyPr/>
                    <a:lstStyle/>
                    <a:p>
                      <a:pPr algn="ctr"/>
                      <a:r>
                        <a:rPr lang="en-GB" sz="2400" i="0" dirty="0"/>
                        <a:t>Over £150,000</a:t>
                      </a:r>
                    </a:p>
                  </a:txBody>
                  <a:tcPr anchor="ctr"/>
                </a:tc>
                <a:tc>
                  <a:txBody>
                    <a:bodyPr/>
                    <a:lstStyle/>
                    <a:p>
                      <a:pPr algn="ctr"/>
                      <a:r>
                        <a:rPr lang="en-GB" sz="2400" i="0" dirty="0"/>
                        <a:t>Top rate</a:t>
                      </a:r>
                    </a:p>
                  </a:txBody>
                  <a:tcPr anchor="ctr"/>
                </a:tc>
                <a:tc>
                  <a:txBody>
                    <a:bodyPr/>
                    <a:lstStyle/>
                    <a:p>
                      <a:pPr algn="ctr"/>
                      <a:r>
                        <a:rPr lang="en-GB" sz="2400" i="0" dirty="0"/>
                        <a:t>46%</a:t>
                      </a:r>
                    </a:p>
                  </a:txBody>
                  <a:tcPr anchor="ctr"/>
                </a:tc>
                <a:extLst>
                  <a:ext uri="{0D108BD9-81ED-4DB2-BD59-A6C34878D82A}">
                    <a16:rowId xmlns:a16="http://schemas.microsoft.com/office/drawing/2014/main" xmlns="" val="2102086618"/>
                  </a:ext>
                </a:extLst>
              </a:tr>
            </a:tbl>
          </a:graphicData>
        </a:graphic>
      </p:graphicFrame>
    </p:spTree>
    <p:extLst>
      <p:ext uri="{BB962C8B-B14F-4D97-AF65-F5344CB8AC3E}">
        <p14:creationId xmlns:p14="http://schemas.microsoft.com/office/powerpoint/2010/main" val="535466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89" y="-451744"/>
            <a:ext cx="12383589" cy="82428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grpSp>
        <p:nvGrpSpPr>
          <p:cNvPr id="10" name="Group 9"/>
          <p:cNvGrpSpPr/>
          <p:nvPr/>
        </p:nvGrpSpPr>
        <p:grpSpPr>
          <a:xfrm>
            <a:off x="577516" y="938464"/>
            <a:ext cx="3729789" cy="1431758"/>
            <a:chOff x="577516" y="938464"/>
            <a:chExt cx="3729789" cy="1431758"/>
          </a:xfrm>
        </p:grpSpPr>
        <p:sp>
          <p:nvSpPr>
            <p:cNvPr id="8" name="Speech Bubble: Rectangle with Corners Rounded 7"/>
            <p:cNvSpPr/>
            <p:nvPr/>
          </p:nvSpPr>
          <p:spPr>
            <a:xfrm>
              <a:off x="577516" y="938464"/>
              <a:ext cx="3729789" cy="1431758"/>
            </a:xfrm>
            <a:prstGeom prst="wedgeRoundRectCallout">
              <a:avLst>
                <a:gd name="adj1" fmla="val 70004"/>
                <a:gd name="adj2" fmla="val 341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33926" y="1118938"/>
              <a:ext cx="3573379" cy="1077218"/>
            </a:xfrm>
            <a:prstGeom prst="rect">
              <a:avLst/>
            </a:prstGeom>
            <a:noFill/>
          </p:spPr>
          <p:txBody>
            <a:bodyPr wrap="square" rtlCol="0">
              <a:spAutoFit/>
            </a:bodyPr>
            <a:lstStyle/>
            <a:p>
              <a:r>
                <a:rPr lang="en-GB" sz="3200" dirty="0"/>
                <a:t>We’re going to raise this much extra!</a:t>
              </a:r>
            </a:p>
          </p:txBody>
        </p:sp>
      </p:grpSp>
    </p:spTree>
    <p:extLst>
      <p:ext uri="{BB962C8B-B14F-4D97-AF65-F5344CB8AC3E}">
        <p14:creationId xmlns:p14="http://schemas.microsoft.com/office/powerpoint/2010/main" val="27848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0350">
              <a:srgbClr val="F0F6FB"/>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55524925"/>
              </p:ext>
            </p:extLst>
          </p:nvPr>
        </p:nvGraphicFramePr>
        <p:xfrm>
          <a:off x="483636" y="130629"/>
          <a:ext cx="10983685" cy="665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2564985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783" y="-1794076"/>
            <a:ext cx="16564711" cy="1035294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528818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lstStyle/>
          <a:p>
            <a:pPr algn="ctr"/>
            <a:r>
              <a:rPr lang="en-GB" dirty="0"/>
              <a:t>What type of remuneration?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graphicFrame>
        <p:nvGraphicFramePr>
          <p:cNvPr id="3" name="Table 2">
            <a:extLst>
              <a:ext uri="{FF2B5EF4-FFF2-40B4-BE49-F238E27FC236}">
                <a16:creationId xmlns:a16="http://schemas.microsoft.com/office/drawing/2014/main" xmlns="" id="{7B53ABC1-2833-4B0A-8A40-6E361AE1025A}"/>
              </a:ext>
            </a:extLst>
          </p:cNvPr>
          <p:cNvGraphicFramePr>
            <a:graphicFrameLocks noGrp="1"/>
          </p:cNvGraphicFramePr>
          <p:nvPr>
            <p:extLst>
              <p:ext uri="{D42A27DB-BD31-4B8C-83A1-F6EECF244321}">
                <p14:modId xmlns:p14="http://schemas.microsoft.com/office/powerpoint/2010/main" val="1321521538"/>
              </p:ext>
            </p:extLst>
          </p:nvPr>
        </p:nvGraphicFramePr>
        <p:xfrm>
          <a:off x="838200" y="1196746"/>
          <a:ext cx="10515600" cy="3861389"/>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2388891582"/>
                    </a:ext>
                  </a:extLst>
                </a:gridCol>
                <a:gridCol w="3505200">
                  <a:extLst>
                    <a:ext uri="{9D8B030D-6E8A-4147-A177-3AD203B41FA5}">
                      <a16:colId xmlns:a16="http://schemas.microsoft.com/office/drawing/2014/main" xmlns="" val="3771337452"/>
                    </a:ext>
                  </a:extLst>
                </a:gridCol>
                <a:gridCol w="3505200">
                  <a:extLst>
                    <a:ext uri="{9D8B030D-6E8A-4147-A177-3AD203B41FA5}">
                      <a16:colId xmlns:a16="http://schemas.microsoft.com/office/drawing/2014/main" xmlns="" val="190855090"/>
                    </a:ext>
                  </a:extLst>
                </a:gridCol>
              </a:tblGrid>
              <a:tr h="551627">
                <a:tc>
                  <a:txBody>
                    <a:bodyPr/>
                    <a:lstStyle/>
                    <a:p>
                      <a:pPr algn="ctr"/>
                      <a:r>
                        <a:rPr lang="en-GB" sz="2400" dirty="0"/>
                        <a:t>Earnings</a:t>
                      </a:r>
                    </a:p>
                  </a:txBody>
                  <a:tcPr anchor="ctr"/>
                </a:tc>
                <a:tc>
                  <a:txBody>
                    <a:bodyPr/>
                    <a:lstStyle/>
                    <a:p>
                      <a:pPr algn="ctr"/>
                      <a:r>
                        <a:rPr lang="en-GB" sz="2400" dirty="0"/>
                        <a:t>Salary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Dividends *</a:t>
                      </a:r>
                    </a:p>
                  </a:txBody>
                  <a:tcPr anchor="ctr"/>
                </a:tc>
                <a:extLst>
                  <a:ext uri="{0D108BD9-81ED-4DB2-BD59-A6C34878D82A}">
                    <a16:rowId xmlns:a16="http://schemas.microsoft.com/office/drawing/2014/main" xmlns="" val="1066723715"/>
                  </a:ext>
                </a:extLst>
              </a:tr>
              <a:tr h="551627">
                <a:tc>
                  <a:txBody>
                    <a:bodyPr/>
                    <a:lstStyle/>
                    <a:p>
                      <a:pPr algn="ctr"/>
                      <a:r>
                        <a:rPr lang="en-GB" sz="2400" dirty="0"/>
                        <a:t>£nil - £11,850</a:t>
                      </a:r>
                    </a:p>
                  </a:txBody>
                  <a:tcPr anchor="ctr"/>
                </a:tc>
                <a:tc>
                  <a:txBody>
                    <a:bodyPr/>
                    <a:lstStyle/>
                    <a:p>
                      <a:pPr algn="ctr"/>
                      <a:r>
                        <a:rPr lang="en-GB" sz="2400" dirty="0"/>
                        <a:t>Nil</a:t>
                      </a:r>
                    </a:p>
                  </a:txBody>
                  <a:tcPr anchor="ctr"/>
                </a:tc>
                <a:tc>
                  <a:txBody>
                    <a:bodyPr/>
                    <a:lstStyle/>
                    <a:p>
                      <a:pPr algn="ctr"/>
                      <a:r>
                        <a:rPr lang="en-GB" sz="2400" dirty="0"/>
                        <a:t>0%</a:t>
                      </a:r>
                    </a:p>
                  </a:txBody>
                  <a:tcPr anchor="ctr"/>
                </a:tc>
                <a:extLst>
                  <a:ext uri="{0D108BD9-81ED-4DB2-BD59-A6C34878D82A}">
                    <a16:rowId xmlns:a16="http://schemas.microsoft.com/office/drawing/2014/main" xmlns="" val="2628252958"/>
                  </a:ext>
                </a:extLst>
              </a:tr>
              <a:tr h="551627">
                <a:tc>
                  <a:txBody>
                    <a:bodyPr/>
                    <a:lstStyle/>
                    <a:p>
                      <a:pPr algn="ctr"/>
                      <a:r>
                        <a:rPr lang="en-GB" sz="2400" dirty="0"/>
                        <a:t>£11,851 - £13,850</a:t>
                      </a:r>
                    </a:p>
                  </a:txBody>
                  <a:tcPr anchor="ctr"/>
                </a:tc>
                <a:tc>
                  <a:txBody>
                    <a:bodyPr/>
                    <a:lstStyle/>
                    <a:p>
                      <a:pPr algn="ctr"/>
                      <a:r>
                        <a:rPr lang="en-GB" sz="2400" dirty="0"/>
                        <a:t>19%</a:t>
                      </a:r>
                    </a:p>
                  </a:txBody>
                  <a:tcPr anchor="ctr"/>
                </a:tc>
                <a:tc>
                  <a:txBody>
                    <a:bodyPr/>
                    <a:lstStyle/>
                    <a:p>
                      <a:pPr algn="ctr"/>
                      <a:r>
                        <a:rPr lang="en-GB" sz="2400" dirty="0"/>
                        <a:t>7.5%*</a:t>
                      </a:r>
                    </a:p>
                  </a:txBody>
                  <a:tcPr anchor="ctr"/>
                </a:tc>
                <a:extLst>
                  <a:ext uri="{0D108BD9-81ED-4DB2-BD59-A6C34878D82A}">
                    <a16:rowId xmlns:a16="http://schemas.microsoft.com/office/drawing/2014/main" xmlns="" val="2966859256"/>
                  </a:ext>
                </a:extLst>
              </a:tr>
              <a:tr h="551627">
                <a:tc>
                  <a:txBody>
                    <a:bodyPr/>
                    <a:lstStyle/>
                    <a:p>
                      <a:pPr algn="ctr"/>
                      <a:r>
                        <a:rPr lang="en-GB" sz="2400" dirty="0"/>
                        <a:t>£13,851 - £24,000</a:t>
                      </a:r>
                    </a:p>
                  </a:txBody>
                  <a:tcPr anchor="ctr"/>
                </a:tc>
                <a:tc>
                  <a:txBody>
                    <a:bodyPr/>
                    <a:lstStyle/>
                    <a:p>
                      <a:pPr algn="ctr"/>
                      <a:r>
                        <a:rPr lang="en-GB" sz="2400" dirty="0"/>
                        <a:t>20%</a:t>
                      </a:r>
                    </a:p>
                  </a:txBody>
                  <a:tcPr anchor="ctr"/>
                </a:tc>
                <a:tc>
                  <a:txBody>
                    <a:bodyPr/>
                    <a:lstStyle/>
                    <a:p>
                      <a:pPr algn="ctr"/>
                      <a:r>
                        <a:rPr lang="en-GB" sz="2400" dirty="0"/>
                        <a:t>7.5%*</a:t>
                      </a:r>
                    </a:p>
                  </a:txBody>
                  <a:tcPr anchor="ctr"/>
                </a:tc>
                <a:extLst>
                  <a:ext uri="{0D108BD9-81ED-4DB2-BD59-A6C34878D82A}">
                    <a16:rowId xmlns:a16="http://schemas.microsoft.com/office/drawing/2014/main" xmlns="" val="2659184464"/>
                  </a:ext>
                </a:extLst>
              </a:tr>
              <a:tr h="551627">
                <a:tc>
                  <a:txBody>
                    <a:bodyPr/>
                    <a:lstStyle/>
                    <a:p>
                      <a:pPr algn="ctr"/>
                      <a:r>
                        <a:rPr lang="en-GB" sz="2400" dirty="0"/>
                        <a:t>£24,001 - £43,430</a:t>
                      </a:r>
                    </a:p>
                  </a:txBody>
                  <a:tcPr anchor="ctr"/>
                </a:tc>
                <a:tc>
                  <a:txBody>
                    <a:bodyPr/>
                    <a:lstStyle/>
                    <a:p>
                      <a:pPr algn="ctr"/>
                      <a:r>
                        <a:rPr lang="en-GB" sz="2400" dirty="0"/>
                        <a:t>21%</a:t>
                      </a:r>
                    </a:p>
                  </a:txBody>
                  <a:tcPr anchor="ctr"/>
                </a:tc>
                <a:tc>
                  <a:txBody>
                    <a:bodyPr/>
                    <a:lstStyle/>
                    <a:p>
                      <a:pPr algn="ctr"/>
                      <a:r>
                        <a:rPr lang="en-GB" sz="2400" dirty="0"/>
                        <a:t>7.5%</a:t>
                      </a:r>
                    </a:p>
                  </a:txBody>
                  <a:tcPr anchor="ctr"/>
                </a:tc>
                <a:extLst>
                  <a:ext uri="{0D108BD9-81ED-4DB2-BD59-A6C34878D82A}">
                    <a16:rowId xmlns:a16="http://schemas.microsoft.com/office/drawing/2014/main" xmlns="" val="3662822360"/>
                  </a:ext>
                </a:extLst>
              </a:tr>
              <a:tr h="551627">
                <a:tc>
                  <a:txBody>
                    <a:bodyPr/>
                    <a:lstStyle/>
                    <a:p>
                      <a:pPr algn="ctr"/>
                      <a:r>
                        <a:rPr lang="en-GB" sz="2400" i="0" dirty="0"/>
                        <a:t>£43,431 - £150,000</a:t>
                      </a:r>
                    </a:p>
                  </a:txBody>
                  <a:tcPr anchor="ctr"/>
                </a:tc>
                <a:tc>
                  <a:txBody>
                    <a:bodyPr/>
                    <a:lstStyle/>
                    <a:p>
                      <a:pPr algn="ctr"/>
                      <a:r>
                        <a:rPr lang="en-GB" sz="2400" i="0" dirty="0"/>
                        <a:t>41%</a:t>
                      </a:r>
                    </a:p>
                  </a:txBody>
                  <a:tcPr anchor="ctr"/>
                </a:tc>
                <a:tc>
                  <a:txBody>
                    <a:bodyPr/>
                    <a:lstStyle/>
                    <a:p>
                      <a:pPr algn="ctr"/>
                      <a:r>
                        <a:rPr lang="en-GB" sz="2400" dirty="0"/>
                        <a:t>32.5%</a:t>
                      </a:r>
                    </a:p>
                  </a:txBody>
                  <a:tcPr anchor="ctr"/>
                </a:tc>
                <a:extLst>
                  <a:ext uri="{0D108BD9-81ED-4DB2-BD59-A6C34878D82A}">
                    <a16:rowId xmlns:a16="http://schemas.microsoft.com/office/drawing/2014/main" xmlns="" val="1629098478"/>
                  </a:ext>
                </a:extLst>
              </a:tr>
              <a:tr h="551627">
                <a:tc>
                  <a:txBody>
                    <a:bodyPr/>
                    <a:lstStyle/>
                    <a:p>
                      <a:pPr algn="ctr"/>
                      <a:r>
                        <a:rPr lang="en-GB" sz="2400" i="0" dirty="0"/>
                        <a:t>Over £150,000</a:t>
                      </a:r>
                    </a:p>
                  </a:txBody>
                  <a:tcPr anchor="ctr"/>
                </a:tc>
                <a:tc>
                  <a:txBody>
                    <a:bodyPr/>
                    <a:lstStyle/>
                    <a:p>
                      <a:pPr algn="ctr"/>
                      <a:r>
                        <a:rPr lang="en-GB" sz="2400" i="0" dirty="0"/>
                        <a:t>46%</a:t>
                      </a:r>
                    </a:p>
                  </a:txBody>
                  <a:tcPr anchor="ctr"/>
                </a:tc>
                <a:tc>
                  <a:txBody>
                    <a:bodyPr/>
                    <a:lstStyle/>
                    <a:p>
                      <a:pPr algn="ctr"/>
                      <a:r>
                        <a:rPr lang="en-GB" sz="2400" dirty="0"/>
                        <a:t>38.1%</a:t>
                      </a:r>
                    </a:p>
                  </a:txBody>
                  <a:tcPr anchor="ctr"/>
                </a:tc>
                <a:extLst>
                  <a:ext uri="{0D108BD9-81ED-4DB2-BD59-A6C34878D82A}">
                    <a16:rowId xmlns:a16="http://schemas.microsoft.com/office/drawing/2014/main" xmlns="" val="2102086618"/>
                  </a:ext>
                </a:extLst>
              </a:tr>
            </a:tbl>
          </a:graphicData>
        </a:graphic>
      </p:graphicFrame>
      <p:sp>
        <p:nvSpPr>
          <p:cNvPr id="7" name="TextBox 6">
            <a:extLst>
              <a:ext uri="{FF2B5EF4-FFF2-40B4-BE49-F238E27FC236}">
                <a16:creationId xmlns:a16="http://schemas.microsoft.com/office/drawing/2014/main" xmlns="" id="{16E91B56-0BA2-4B71-BD30-726567830E38}"/>
              </a:ext>
            </a:extLst>
          </p:cNvPr>
          <p:cNvSpPr txBox="1"/>
          <p:nvPr/>
        </p:nvSpPr>
        <p:spPr>
          <a:xfrm>
            <a:off x="838200" y="5225517"/>
            <a:ext cx="10515600" cy="1200329"/>
          </a:xfrm>
          <a:prstGeom prst="rect">
            <a:avLst/>
          </a:prstGeom>
          <a:noFill/>
        </p:spPr>
        <p:txBody>
          <a:bodyPr wrap="square" rtlCol="0">
            <a:spAutoFit/>
          </a:bodyPr>
          <a:lstStyle/>
          <a:p>
            <a:pPr algn="just"/>
            <a:r>
              <a:rPr lang="en-GB" sz="2400" dirty="0"/>
              <a:t>*Note that there currently is a 0% tax band on the first £5,000 of dividends received in the year. This is falling to £2,000 from 6 April 2018, so make sure and declare any dividends before that date! </a:t>
            </a:r>
          </a:p>
        </p:txBody>
      </p:sp>
    </p:spTree>
    <p:extLst>
      <p:ext uri="{BB962C8B-B14F-4D97-AF65-F5344CB8AC3E}">
        <p14:creationId xmlns:p14="http://schemas.microsoft.com/office/powerpoint/2010/main" val="1298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noAutofit/>
          </a:bodyPr>
          <a:lstStyle/>
          <a:p>
            <a:pPr algn="ctr"/>
            <a:r>
              <a:rPr lang="en-GB" sz="3600" dirty="0"/>
              <a:t>What type of remuneration 2018/19 (including NIC)</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graphicFrame>
        <p:nvGraphicFramePr>
          <p:cNvPr id="4" name="Table 3">
            <a:extLst>
              <a:ext uri="{FF2B5EF4-FFF2-40B4-BE49-F238E27FC236}">
                <a16:creationId xmlns:a16="http://schemas.microsoft.com/office/drawing/2014/main" xmlns="" id="{6D3F7CB9-58D6-4637-B51D-1E7871A80D81}"/>
              </a:ext>
            </a:extLst>
          </p:cNvPr>
          <p:cNvGraphicFramePr>
            <a:graphicFrameLocks noGrp="1"/>
          </p:cNvGraphicFramePr>
          <p:nvPr>
            <p:extLst>
              <p:ext uri="{D42A27DB-BD31-4B8C-83A1-F6EECF244321}">
                <p14:modId xmlns:p14="http://schemas.microsoft.com/office/powerpoint/2010/main" val="3190303222"/>
              </p:ext>
            </p:extLst>
          </p:nvPr>
        </p:nvGraphicFramePr>
        <p:xfrm>
          <a:off x="838200" y="1236372"/>
          <a:ext cx="10515600" cy="46551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xmlns="" val="2376200726"/>
                    </a:ext>
                  </a:extLst>
                </a:gridCol>
                <a:gridCol w="2474089">
                  <a:extLst>
                    <a:ext uri="{9D8B030D-6E8A-4147-A177-3AD203B41FA5}">
                      <a16:colId xmlns:a16="http://schemas.microsoft.com/office/drawing/2014/main" xmlns="" val="2094908688"/>
                    </a:ext>
                  </a:extLst>
                </a:gridCol>
                <a:gridCol w="2407534">
                  <a:extLst>
                    <a:ext uri="{9D8B030D-6E8A-4147-A177-3AD203B41FA5}">
                      <a16:colId xmlns:a16="http://schemas.microsoft.com/office/drawing/2014/main" xmlns="" val="1402154738"/>
                    </a:ext>
                  </a:extLst>
                </a:gridCol>
                <a:gridCol w="2128777">
                  <a:extLst>
                    <a:ext uri="{9D8B030D-6E8A-4147-A177-3AD203B41FA5}">
                      <a16:colId xmlns:a16="http://schemas.microsoft.com/office/drawing/2014/main" xmlns="" val="2917523428"/>
                    </a:ext>
                  </a:extLst>
                </a:gridCol>
              </a:tblGrid>
              <a:tr h="591321">
                <a:tc>
                  <a:txBody>
                    <a:bodyPr/>
                    <a:lstStyle/>
                    <a:p>
                      <a:pPr algn="ctr"/>
                      <a:r>
                        <a:rPr lang="en-GB" sz="2400" dirty="0"/>
                        <a:t>Earnings</a:t>
                      </a:r>
                    </a:p>
                  </a:txBody>
                  <a:tcPr anchor="ctr"/>
                </a:tc>
                <a:tc>
                  <a:txBody>
                    <a:bodyPr/>
                    <a:lstStyle/>
                    <a:p>
                      <a:pPr algn="ctr"/>
                      <a:r>
                        <a:rPr lang="en-GB" sz="2400" dirty="0"/>
                        <a:t>Salary</a:t>
                      </a:r>
                    </a:p>
                  </a:txBody>
                  <a:tcPr anchor="ctr"/>
                </a:tc>
                <a:tc>
                  <a:txBody>
                    <a:bodyPr/>
                    <a:lstStyle/>
                    <a:p>
                      <a:pPr algn="ctr"/>
                      <a:r>
                        <a:rPr lang="en-GB" sz="2400" dirty="0"/>
                        <a:t>NIC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Dividends *</a:t>
                      </a:r>
                    </a:p>
                  </a:txBody>
                  <a:tcPr anchor="ctr"/>
                </a:tc>
                <a:extLst>
                  <a:ext uri="{0D108BD9-81ED-4DB2-BD59-A6C34878D82A}">
                    <a16:rowId xmlns:a16="http://schemas.microsoft.com/office/drawing/2014/main" xmlns="" val="3867026864"/>
                  </a:ext>
                </a:extLst>
              </a:tr>
              <a:tr h="591321">
                <a:tc>
                  <a:txBody>
                    <a:bodyPr/>
                    <a:lstStyle/>
                    <a:p>
                      <a:pPr algn="ctr"/>
                      <a:r>
                        <a:rPr lang="en-GB" sz="2400" dirty="0"/>
                        <a:t>£nil - £8,424</a:t>
                      </a:r>
                    </a:p>
                  </a:txBody>
                  <a:tcPr anchor="ctr"/>
                </a:tc>
                <a:tc>
                  <a:txBody>
                    <a:bodyPr/>
                    <a:lstStyle/>
                    <a:p>
                      <a:pPr algn="ctr"/>
                      <a:r>
                        <a:rPr lang="en-GB" sz="2400" dirty="0"/>
                        <a:t>Nil</a:t>
                      </a:r>
                    </a:p>
                  </a:txBody>
                  <a:tcPr anchor="ctr"/>
                </a:tc>
                <a:tc>
                  <a:txBody>
                    <a:bodyPr/>
                    <a:lstStyle/>
                    <a:p>
                      <a:pPr algn="ctr"/>
                      <a:r>
                        <a:rPr lang="en-GB" sz="2400" dirty="0"/>
                        <a:t>0%</a:t>
                      </a:r>
                    </a:p>
                  </a:txBody>
                  <a:tcPr anchor="ctr"/>
                </a:tc>
                <a:tc>
                  <a:txBody>
                    <a:bodyPr/>
                    <a:lstStyle/>
                    <a:p>
                      <a:pPr algn="ctr"/>
                      <a:r>
                        <a:rPr lang="en-GB" sz="2400" dirty="0"/>
                        <a:t>0%</a:t>
                      </a:r>
                    </a:p>
                  </a:txBody>
                  <a:tcPr anchor="ctr"/>
                </a:tc>
                <a:extLst>
                  <a:ext uri="{0D108BD9-81ED-4DB2-BD59-A6C34878D82A}">
                    <a16:rowId xmlns:a16="http://schemas.microsoft.com/office/drawing/2014/main" xmlns="" val="184715361"/>
                  </a:ext>
                </a:extLst>
              </a:tr>
              <a:tr h="557981">
                <a:tc>
                  <a:txBody>
                    <a:bodyPr/>
                    <a:lstStyle/>
                    <a:p>
                      <a:pPr algn="ctr"/>
                      <a:r>
                        <a:rPr lang="en-GB" sz="2400" dirty="0"/>
                        <a:t>£8,425 - £11,850</a:t>
                      </a:r>
                    </a:p>
                  </a:txBody>
                  <a:tcPr anchor="ctr"/>
                </a:tc>
                <a:tc>
                  <a:txBody>
                    <a:bodyPr/>
                    <a:lstStyle/>
                    <a:p>
                      <a:pPr algn="ctr"/>
                      <a:r>
                        <a:rPr lang="en-GB" sz="2400" dirty="0"/>
                        <a:t>Nil</a:t>
                      </a:r>
                    </a:p>
                  </a:txBody>
                  <a:tcPr anchor="ctr"/>
                </a:tc>
                <a:tc>
                  <a:txBody>
                    <a:bodyPr/>
                    <a:lstStyle/>
                    <a:p>
                      <a:pPr algn="ctr"/>
                      <a:r>
                        <a:rPr lang="en-GB" sz="2400" dirty="0"/>
                        <a:t>12%</a:t>
                      </a:r>
                    </a:p>
                  </a:txBody>
                  <a:tcPr anchor="ctr"/>
                </a:tc>
                <a:tc>
                  <a:txBody>
                    <a:bodyPr/>
                    <a:lstStyle/>
                    <a:p>
                      <a:pPr algn="ctr"/>
                      <a:r>
                        <a:rPr lang="en-GB" sz="2400" dirty="0"/>
                        <a:t>7.5%*</a:t>
                      </a:r>
                    </a:p>
                  </a:txBody>
                  <a:tcPr anchor="ctr"/>
                </a:tc>
                <a:extLst>
                  <a:ext uri="{0D108BD9-81ED-4DB2-BD59-A6C34878D82A}">
                    <a16:rowId xmlns:a16="http://schemas.microsoft.com/office/drawing/2014/main" xmlns="" val="3682168927"/>
                  </a:ext>
                </a:extLst>
              </a:tr>
              <a:tr h="591321">
                <a:tc>
                  <a:txBody>
                    <a:bodyPr/>
                    <a:lstStyle/>
                    <a:p>
                      <a:pPr algn="ctr"/>
                      <a:r>
                        <a:rPr lang="en-GB" sz="2400" dirty="0"/>
                        <a:t>£11,851 - £13,850</a:t>
                      </a:r>
                    </a:p>
                  </a:txBody>
                  <a:tcPr anchor="ctr"/>
                </a:tc>
                <a:tc>
                  <a:txBody>
                    <a:bodyPr/>
                    <a:lstStyle/>
                    <a:p>
                      <a:pPr algn="ctr"/>
                      <a:r>
                        <a:rPr lang="en-GB" sz="2400" dirty="0"/>
                        <a:t>19%</a:t>
                      </a:r>
                    </a:p>
                  </a:txBody>
                  <a:tcPr anchor="ctr"/>
                </a:tc>
                <a:tc>
                  <a:txBody>
                    <a:bodyPr/>
                    <a:lstStyle/>
                    <a:p>
                      <a:pPr algn="ctr"/>
                      <a:r>
                        <a:rPr lang="en-GB" sz="2400" dirty="0"/>
                        <a:t>12%</a:t>
                      </a:r>
                    </a:p>
                  </a:txBody>
                  <a:tcPr anchor="ctr"/>
                </a:tc>
                <a:tc>
                  <a:txBody>
                    <a:bodyPr/>
                    <a:lstStyle/>
                    <a:p>
                      <a:pPr algn="ctr"/>
                      <a:r>
                        <a:rPr lang="en-GB" sz="2400" dirty="0"/>
                        <a:t>7.5%*</a:t>
                      </a:r>
                    </a:p>
                  </a:txBody>
                  <a:tcPr anchor="ctr"/>
                </a:tc>
                <a:extLst>
                  <a:ext uri="{0D108BD9-81ED-4DB2-BD59-A6C34878D82A}">
                    <a16:rowId xmlns:a16="http://schemas.microsoft.com/office/drawing/2014/main" xmlns="" val="2073358323"/>
                  </a:ext>
                </a:extLst>
              </a:tr>
              <a:tr h="591321">
                <a:tc>
                  <a:txBody>
                    <a:bodyPr/>
                    <a:lstStyle/>
                    <a:p>
                      <a:pPr algn="ctr"/>
                      <a:r>
                        <a:rPr lang="en-GB" sz="2400" dirty="0"/>
                        <a:t>£13,851 - £24,000</a:t>
                      </a:r>
                    </a:p>
                  </a:txBody>
                  <a:tcPr anchor="ctr"/>
                </a:tc>
                <a:tc>
                  <a:txBody>
                    <a:bodyPr/>
                    <a:lstStyle/>
                    <a:p>
                      <a:pPr algn="ctr"/>
                      <a:r>
                        <a:rPr lang="en-GB" sz="2400" dirty="0"/>
                        <a:t>20%</a:t>
                      </a:r>
                    </a:p>
                  </a:txBody>
                  <a:tcPr anchor="ctr"/>
                </a:tc>
                <a:tc>
                  <a:txBody>
                    <a:bodyPr/>
                    <a:lstStyle/>
                    <a:p>
                      <a:pPr algn="ctr"/>
                      <a:r>
                        <a:rPr lang="en-GB" sz="2400" dirty="0"/>
                        <a:t>12%</a:t>
                      </a:r>
                    </a:p>
                  </a:txBody>
                  <a:tcPr anchor="ctr"/>
                </a:tc>
                <a:tc>
                  <a:txBody>
                    <a:bodyPr/>
                    <a:lstStyle/>
                    <a:p>
                      <a:pPr algn="ctr"/>
                      <a:r>
                        <a:rPr lang="en-GB" sz="2400" dirty="0"/>
                        <a:t>7.5%*</a:t>
                      </a:r>
                    </a:p>
                  </a:txBody>
                  <a:tcPr anchor="ctr"/>
                </a:tc>
                <a:extLst>
                  <a:ext uri="{0D108BD9-81ED-4DB2-BD59-A6C34878D82A}">
                    <a16:rowId xmlns:a16="http://schemas.microsoft.com/office/drawing/2014/main" xmlns="" val="3480093887"/>
                  </a:ext>
                </a:extLst>
              </a:tr>
              <a:tr h="591321">
                <a:tc>
                  <a:txBody>
                    <a:bodyPr/>
                    <a:lstStyle/>
                    <a:p>
                      <a:pPr algn="ctr"/>
                      <a:r>
                        <a:rPr lang="en-GB" sz="2400" dirty="0"/>
                        <a:t>£24,001 - £43,430</a:t>
                      </a:r>
                    </a:p>
                  </a:txBody>
                  <a:tcPr anchor="ctr"/>
                </a:tc>
                <a:tc>
                  <a:txBody>
                    <a:bodyPr/>
                    <a:lstStyle/>
                    <a:p>
                      <a:pPr algn="ctr"/>
                      <a:r>
                        <a:rPr lang="en-GB" sz="2400" dirty="0"/>
                        <a:t>21%</a:t>
                      </a:r>
                    </a:p>
                  </a:txBody>
                  <a:tcPr anchor="ctr"/>
                </a:tc>
                <a:tc>
                  <a:txBody>
                    <a:bodyPr/>
                    <a:lstStyle/>
                    <a:p>
                      <a:pPr algn="ctr"/>
                      <a:r>
                        <a:rPr lang="en-GB" sz="2400" dirty="0"/>
                        <a:t>12%</a:t>
                      </a:r>
                    </a:p>
                  </a:txBody>
                  <a:tcPr anchor="ctr"/>
                </a:tc>
                <a:tc>
                  <a:txBody>
                    <a:bodyPr/>
                    <a:lstStyle/>
                    <a:p>
                      <a:pPr algn="ctr"/>
                      <a:r>
                        <a:rPr lang="en-GB" sz="2400" dirty="0"/>
                        <a:t>7.5%</a:t>
                      </a:r>
                    </a:p>
                  </a:txBody>
                  <a:tcPr anchor="ctr"/>
                </a:tc>
                <a:extLst>
                  <a:ext uri="{0D108BD9-81ED-4DB2-BD59-A6C34878D82A}">
                    <a16:rowId xmlns:a16="http://schemas.microsoft.com/office/drawing/2014/main" xmlns="" val="3150023372"/>
                  </a:ext>
                </a:extLst>
              </a:tr>
              <a:tr h="591321">
                <a:tc>
                  <a:txBody>
                    <a:bodyPr/>
                    <a:lstStyle/>
                    <a:p>
                      <a:pPr algn="ctr"/>
                      <a:r>
                        <a:rPr lang="en-GB" sz="2400" i="0" dirty="0"/>
                        <a:t>£43,431 - £46,350</a:t>
                      </a:r>
                    </a:p>
                  </a:txBody>
                  <a:tcPr anchor="ctr"/>
                </a:tc>
                <a:tc>
                  <a:txBody>
                    <a:bodyPr/>
                    <a:lstStyle/>
                    <a:p>
                      <a:pPr algn="ctr"/>
                      <a:r>
                        <a:rPr lang="en-GB" sz="2400" i="0" dirty="0"/>
                        <a:t>41%</a:t>
                      </a:r>
                    </a:p>
                  </a:txBody>
                  <a:tcPr anchor="ctr"/>
                </a:tc>
                <a:tc>
                  <a:txBody>
                    <a:bodyPr/>
                    <a:lstStyle/>
                    <a:p>
                      <a:pPr algn="ctr"/>
                      <a:r>
                        <a:rPr lang="en-GB" sz="2400" dirty="0"/>
                        <a:t>12%</a:t>
                      </a:r>
                    </a:p>
                  </a:txBody>
                  <a:tcPr anchor="ctr"/>
                </a:tc>
                <a:tc>
                  <a:txBody>
                    <a:bodyPr/>
                    <a:lstStyle/>
                    <a:p>
                      <a:pPr algn="ctr"/>
                      <a:r>
                        <a:rPr lang="en-GB" sz="2400" dirty="0"/>
                        <a:t>32.5%</a:t>
                      </a:r>
                    </a:p>
                  </a:txBody>
                  <a:tcPr anchor="ctr"/>
                </a:tc>
                <a:extLst>
                  <a:ext uri="{0D108BD9-81ED-4DB2-BD59-A6C34878D82A}">
                    <a16:rowId xmlns:a16="http://schemas.microsoft.com/office/drawing/2014/main" xmlns="" val="3411136669"/>
                  </a:ext>
                </a:extLst>
              </a:tr>
              <a:tr h="549233">
                <a:tc>
                  <a:txBody>
                    <a:bodyPr/>
                    <a:lstStyle/>
                    <a:p>
                      <a:pPr algn="ctr"/>
                      <a:r>
                        <a:rPr lang="en-GB" sz="2400" i="0" dirty="0"/>
                        <a:t>£46,351 - £150,000</a:t>
                      </a:r>
                    </a:p>
                  </a:txBody>
                  <a:tcPr anchor="ctr"/>
                </a:tc>
                <a:tc>
                  <a:txBody>
                    <a:bodyPr/>
                    <a:lstStyle/>
                    <a:p>
                      <a:pPr algn="ctr"/>
                      <a:r>
                        <a:rPr lang="en-GB" sz="2400" i="0" dirty="0"/>
                        <a:t>41%</a:t>
                      </a:r>
                    </a:p>
                  </a:txBody>
                  <a:tcPr anchor="ctr"/>
                </a:tc>
                <a:tc>
                  <a:txBody>
                    <a:bodyPr/>
                    <a:lstStyle/>
                    <a:p>
                      <a:pPr algn="ctr"/>
                      <a:r>
                        <a:rPr lang="en-GB" sz="2400" dirty="0"/>
                        <a:t>2%</a:t>
                      </a:r>
                    </a:p>
                  </a:txBody>
                  <a:tcPr anchor="ctr"/>
                </a:tc>
                <a:tc>
                  <a:txBody>
                    <a:bodyPr/>
                    <a:lstStyle/>
                    <a:p>
                      <a:pPr algn="ctr"/>
                      <a:r>
                        <a:rPr lang="en-GB" sz="2400" dirty="0"/>
                        <a:t>32.5%</a:t>
                      </a:r>
                    </a:p>
                  </a:txBody>
                  <a:tcPr anchor="ctr"/>
                </a:tc>
                <a:extLst>
                  <a:ext uri="{0D108BD9-81ED-4DB2-BD59-A6C34878D82A}">
                    <a16:rowId xmlns:a16="http://schemas.microsoft.com/office/drawing/2014/main" xmlns="" val="857245977"/>
                  </a:ext>
                </a:extLst>
              </a:tr>
            </a:tbl>
          </a:graphicData>
        </a:graphic>
      </p:graphicFrame>
    </p:spTree>
    <p:extLst>
      <p:ext uri="{BB962C8B-B14F-4D97-AF65-F5344CB8AC3E}">
        <p14:creationId xmlns:p14="http://schemas.microsoft.com/office/powerpoint/2010/main" val="1923307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6296"/>
            <a:ext cx="12192000" cy="9144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899589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12192000" cy="68275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1133237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7191"/>
            <a:ext cx="12192000" cy="813206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471745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911398"/>
            <a:ext cx="9144000" cy="1722745"/>
          </a:xfrm>
        </p:spPr>
        <p:txBody>
          <a:bodyPr/>
          <a:lstStyle/>
          <a:p>
            <a:r>
              <a:rPr lang="en-GB" b="1" dirty="0"/>
              <a:t>READY TO SUCCEED?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843" y="3459432"/>
            <a:ext cx="6662312" cy="2102013"/>
          </a:xfrm>
          <a:prstGeom prst="rect">
            <a:avLst/>
          </a:prstGeom>
        </p:spPr>
      </p:pic>
    </p:spTree>
    <p:extLst>
      <p:ext uri="{BB962C8B-B14F-4D97-AF65-F5344CB8AC3E}">
        <p14:creationId xmlns:p14="http://schemas.microsoft.com/office/powerpoint/2010/main" val="139055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015010919"/>
              </p:ext>
            </p:extLst>
          </p:nvPr>
        </p:nvGraphicFramePr>
        <p:xfrm>
          <a:off x="-425199" y="-101656"/>
          <a:ext cx="11514678" cy="1997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graphicFrame>
        <p:nvGraphicFramePr>
          <p:cNvPr id="14" name="Content Placeholder 5"/>
          <p:cNvGraphicFramePr>
            <a:graphicFrameLocks/>
          </p:cNvGraphicFramePr>
          <p:nvPr>
            <p:extLst>
              <p:ext uri="{D42A27DB-BD31-4B8C-83A1-F6EECF244321}">
                <p14:modId xmlns:p14="http://schemas.microsoft.com/office/powerpoint/2010/main" val="980482357"/>
              </p:ext>
            </p:extLst>
          </p:nvPr>
        </p:nvGraphicFramePr>
        <p:xfrm>
          <a:off x="0" y="1540941"/>
          <a:ext cx="10525448" cy="211117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Content Placeholder 5"/>
          <p:cNvGraphicFramePr>
            <a:graphicFrameLocks/>
          </p:cNvGraphicFramePr>
          <p:nvPr>
            <p:extLst>
              <p:ext uri="{D42A27DB-BD31-4B8C-83A1-F6EECF244321}">
                <p14:modId xmlns:p14="http://schemas.microsoft.com/office/powerpoint/2010/main" val="3271181998"/>
              </p:ext>
            </p:extLst>
          </p:nvPr>
        </p:nvGraphicFramePr>
        <p:xfrm>
          <a:off x="801142" y="3051957"/>
          <a:ext cx="10648710" cy="234271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Content Placeholder 5"/>
          <p:cNvGraphicFramePr>
            <a:graphicFrameLocks/>
          </p:cNvGraphicFramePr>
          <p:nvPr>
            <p:extLst>
              <p:ext uri="{D42A27DB-BD31-4B8C-83A1-F6EECF244321}">
                <p14:modId xmlns:p14="http://schemas.microsoft.com/office/powerpoint/2010/main" val="861185797"/>
              </p:ext>
            </p:extLst>
          </p:nvPr>
        </p:nvGraphicFramePr>
        <p:xfrm>
          <a:off x="2538679" y="4807895"/>
          <a:ext cx="10331747" cy="188667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316804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14"/>
                                        </p:tgtEl>
                                        <p:attrNameLst>
                                          <p:attrName>ppt_x</p:attrName>
                                        </p:attrNameLst>
                                      </p:cBhvr>
                                      <p:tavLst>
                                        <p:tav tm="0">
                                          <p:val>
                                            <p:strVal val="ppt_x"/>
                                          </p:val>
                                        </p:tav>
                                        <p:tav tm="100000">
                                          <p:val>
                                            <p:strVal val="ppt_x"/>
                                          </p:val>
                                        </p:tav>
                                      </p:tavLst>
                                    </p:anim>
                                    <p:anim calcmode="lin" valueType="num">
                                      <p:cBhvr additive="base">
                                        <p:cTn id="26" dur="500"/>
                                        <p:tgtEl>
                                          <p:spTgt spid="14"/>
                                        </p:tgtEl>
                                        <p:attrNameLst>
                                          <p:attrName>ppt_y</p:attrName>
                                        </p:attrNameLst>
                                      </p:cBhvr>
                                      <p:tavLst>
                                        <p:tav tm="0">
                                          <p:val>
                                            <p:strVal val="ppt_y"/>
                                          </p:val>
                                        </p:tav>
                                        <p:tav tm="100000">
                                          <p:val>
                                            <p:strVal val="1+ppt_h/2"/>
                                          </p:val>
                                        </p:tav>
                                      </p:tavLst>
                                    </p:anim>
                                    <p:set>
                                      <p:cBhvr>
                                        <p:cTn id="27" dur="1" fill="hold">
                                          <p:stCondLst>
                                            <p:cond delay="499"/>
                                          </p:stCondLst>
                                        </p:cTn>
                                        <p:tgtEl>
                                          <p:spTgt spid="14"/>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15"/>
                                        </p:tgtEl>
                                        <p:attrNameLst>
                                          <p:attrName>ppt_x</p:attrName>
                                        </p:attrNameLst>
                                      </p:cBhvr>
                                      <p:tavLst>
                                        <p:tav tm="0">
                                          <p:val>
                                            <p:strVal val="ppt_x"/>
                                          </p:val>
                                        </p:tav>
                                        <p:tav tm="100000">
                                          <p:val>
                                            <p:strVal val="ppt_x"/>
                                          </p:val>
                                        </p:tav>
                                      </p:tavLst>
                                    </p:anim>
                                    <p:anim calcmode="lin" valueType="num">
                                      <p:cBhvr additive="base">
                                        <p:cTn id="30" dur="500"/>
                                        <p:tgtEl>
                                          <p:spTgt spid="15"/>
                                        </p:tgtEl>
                                        <p:attrNameLst>
                                          <p:attrName>ppt_y</p:attrName>
                                        </p:attrNameLst>
                                      </p:cBhvr>
                                      <p:tavLst>
                                        <p:tav tm="0">
                                          <p:val>
                                            <p:strVal val="ppt_y"/>
                                          </p:val>
                                        </p:tav>
                                        <p:tav tm="100000">
                                          <p:val>
                                            <p:strVal val="1+ppt_h/2"/>
                                          </p:val>
                                        </p:tav>
                                      </p:tavLst>
                                    </p:anim>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Graphic spid="14" grpId="0">
        <p:bldAsOne/>
      </p:bldGraphic>
      <p:bldGraphic spid="14" grpId="1">
        <p:bldAsOne/>
      </p:bldGraphic>
      <p:bldGraphic spid="16" grpId="0">
        <p:bldAsOne/>
      </p:bldGraphic>
      <p:bldGraphic spid="15" grpId="0">
        <p:bldAsOne/>
      </p:bldGraphic>
      <p:bldGraphic spid="15" grpId="1">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4529"/>
            <a:ext cx="12192000" cy="811364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8" name="TextBox 7"/>
          <p:cNvSpPr txBox="1"/>
          <p:nvPr/>
        </p:nvSpPr>
        <p:spPr>
          <a:xfrm>
            <a:off x="6773881" y="718973"/>
            <a:ext cx="5150734" cy="923330"/>
          </a:xfrm>
          <a:prstGeom prst="rect">
            <a:avLst/>
          </a:prstGeom>
          <a:noFill/>
        </p:spPr>
        <p:txBody>
          <a:bodyPr wrap="square" rtlCol="0">
            <a:spAutoFit/>
          </a:bodyPr>
          <a:lstStyle/>
          <a:p>
            <a:r>
              <a:rPr lang="en-GB" sz="5400" dirty="0">
                <a:solidFill>
                  <a:schemeClr val="bg2">
                    <a:lumMod val="25000"/>
                  </a:schemeClr>
                </a:solidFill>
              </a:rPr>
              <a:t>20 March 2013</a:t>
            </a:r>
          </a:p>
        </p:txBody>
      </p:sp>
      <p:sp>
        <p:nvSpPr>
          <p:cNvPr id="9" name="Rectangle 8"/>
          <p:cNvSpPr/>
          <p:nvPr/>
        </p:nvSpPr>
        <p:spPr>
          <a:xfrm>
            <a:off x="6096000" y="1719887"/>
            <a:ext cx="5652958" cy="646331"/>
          </a:xfrm>
          <a:prstGeom prst="rect">
            <a:avLst/>
          </a:prstGeom>
        </p:spPr>
        <p:txBody>
          <a:bodyPr wrap="none">
            <a:spAutoFit/>
          </a:bodyPr>
          <a:lstStyle/>
          <a:p>
            <a:r>
              <a:rPr lang="en-GB" sz="3600" dirty="0">
                <a:solidFill>
                  <a:schemeClr val="bg2">
                    <a:lumMod val="25000"/>
                  </a:schemeClr>
                </a:solidFill>
              </a:rPr>
              <a:t>No more mixed partnerships</a:t>
            </a:r>
            <a:r>
              <a:rPr lang="en-GB" sz="3200" dirty="0">
                <a:solidFill>
                  <a:schemeClr val="bg2">
                    <a:lumMod val="25000"/>
                  </a:schemeClr>
                </a:solidFill>
              </a:rPr>
              <a:t>!</a:t>
            </a:r>
          </a:p>
        </p:txBody>
      </p:sp>
    </p:spTree>
    <p:extLst>
      <p:ext uri="{BB962C8B-B14F-4D97-AF65-F5344CB8AC3E}">
        <p14:creationId xmlns:p14="http://schemas.microsoft.com/office/powerpoint/2010/main" val="38916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15116657"/>
              </p:ext>
            </p:extLst>
          </p:nvPr>
        </p:nvGraphicFramePr>
        <p:xfrm>
          <a:off x="1215342" y="1263316"/>
          <a:ext cx="9803757" cy="3481088"/>
        </p:xfrm>
        <a:graphic>
          <a:graphicData uri="http://schemas.openxmlformats.org/drawingml/2006/table">
            <a:tbl>
              <a:tblPr firstRow="1" bandRow="1">
                <a:tableStyleId>{5C22544A-7EE6-4342-B048-85BDC9FD1C3A}</a:tableStyleId>
              </a:tblPr>
              <a:tblGrid>
                <a:gridCol w="3121941">
                  <a:extLst>
                    <a:ext uri="{9D8B030D-6E8A-4147-A177-3AD203B41FA5}">
                      <a16:colId xmlns:a16="http://schemas.microsoft.com/office/drawing/2014/main" xmlns="" val="3688979485"/>
                    </a:ext>
                  </a:extLst>
                </a:gridCol>
                <a:gridCol w="1779938">
                  <a:extLst>
                    <a:ext uri="{9D8B030D-6E8A-4147-A177-3AD203B41FA5}">
                      <a16:colId xmlns:a16="http://schemas.microsoft.com/office/drawing/2014/main" xmlns="" val="94992808"/>
                    </a:ext>
                  </a:extLst>
                </a:gridCol>
                <a:gridCol w="3038984">
                  <a:extLst>
                    <a:ext uri="{9D8B030D-6E8A-4147-A177-3AD203B41FA5}">
                      <a16:colId xmlns:a16="http://schemas.microsoft.com/office/drawing/2014/main" xmlns="" val="1865724479"/>
                    </a:ext>
                  </a:extLst>
                </a:gridCol>
                <a:gridCol w="1862894">
                  <a:extLst>
                    <a:ext uri="{9D8B030D-6E8A-4147-A177-3AD203B41FA5}">
                      <a16:colId xmlns:a16="http://schemas.microsoft.com/office/drawing/2014/main" xmlns="" val="2824570207"/>
                    </a:ext>
                  </a:extLst>
                </a:gridCol>
              </a:tblGrid>
              <a:tr h="361149">
                <a:tc gridSpan="2">
                  <a:txBody>
                    <a:bodyPr/>
                    <a:lstStyle/>
                    <a:p>
                      <a:pPr algn="ctr"/>
                      <a:r>
                        <a:rPr lang="en-GB" sz="2400" dirty="0"/>
                        <a:t>Unincorporated</a:t>
                      </a:r>
                      <a:r>
                        <a:rPr lang="en-GB" sz="2400" baseline="0" dirty="0"/>
                        <a:t> – Income Tax</a:t>
                      </a:r>
                      <a:endParaRPr lang="en-GB" sz="2400" dirty="0"/>
                    </a:p>
                  </a:txBody>
                  <a:tcPr anchor="ctr"/>
                </a:tc>
                <a:tc hMerge="1">
                  <a:txBody>
                    <a:bodyPr/>
                    <a:lstStyle/>
                    <a:p>
                      <a:pPr algn="ctr"/>
                      <a:endParaRPr lang="en-GB" dirty="0"/>
                    </a:p>
                  </a:txBody>
                  <a:tcPr/>
                </a:tc>
                <a:tc gridSpan="2">
                  <a:txBody>
                    <a:bodyPr/>
                    <a:lstStyle/>
                    <a:p>
                      <a:pPr algn="ctr"/>
                      <a:r>
                        <a:rPr lang="en-GB" sz="2400" dirty="0"/>
                        <a:t>Incorporated</a:t>
                      </a:r>
                      <a:r>
                        <a:rPr lang="en-GB" sz="2400" baseline="0" dirty="0"/>
                        <a:t> – Corporation Tax</a:t>
                      </a:r>
                      <a:endParaRPr lang="en-GB" sz="2400" dirty="0"/>
                    </a:p>
                  </a:txBody>
                  <a:tcPr anchor="ctr"/>
                </a:tc>
                <a:tc hMerge="1">
                  <a:txBody>
                    <a:bodyPr/>
                    <a:lstStyle/>
                    <a:p>
                      <a:pPr algn="ctr"/>
                      <a:endParaRPr lang="en-GB" dirty="0"/>
                    </a:p>
                  </a:txBody>
                  <a:tcPr/>
                </a:tc>
                <a:extLst>
                  <a:ext uri="{0D108BD9-81ED-4DB2-BD59-A6C34878D82A}">
                    <a16:rowId xmlns:a16="http://schemas.microsoft.com/office/drawing/2014/main" xmlns="" val="3281680587"/>
                  </a:ext>
                </a:extLst>
              </a:tr>
              <a:tr h="361149">
                <a:tc>
                  <a:txBody>
                    <a:bodyPr/>
                    <a:lstStyle/>
                    <a:p>
                      <a:pPr algn="ctr"/>
                      <a:r>
                        <a:rPr lang="en-GB" sz="2400" dirty="0"/>
                        <a:t>&lt;£11,500</a:t>
                      </a:r>
                    </a:p>
                  </a:txBody>
                  <a:tcPr anchor="ctr"/>
                </a:tc>
                <a:tc>
                  <a:txBody>
                    <a:bodyPr/>
                    <a:lstStyle/>
                    <a:p>
                      <a:pPr algn="ctr"/>
                      <a:r>
                        <a:rPr lang="en-GB" sz="2400" dirty="0"/>
                        <a:t>0%</a:t>
                      </a:r>
                    </a:p>
                  </a:txBody>
                  <a:tcPr anchor="ctr"/>
                </a:tc>
                <a:tc rowSpan="6">
                  <a:txBody>
                    <a:bodyPr/>
                    <a:lstStyle/>
                    <a:p>
                      <a:pPr algn="ctr"/>
                      <a:r>
                        <a:rPr lang="en-GB" sz="2400" dirty="0"/>
                        <a:t>Any profit</a:t>
                      </a:r>
                    </a:p>
                  </a:txBody>
                  <a:tcPr anchor="ctr"/>
                </a:tc>
                <a:tc rowSpan="6">
                  <a:txBody>
                    <a:bodyPr/>
                    <a:lstStyle/>
                    <a:p>
                      <a:pPr algn="ctr"/>
                      <a:r>
                        <a:rPr lang="en-GB" sz="2400" dirty="0"/>
                        <a:t>19%</a:t>
                      </a:r>
                    </a:p>
                  </a:txBody>
                  <a:tcPr anchor="ctr"/>
                </a:tc>
                <a:extLst>
                  <a:ext uri="{0D108BD9-81ED-4DB2-BD59-A6C34878D82A}">
                    <a16:rowId xmlns:a16="http://schemas.microsoft.com/office/drawing/2014/main" xmlns="" val="4073330394"/>
                  </a:ext>
                </a:extLst>
              </a:tr>
              <a:tr h="527372">
                <a:tc>
                  <a:txBody>
                    <a:bodyPr/>
                    <a:lstStyle/>
                    <a:p>
                      <a:pPr algn="ctr"/>
                      <a:r>
                        <a:rPr lang="en-GB" sz="2400" dirty="0"/>
                        <a:t>£11,501-£43,000</a:t>
                      </a:r>
                    </a:p>
                  </a:txBody>
                  <a:tcPr anchor="ctr"/>
                </a:tc>
                <a:tc>
                  <a:txBody>
                    <a:bodyPr/>
                    <a:lstStyle/>
                    <a:p>
                      <a:pPr algn="ctr"/>
                      <a:r>
                        <a:rPr lang="en-GB" sz="2400" dirty="0"/>
                        <a:t>20%</a:t>
                      </a:r>
                    </a:p>
                  </a:txBody>
                  <a:tcPr anchor="ctr"/>
                </a:tc>
                <a:tc v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xmlns="" val="1794332357"/>
                  </a:ext>
                </a:extLst>
              </a:tr>
              <a:tr h="527372">
                <a:tc>
                  <a:txBody>
                    <a:bodyPr/>
                    <a:lstStyle/>
                    <a:p>
                      <a:pPr algn="ctr"/>
                      <a:r>
                        <a:rPr lang="en-GB" sz="2400" dirty="0"/>
                        <a:t>£43,001</a:t>
                      </a:r>
                      <a:r>
                        <a:rPr lang="en-GB" sz="2400" baseline="0" dirty="0"/>
                        <a:t>- £100,001 </a:t>
                      </a:r>
                      <a:endParaRPr lang="en-GB" sz="2400" dirty="0"/>
                    </a:p>
                  </a:txBody>
                  <a:tcPr anchor="ctr"/>
                </a:tc>
                <a:tc>
                  <a:txBody>
                    <a:bodyPr/>
                    <a:lstStyle/>
                    <a:p>
                      <a:pPr algn="ctr"/>
                      <a:r>
                        <a:rPr lang="en-GB" sz="2400" dirty="0"/>
                        <a:t>40%</a:t>
                      </a:r>
                    </a:p>
                  </a:txBody>
                  <a:tcPr anchor="ctr"/>
                </a:tc>
                <a:tc v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xmlns="" val="3575278377"/>
                  </a:ext>
                </a:extLst>
              </a:tr>
              <a:tr h="527372">
                <a:tc>
                  <a:txBody>
                    <a:bodyPr/>
                    <a:lstStyle/>
                    <a:p>
                      <a:pPr algn="ctr"/>
                      <a:r>
                        <a:rPr lang="en-GB" sz="2400" dirty="0"/>
                        <a:t>£100,002 - £123,000</a:t>
                      </a:r>
                    </a:p>
                  </a:txBody>
                  <a:tcPr anchor="ctr"/>
                </a:tc>
                <a:tc>
                  <a:txBody>
                    <a:bodyPr/>
                    <a:lstStyle/>
                    <a:p>
                      <a:pPr algn="ctr"/>
                      <a:r>
                        <a:rPr lang="en-GB" sz="2400" dirty="0"/>
                        <a:t>60%*</a:t>
                      </a:r>
                    </a:p>
                  </a:txBody>
                  <a:tcPr anchor="ctr"/>
                </a:tc>
                <a:tc v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xmlns="" val="2126096014"/>
                  </a:ext>
                </a:extLst>
              </a:tr>
              <a:tr h="527372">
                <a:tc>
                  <a:txBody>
                    <a:bodyPr/>
                    <a:lstStyle/>
                    <a:p>
                      <a:pPr algn="ctr"/>
                      <a:r>
                        <a:rPr lang="en-GB" sz="2400" dirty="0"/>
                        <a:t>£123,001</a:t>
                      </a:r>
                      <a:r>
                        <a:rPr lang="en-GB" sz="2400" baseline="0" dirty="0"/>
                        <a:t> - £150,000</a:t>
                      </a:r>
                      <a:endParaRPr lang="en-GB" sz="2400" dirty="0"/>
                    </a:p>
                  </a:txBody>
                  <a:tcPr anchor="ctr"/>
                </a:tc>
                <a:tc>
                  <a:txBody>
                    <a:bodyPr/>
                    <a:lstStyle/>
                    <a:p>
                      <a:pPr algn="ctr"/>
                      <a:r>
                        <a:rPr lang="en-GB" sz="2400" dirty="0"/>
                        <a:t>40%</a:t>
                      </a:r>
                    </a:p>
                  </a:txBody>
                  <a:tcPr anchor="ctr"/>
                </a:tc>
                <a:tc v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xmlns="" val="2275590977"/>
                  </a:ext>
                </a:extLst>
              </a:tr>
              <a:tr h="361149">
                <a:tc>
                  <a:txBody>
                    <a:bodyPr/>
                    <a:lstStyle/>
                    <a:p>
                      <a:pPr algn="ctr"/>
                      <a:r>
                        <a:rPr lang="en-GB" sz="2400" dirty="0"/>
                        <a:t>&gt;£150,001</a:t>
                      </a:r>
                    </a:p>
                  </a:txBody>
                  <a:tcPr anchor="ctr"/>
                </a:tc>
                <a:tc>
                  <a:txBody>
                    <a:bodyPr/>
                    <a:lstStyle/>
                    <a:p>
                      <a:pPr algn="ctr"/>
                      <a:r>
                        <a:rPr lang="en-GB" sz="2400" dirty="0"/>
                        <a:t>45%</a:t>
                      </a:r>
                    </a:p>
                  </a:txBody>
                  <a:tcPr anchor="ctr"/>
                </a:tc>
                <a:tc v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xmlns="" val="3871979385"/>
                  </a:ext>
                </a:extLst>
              </a:tr>
            </a:tbl>
          </a:graphicData>
        </a:graphic>
      </p:graphicFrame>
      <p:sp>
        <p:nvSpPr>
          <p:cNvPr id="5" name="TextBox 4"/>
          <p:cNvSpPr txBox="1"/>
          <p:nvPr/>
        </p:nvSpPr>
        <p:spPr>
          <a:xfrm>
            <a:off x="871619" y="372979"/>
            <a:ext cx="10503569" cy="584775"/>
          </a:xfrm>
          <a:prstGeom prst="rect">
            <a:avLst/>
          </a:prstGeom>
          <a:noFill/>
        </p:spPr>
        <p:txBody>
          <a:bodyPr wrap="square" rtlCol="0">
            <a:spAutoFit/>
          </a:bodyPr>
          <a:lstStyle/>
          <a:p>
            <a:pPr algn="ctr"/>
            <a:r>
              <a:rPr lang="en-GB" sz="3200" dirty="0"/>
              <a:t>Which rate applies?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7" name="TextBox 6">
            <a:extLst>
              <a:ext uri="{FF2B5EF4-FFF2-40B4-BE49-F238E27FC236}">
                <a16:creationId xmlns:a16="http://schemas.microsoft.com/office/drawing/2014/main" xmlns="" id="{891E61B6-3244-49E9-B31F-2EA61ACFA47A}"/>
              </a:ext>
            </a:extLst>
          </p:cNvPr>
          <p:cNvSpPr txBox="1"/>
          <p:nvPr/>
        </p:nvSpPr>
        <p:spPr>
          <a:xfrm>
            <a:off x="1296364" y="4744403"/>
            <a:ext cx="9722735" cy="1015663"/>
          </a:xfrm>
          <a:prstGeom prst="rect">
            <a:avLst/>
          </a:prstGeom>
          <a:noFill/>
        </p:spPr>
        <p:txBody>
          <a:bodyPr wrap="square" rtlCol="0">
            <a:spAutoFit/>
          </a:bodyPr>
          <a:lstStyle/>
          <a:p>
            <a:r>
              <a:rPr lang="en-GB" sz="2000" dirty="0"/>
              <a:t>* Effectively 60%, as you lose £1 of your personal allowance for every £2 earned over £100k</a:t>
            </a:r>
          </a:p>
          <a:p>
            <a:endParaRPr lang="en-GB" sz="2000" dirty="0"/>
          </a:p>
          <a:p>
            <a:endParaRPr lang="en-GB" sz="2000" dirty="0"/>
          </a:p>
        </p:txBody>
      </p:sp>
    </p:spTree>
    <p:extLst>
      <p:ext uri="{BB962C8B-B14F-4D97-AF65-F5344CB8AC3E}">
        <p14:creationId xmlns:p14="http://schemas.microsoft.com/office/powerpoint/2010/main" val="45685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1619" y="372979"/>
            <a:ext cx="10503569" cy="584775"/>
          </a:xfrm>
          <a:prstGeom prst="rect">
            <a:avLst/>
          </a:prstGeom>
          <a:noFill/>
        </p:spPr>
        <p:txBody>
          <a:bodyPr wrap="square" rtlCol="0">
            <a:spAutoFit/>
          </a:bodyPr>
          <a:lstStyle/>
          <a:p>
            <a:pPr algn="ctr"/>
            <a:r>
              <a:rPr lang="en-GB" sz="3200" dirty="0"/>
              <a:t>So being incorporated is much cheaper, yes?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
        <p:nvSpPr>
          <p:cNvPr id="7" name="TextBox 6">
            <a:extLst>
              <a:ext uri="{FF2B5EF4-FFF2-40B4-BE49-F238E27FC236}">
                <a16:creationId xmlns:a16="http://schemas.microsoft.com/office/drawing/2014/main" xmlns="" id="{891E61B6-3244-49E9-B31F-2EA61ACFA47A}"/>
              </a:ext>
            </a:extLst>
          </p:cNvPr>
          <p:cNvSpPr txBox="1"/>
          <p:nvPr/>
        </p:nvSpPr>
        <p:spPr>
          <a:xfrm>
            <a:off x="871620" y="1157469"/>
            <a:ext cx="10503568" cy="5601533"/>
          </a:xfrm>
          <a:prstGeom prst="rect">
            <a:avLst/>
          </a:prstGeom>
          <a:noFill/>
        </p:spPr>
        <p:txBody>
          <a:bodyPr wrap="square" rtlCol="0">
            <a:spAutoFit/>
          </a:bodyPr>
          <a:lstStyle/>
          <a:p>
            <a:r>
              <a:rPr lang="en-GB" sz="2500" dirty="0"/>
              <a:t>Whilst there are lower rates available on the trading profits, companies do not benefit from a personal allowance, like individuals. </a:t>
            </a:r>
          </a:p>
          <a:p>
            <a:endParaRPr lang="en-GB" sz="2500" u="sng" dirty="0"/>
          </a:p>
          <a:p>
            <a:r>
              <a:rPr lang="en-GB" sz="2500" u="sng" dirty="0"/>
              <a:t>Bear in mind</a:t>
            </a:r>
          </a:p>
          <a:p>
            <a:pPr marL="457200" indent="-457200">
              <a:buFont typeface="Arial" panose="020B0604020202020204" pitchFamily="34" charset="0"/>
              <a:buChar char="•"/>
            </a:pPr>
            <a:r>
              <a:rPr lang="en-GB" sz="2500" dirty="0"/>
              <a:t>additional administration &amp; compliance</a:t>
            </a:r>
          </a:p>
          <a:p>
            <a:pPr marL="457200" indent="-457200">
              <a:buFont typeface="Arial" panose="020B0604020202020204" pitchFamily="34" charset="0"/>
              <a:buChar char="•"/>
            </a:pPr>
            <a:r>
              <a:rPr lang="en-GB" sz="2500" dirty="0"/>
              <a:t>various issues on incorporation</a:t>
            </a:r>
          </a:p>
          <a:p>
            <a:pPr marL="457200" indent="-457200">
              <a:buFont typeface="Arial" panose="020B0604020202020204" pitchFamily="34" charset="0"/>
              <a:buChar char="•"/>
            </a:pPr>
            <a:r>
              <a:rPr lang="en-GB" sz="2500" dirty="0"/>
              <a:t>cost of extracting profits from the company </a:t>
            </a:r>
          </a:p>
          <a:p>
            <a:endParaRPr lang="en-GB" sz="2500" dirty="0"/>
          </a:p>
          <a:p>
            <a:r>
              <a:rPr lang="en-GB" sz="2500" dirty="0"/>
              <a:t>However, with the increase in Scottish Income Tax rates – which we’ll touch on later – using companies is becoming slightly more beneficial to Scottish taxpayers once again. </a:t>
            </a:r>
          </a:p>
          <a:p>
            <a:endParaRPr lang="en-GB" sz="2500" dirty="0"/>
          </a:p>
          <a:p>
            <a:r>
              <a:rPr lang="en-GB" sz="2500" dirty="0"/>
              <a:t>A combination might give the best of both worlds.</a:t>
            </a:r>
          </a:p>
          <a:p>
            <a:endParaRPr lang="en-GB" sz="2000" dirty="0"/>
          </a:p>
        </p:txBody>
      </p:sp>
    </p:spTree>
    <p:extLst>
      <p:ext uri="{BB962C8B-B14F-4D97-AF65-F5344CB8AC3E}">
        <p14:creationId xmlns:p14="http://schemas.microsoft.com/office/powerpoint/2010/main" val="357870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94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761" r="1179" b="-1"/>
          <a:stretch/>
        </p:blipFill>
        <p:spPr>
          <a:xfrm>
            <a:off x="6421035" y="643467"/>
            <a:ext cx="5129784" cy="5571066"/>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539" r="16618" b="1"/>
          <a:stretch/>
        </p:blipFill>
        <p:spPr>
          <a:xfrm>
            <a:off x="664329" y="643467"/>
            <a:ext cx="5129784" cy="557106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4343" y="6197080"/>
            <a:ext cx="1670272" cy="526985"/>
          </a:xfrm>
          <a:prstGeom prst="rect">
            <a:avLst/>
          </a:prstGeom>
        </p:spPr>
      </p:pic>
    </p:spTree>
    <p:extLst>
      <p:ext uri="{BB962C8B-B14F-4D97-AF65-F5344CB8AC3E}">
        <p14:creationId xmlns:p14="http://schemas.microsoft.com/office/powerpoint/2010/main" val="3627214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794C8B95D304BA58ED54ADAD2ED96" ma:contentTypeVersion="0" ma:contentTypeDescription="Create a new document." ma:contentTypeScope="" ma:versionID="5141d162114185c02971de95c178770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EBBFDE-CF84-4A7F-9BDD-BAF65F599604}"/>
</file>

<file path=customXml/itemProps2.xml><?xml version="1.0" encoding="utf-8"?>
<ds:datastoreItem xmlns:ds="http://schemas.openxmlformats.org/officeDocument/2006/customXml" ds:itemID="{34FDD04B-1E86-41CE-8FCC-FC3B290CFBCA}"/>
</file>

<file path=customXml/itemProps3.xml><?xml version="1.0" encoding="utf-8"?>
<ds:datastoreItem xmlns:ds="http://schemas.openxmlformats.org/officeDocument/2006/customXml" ds:itemID="{68E65CD7-F0C0-40ED-B3B7-925F8A41D0F7}"/>
</file>

<file path=customXml/itemProps4.xml><?xml version="1.0" encoding="utf-8"?>
<ds:datastoreItem xmlns:ds="http://schemas.openxmlformats.org/officeDocument/2006/customXml" ds:itemID="{6BC9A347-4DDD-49CC-9A9A-C99812A57B56}"/>
</file>

<file path=docProps/app.xml><?xml version="1.0" encoding="utf-8"?>
<Properties xmlns="http://schemas.openxmlformats.org/officeDocument/2006/extended-properties" xmlns:vt="http://schemas.openxmlformats.org/officeDocument/2006/docPropsVTypes">
  <TotalTime>2396</TotalTime>
  <Words>4183</Words>
  <Application>Microsoft Office PowerPoint</Application>
  <PresentationFormat>Custom</PresentationFormat>
  <Paragraphs>513</Paragraphs>
  <Slides>46</Slides>
  <Notes>46</Notes>
  <HiddenSlides>6</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PLANNING TO SUCCEED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Holdover Relief</vt:lpstr>
      <vt:lpstr>Rollover Relief</vt:lpstr>
      <vt:lpstr>PowerPoint Presentation</vt:lpstr>
      <vt:lpstr>However, tax relief is only the start of it!</vt:lpstr>
      <vt:lpstr>Consider this example</vt:lpstr>
      <vt:lpstr>Consider this example (cont.)</vt:lpstr>
      <vt:lpstr>What we recommend</vt:lpstr>
      <vt:lpstr>PowerPoint Presentation</vt:lpstr>
      <vt:lpstr>PowerPoint Presentation</vt:lpstr>
      <vt:lpstr>PowerPoint Presentation</vt:lpstr>
      <vt:lpstr>PowerPoint Presentation</vt:lpstr>
      <vt:lpstr>PowerPoint Presentation</vt:lpstr>
      <vt:lpstr>Scottish Rate of Income Tax – quick comparison</vt:lpstr>
      <vt:lpstr>But now there’s more (2018/19)</vt:lpstr>
      <vt:lpstr>PowerPoint Presentation</vt:lpstr>
      <vt:lpstr>PowerPoint Presentation</vt:lpstr>
      <vt:lpstr>What type of remuneration?</vt:lpstr>
      <vt:lpstr>What type of remuneration 2018/19 (including NIC)</vt:lpstr>
      <vt:lpstr>PowerPoint Presentation</vt:lpstr>
      <vt:lpstr>PowerPoint Presentation</vt:lpstr>
      <vt:lpstr>PowerPoint Presentation</vt:lpstr>
      <vt:lpstr>READY TO SUCCEED?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Cooper</dc:creator>
  <cp:lastModifiedBy>Administrator</cp:lastModifiedBy>
  <cp:revision>195</cp:revision>
  <dcterms:created xsi:type="dcterms:W3CDTF">2016-11-01T08:56:02Z</dcterms:created>
  <dcterms:modified xsi:type="dcterms:W3CDTF">2018-03-13T09:02:22Z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0x010100845794C8B95D304BA58ED54ADAD2ED96</vt:lpwstr>
  </property>
</Properties>
</file>