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8" r:id="rId2"/>
    <p:sldId id="264" r:id="rId3"/>
    <p:sldId id="266" r:id="rId4"/>
    <p:sldId id="267" r:id="rId5"/>
    <p:sldId id="268" r:id="rId6"/>
    <p:sldId id="276" r:id="rId7"/>
    <p:sldId id="279" r:id="rId8"/>
    <p:sldId id="281" r:id="rId9"/>
    <p:sldId id="282" r:id="rId10"/>
    <p:sldId id="284" r:id="rId11"/>
    <p:sldId id="285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48" autoAdjust="0"/>
    <p:restoredTop sz="94556" autoAdjust="0"/>
  </p:normalViewPr>
  <p:slideViewPr>
    <p:cSldViewPr snapToGrid="0">
      <p:cViewPr varScale="1">
        <p:scale>
          <a:sx n="41" d="100"/>
          <a:sy n="41" d="100"/>
        </p:scale>
        <p:origin x="-882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95942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9821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1536863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rPr dirty="0"/>
              <a:t>“2016/17 Women in Farming and the Agriculture Sector” Report conducted by</a:t>
            </a:r>
            <a:br>
              <a:rPr dirty="0"/>
            </a:br>
            <a:endParaRPr dirty="0"/>
          </a:p>
        </p:txBody>
      </p:sp>
      <p:sp>
        <p:nvSpPr>
          <p:cNvPr id="119" name="Subtitle 2"/>
          <p:cNvSpPr txBox="1">
            <a:spLocks noGrp="1"/>
          </p:cNvSpPr>
          <p:nvPr>
            <p:ph type="subTitle" sz="half" idx="1"/>
          </p:nvPr>
        </p:nvSpPr>
        <p:spPr>
          <a:xfrm>
            <a:off x="1524000" y="2659225"/>
            <a:ext cx="9144000" cy="259857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 Professor Sally </a:t>
            </a:r>
            <a:r>
              <a:rPr dirty="0" err="1"/>
              <a:t>Shortall</a:t>
            </a:r>
            <a:r>
              <a:rPr dirty="0"/>
              <a:t>, </a:t>
            </a:r>
          </a:p>
          <a:p>
            <a:pPr>
              <a:defRPr b="1"/>
            </a:pPr>
            <a:r>
              <a:rPr dirty="0"/>
              <a:t> </a:t>
            </a:r>
            <a:r>
              <a:rPr b="0" dirty="0"/>
              <a:t>Centre for Rural Economy, Newcastle University, Newcastle Upon Tyne </a:t>
            </a:r>
          </a:p>
          <a:p>
            <a:r>
              <a:rPr dirty="0"/>
              <a:t>&amp;</a:t>
            </a:r>
          </a:p>
          <a:p>
            <a:pPr>
              <a:defRPr b="1"/>
            </a:pPr>
            <a:r>
              <a:rPr dirty="0"/>
              <a:t>Lee-Ann Sutherland, Annie McKee, Jonathan Hopkins, </a:t>
            </a:r>
          </a:p>
          <a:p>
            <a:r>
              <a:rPr dirty="0"/>
              <a:t>The James Hutton Institute, </a:t>
            </a:r>
            <a:r>
              <a:rPr dirty="0" err="1"/>
              <a:t>Craigiebuckler</a:t>
            </a:r>
            <a:r>
              <a:rPr dirty="0"/>
              <a:t>, Aberdeen.</a:t>
            </a:r>
          </a:p>
        </p:txBody>
      </p:sp>
      <p:pic>
        <p:nvPicPr>
          <p:cNvPr id="12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9525" y="5304620"/>
            <a:ext cx="1749183" cy="1033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36369" y="5394814"/>
            <a:ext cx="1840037" cy="852710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Rectangle 6"/>
          <p:cNvSpPr/>
          <p:nvPr/>
        </p:nvSpPr>
        <p:spPr>
          <a:xfrm>
            <a:off x="166253" y="157018"/>
            <a:ext cx="11868731" cy="6567055"/>
          </a:xfrm>
          <a:prstGeom prst="rect">
            <a:avLst/>
          </a:prstGeom>
          <a:ln w="31750">
            <a:solidFill>
              <a:srgbClr val="0070C0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4576" y="5597268"/>
            <a:ext cx="1897659" cy="6689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43842" y="5597268"/>
            <a:ext cx="3835735" cy="749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ullsizeoutput_b1c4.jpeg" descr="fullsizeoutput_b1c4.jpeg"/>
          <p:cNvPicPr>
            <a:picLocks noChangeAspect="1"/>
          </p:cNvPicPr>
          <p:nvPr/>
        </p:nvPicPr>
        <p:blipFill>
          <a:blip r:embed="rId2">
            <a:extLst/>
          </a:blip>
          <a:srcRect l="166" t="166" r="166" b="165"/>
          <a:stretch>
            <a:fillRect/>
          </a:stretch>
        </p:blipFill>
        <p:spPr>
          <a:xfrm>
            <a:off x="952500" y="0"/>
            <a:ext cx="10287000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IF IT DOESN’T CHALLENGE YOU IT WON’T CHANGE YOU"/>
          <p:cNvSpPr txBox="1"/>
          <p:nvPr/>
        </p:nvSpPr>
        <p:spPr>
          <a:xfrm>
            <a:off x="1148965" y="138428"/>
            <a:ext cx="9589270" cy="153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9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IF IT DOESN’T CHALLENGE YOU IT WON’T CHANGE YOU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3"/>
          <p:cNvSpPr txBox="1">
            <a:spLocks noGrp="1"/>
          </p:cNvSpPr>
          <p:nvPr>
            <p:ph type="title"/>
          </p:nvPr>
        </p:nvSpPr>
        <p:spPr>
          <a:xfrm>
            <a:off x="838200" y="886405"/>
            <a:ext cx="10515600" cy="318174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THANK YOU.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rPr dirty="0"/>
              <a:t>Women In Agriculture Task Force</a:t>
            </a:r>
          </a:p>
        </p:txBody>
      </p:sp>
      <p:sp>
        <p:nvSpPr>
          <p:cNvPr id="151" name="Content Placeholder 7"/>
          <p:cNvSpPr txBox="1">
            <a:spLocks noGrp="1"/>
          </p:cNvSpPr>
          <p:nvPr>
            <p:ph type="body" idx="1"/>
          </p:nvPr>
        </p:nvSpPr>
        <p:spPr>
          <a:xfrm>
            <a:off x="838200" y="1539551"/>
            <a:ext cx="10515600" cy="4637412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spcBef>
                <a:spcPts val="900"/>
              </a:spcBef>
              <a:defRPr sz="2400"/>
            </a:pPr>
            <a:endParaRPr dirty="0"/>
          </a:p>
          <a:p>
            <a:pPr marL="226313" indent="-226313" defTabSz="905255">
              <a:spcBef>
                <a:spcPts val="900"/>
              </a:spcBef>
              <a:defRPr sz="2400"/>
            </a:pPr>
            <a:r>
              <a:rPr dirty="0"/>
              <a:t>Taskforce announced by First Minister at Royal Highland Show June 2017</a:t>
            </a:r>
          </a:p>
          <a:p>
            <a:pPr marL="226313" indent="-226313" defTabSz="905255">
              <a:spcBef>
                <a:spcPts val="900"/>
              </a:spcBef>
              <a:defRPr sz="2400"/>
            </a:pPr>
            <a:endParaRPr dirty="0"/>
          </a:p>
          <a:p>
            <a:pPr marL="226313" indent="-226313" defTabSz="905255">
              <a:spcBef>
                <a:spcPts val="900"/>
              </a:spcBef>
              <a:defRPr sz="2400"/>
            </a:pPr>
            <a:r>
              <a:rPr dirty="0"/>
              <a:t>To be Co-chaired by Fergus Ewing MSP, Cabinet Secretary &amp; Joyce Campbell, sheep farmer from Sutherland</a:t>
            </a:r>
          </a:p>
          <a:p>
            <a:pPr marL="226313" indent="-226313" defTabSz="905255">
              <a:spcBef>
                <a:spcPts val="900"/>
              </a:spcBef>
              <a:defRPr sz="2400"/>
            </a:pPr>
            <a:endParaRPr dirty="0"/>
          </a:p>
          <a:p>
            <a:pPr marL="226313" indent="-226313" defTabSz="905255">
              <a:spcBef>
                <a:spcPts val="900"/>
              </a:spcBef>
              <a:defRPr sz="2400"/>
            </a:pPr>
            <a:r>
              <a:rPr dirty="0"/>
              <a:t>Purpose:   To work closely with </a:t>
            </a:r>
            <a:r>
              <a:rPr dirty="0" err="1"/>
              <a:t>organisations</a:t>
            </a:r>
            <a:r>
              <a:rPr dirty="0"/>
              <a:t> across the sector and in Scottish business to achieve a more sustainable and equitable future for Scottish agriculture.  Its work will be </a:t>
            </a:r>
            <a:r>
              <a:rPr dirty="0" err="1"/>
              <a:t>centred</a:t>
            </a:r>
            <a:r>
              <a:rPr dirty="0"/>
              <a:t> around the recommendations in the published Women in Farming &amp; Agricultural Sector Research Report.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Work of the Taskforce</a:t>
            </a:r>
          </a:p>
        </p:txBody>
      </p:sp>
      <p:sp>
        <p:nvSpPr>
          <p:cNvPr id="16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554843"/>
            <a:ext cx="10515600" cy="4609420"/>
          </a:xfrm>
          <a:prstGeom prst="rect">
            <a:avLst/>
          </a:prstGeom>
        </p:spPr>
        <p:txBody>
          <a:bodyPr/>
          <a:lstStyle/>
          <a:p>
            <a:pPr marL="176021" indent="-176021" defTabSz="704087">
              <a:spcBef>
                <a:spcPts val="700"/>
              </a:spcBef>
              <a:defRPr sz="2156"/>
            </a:pPr>
            <a:r>
              <a:rPr dirty="0"/>
              <a:t>Task force will be time-limited, with a life-span of around 12-18 months</a:t>
            </a:r>
          </a:p>
          <a:p>
            <a:pPr marL="176021" indent="-176021" defTabSz="704087">
              <a:spcBef>
                <a:spcPts val="700"/>
              </a:spcBef>
              <a:defRPr sz="2156"/>
            </a:pPr>
            <a:endParaRPr dirty="0"/>
          </a:p>
          <a:p>
            <a:pPr marL="176021" indent="-176021" defTabSz="704087">
              <a:spcBef>
                <a:spcPts val="700"/>
              </a:spcBef>
              <a:defRPr sz="2156"/>
            </a:pPr>
            <a:r>
              <a:rPr dirty="0"/>
              <a:t>First meeting held September 2017 </a:t>
            </a:r>
          </a:p>
          <a:p>
            <a:pPr marL="176021" indent="-176021" defTabSz="704087">
              <a:spcBef>
                <a:spcPts val="700"/>
              </a:spcBef>
              <a:defRPr sz="2156"/>
            </a:pPr>
            <a:endParaRPr dirty="0"/>
          </a:p>
          <a:p>
            <a:pPr marL="176021" indent="-176021" defTabSz="704087">
              <a:spcBef>
                <a:spcPts val="700"/>
              </a:spcBef>
              <a:defRPr sz="2156"/>
            </a:pPr>
            <a:r>
              <a:rPr dirty="0"/>
              <a:t>Currently considering each of the 27 recommendations in the Newcastle University/Hutton Institute Research Report </a:t>
            </a:r>
            <a:r>
              <a:rPr sz="1848" dirty="0"/>
              <a:t>(published June 2017)</a:t>
            </a:r>
          </a:p>
          <a:p>
            <a:pPr marL="176021" indent="-176021" defTabSz="704087">
              <a:spcBef>
                <a:spcPts val="700"/>
              </a:spcBef>
              <a:defRPr sz="1848"/>
            </a:pPr>
            <a:endParaRPr sz="1848" dirty="0"/>
          </a:p>
          <a:p>
            <a:pPr marL="176021" indent="-176021" defTabSz="704087">
              <a:spcBef>
                <a:spcPts val="700"/>
              </a:spcBef>
              <a:defRPr sz="2156"/>
            </a:pPr>
            <a:r>
              <a:rPr dirty="0"/>
              <a:t>Taskforce aiming to produce </a:t>
            </a:r>
            <a:r>
              <a:rPr dirty="0" smtClean="0"/>
              <a:t>a</a:t>
            </a:r>
            <a:r>
              <a:rPr lang="en-GB" dirty="0" smtClean="0"/>
              <a:t> Progress</a:t>
            </a:r>
            <a:r>
              <a:rPr dirty="0" smtClean="0"/>
              <a:t> </a:t>
            </a:r>
            <a:r>
              <a:rPr dirty="0"/>
              <a:t>Report this summer</a:t>
            </a:r>
          </a:p>
          <a:p>
            <a:pPr marL="176021" indent="-176021" defTabSz="704087">
              <a:spcBef>
                <a:spcPts val="700"/>
              </a:spcBef>
              <a:defRPr sz="2156"/>
            </a:pPr>
            <a:endParaRPr dirty="0"/>
          </a:p>
          <a:p>
            <a:pPr marL="176021" indent="-176021" defTabSz="704087">
              <a:spcBef>
                <a:spcPts val="700"/>
              </a:spcBef>
              <a:defRPr sz="2156"/>
            </a:pPr>
            <a:r>
              <a:rPr dirty="0"/>
              <a:t>Sub groups looking at - training , talent bank and charter </a:t>
            </a:r>
          </a:p>
          <a:p>
            <a:pPr marL="176021" indent="-176021" defTabSz="704087">
              <a:spcBef>
                <a:spcPts val="700"/>
              </a:spcBef>
              <a:defRPr sz="2156"/>
            </a:pPr>
            <a:endParaRPr dirty="0"/>
          </a:p>
          <a:p>
            <a:pPr marL="176021" indent="-176021" defTabSz="704087">
              <a:spcBef>
                <a:spcPts val="700"/>
              </a:spcBef>
              <a:defRPr sz="2156"/>
            </a:pPr>
            <a:r>
              <a:rPr dirty="0"/>
              <a:t>Still lots more to do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Women In Agriculture"/>
          <p:cNvSpPr txBox="1">
            <a:spLocks noGrp="1"/>
          </p:cNvSpPr>
          <p:nvPr>
            <p:ph type="title"/>
          </p:nvPr>
        </p:nvSpPr>
        <p:spPr>
          <a:xfrm>
            <a:off x="660400" y="984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Women In Agriculture</a:t>
            </a:r>
          </a:p>
        </p:txBody>
      </p:sp>
      <p:sp>
        <p:nvSpPr>
          <p:cNvPr id="163" name="We need to use all the tools in the box if we are to successfully rise to the challenges which face our industry…"/>
          <p:cNvSpPr txBox="1">
            <a:spLocks noGrp="1"/>
          </p:cNvSpPr>
          <p:nvPr>
            <p:ph type="body" sz="half" idx="1"/>
          </p:nvPr>
        </p:nvSpPr>
        <p:spPr>
          <a:xfrm>
            <a:off x="774700" y="1553170"/>
            <a:ext cx="5266681" cy="5016848"/>
          </a:xfrm>
          <a:prstGeom prst="rect">
            <a:avLst/>
          </a:prstGeom>
        </p:spPr>
        <p:txBody>
          <a:bodyPr/>
          <a:lstStyle/>
          <a:p>
            <a:pPr marL="201168" indent="-201168" defTabSz="804672">
              <a:spcBef>
                <a:spcPts val="800"/>
              </a:spcBef>
              <a:defRPr sz="2464"/>
            </a:pPr>
            <a:r>
              <a:t>We need to use all the tools in the box if we are to successfully rise to the challenges which face our industry</a:t>
            </a:r>
          </a:p>
          <a:p>
            <a:pPr marL="201168" indent="-201168" defTabSz="804672">
              <a:spcBef>
                <a:spcPts val="800"/>
              </a:spcBef>
              <a:defRPr sz="2464"/>
            </a:pPr>
            <a:endParaRPr/>
          </a:p>
          <a:p>
            <a:pPr marL="201168" indent="-201168" defTabSz="804672">
              <a:spcBef>
                <a:spcPts val="800"/>
              </a:spcBef>
              <a:defRPr sz="2464"/>
            </a:pPr>
            <a:r>
              <a:t>Empower, build confidence and self belief in women through out our industry to fulfil their full potential </a:t>
            </a:r>
          </a:p>
          <a:p>
            <a:pPr marL="201168" indent="-201168" defTabSz="804672">
              <a:spcBef>
                <a:spcPts val="800"/>
              </a:spcBef>
              <a:defRPr sz="2464"/>
            </a:pPr>
            <a:endParaRPr/>
          </a:p>
          <a:p>
            <a:pPr marL="201168" indent="-201168" defTabSz="804672">
              <a:spcBef>
                <a:spcPts val="800"/>
              </a:spcBef>
              <a:defRPr sz="2464"/>
            </a:pPr>
            <a:r>
              <a:t>Inspire enterprise </a:t>
            </a:r>
          </a:p>
          <a:p>
            <a:pPr marL="201168" indent="-201168" defTabSz="804672">
              <a:spcBef>
                <a:spcPts val="800"/>
              </a:spcBef>
              <a:defRPr sz="2464"/>
            </a:pPr>
            <a:endParaRPr/>
          </a:p>
          <a:p>
            <a:pPr marL="201168" indent="-201168" defTabSz="804672">
              <a:spcBef>
                <a:spcPts val="800"/>
              </a:spcBef>
              <a:defRPr sz="2464"/>
            </a:pPr>
            <a:r>
              <a:t>Networking - building links</a:t>
            </a:r>
          </a:p>
        </p:txBody>
      </p:sp>
      <p:pic>
        <p:nvPicPr>
          <p:cNvPr id="164" name="fullsizeoutput_8dcb.jpeg" descr="fullsizeoutput_8dcb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0950" y="1399586"/>
            <a:ext cx="5023032" cy="4058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ullsizeoutput_ce4f.jpeg" descr="fullsizeoutput_ce4f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170" y="163828"/>
            <a:ext cx="5341634" cy="340898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LADIES IN LIVESTOCK"/>
          <p:cNvSpPr txBox="1"/>
          <p:nvPr/>
        </p:nvSpPr>
        <p:spPr>
          <a:xfrm>
            <a:off x="1254882" y="163828"/>
            <a:ext cx="5306091" cy="70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42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LADIES IN LIVESTOCK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0974" y="3686629"/>
            <a:ext cx="5136824" cy="3171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3686629"/>
            <a:ext cx="5341634" cy="3171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973" y="225726"/>
            <a:ext cx="5136824" cy="328518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fullsizeoutput_29d5.jpeg" descr="fullsizeoutput_29d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115" y="159657"/>
            <a:ext cx="4839605" cy="395514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New blood…"/>
          <p:cNvSpPr txBox="1"/>
          <p:nvPr/>
        </p:nvSpPr>
        <p:spPr>
          <a:xfrm>
            <a:off x="1030514" y="4509635"/>
            <a:ext cx="6168573" cy="224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3500">
                <a:solidFill>
                  <a:srgbClr val="FFFFFF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New blood</a:t>
            </a:r>
          </a:p>
          <a:p>
            <a:pPr>
              <a:defRPr sz="3500">
                <a:solidFill>
                  <a:srgbClr val="FFFFFF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New ideas</a:t>
            </a:r>
          </a:p>
          <a:p>
            <a:pPr>
              <a:defRPr sz="3500">
                <a:solidFill>
                  <a:srgbClr val="FFFFFF"/>
                </a:solidFill>
              </a:defRPr>
            </a:pPr>
            <a:endParaRPr b="1" dirty="0">
              <a:solidFill>
                <a:schemeClr val="tx1"/>
              </a:solidFill>
            </a:endParaRPr>
          </a:p>
          <a:p>
            <a:pPr>
              <a:defRPr sz="3500">
                <a:solidFill>
                  <a:srgbClr val="FFFFFF"/>
                </a:solidFill>
              </a:defRPr>
            </a:pPr>
            <a:r>
              <a:rPr b="1" dirty="0">
                <a:solidFill>
                  <a:schemeClr val="tx1"/>
                </a:solidFill>
              </a:rPr>
              <a:t>Pushing boundaries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456" y="3251200"/>
            <a:ext cx="5010622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456" y="159657"/>
            <a:ext cx="5010622" cy="306977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0" name="fullsizeoutput_dfc.jpeg" descr="fullsizeoutput_dfc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CF Fencing Course"/>
          <p:cNvSpPr txBox="1"/>
          <p:nvPr/>
        </p:nvSpPr>
        <p:spPr>
          <a:xfrm>
            <a:off x="3652238" y="157481"/>
            <a:ext cx="4887524" cy="67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800"/>
            </a:lvl1pPr>
          </a:lstStyle>
          <a:p>
            <a:r>
              <a:t>SCF Fencing Course</a:t>
            </a:r>
          </a:p>
        </p:txBody>
      </p:sp>
      <p:sp>
        <p:nvSpPr>
          <p:cNvPr id="202" name="Controversial to some but the demand is clearly there, all oversubscribed"/>
          <p:cNvSpPr txBox="1"/>
          <p:nvPr/>
        </p:nvSpPr>
        <p:spPr>
          <a:xfrm>
            <a:off x="1299466" y="6081642"/>
            <a:ext cx="9593068" cy="456564"/>
          </a:xfrm>
          <a:prstGeom prst="rect">
            <a:avLst/>
          </a:prstGeom>
          <a:gradFill>
            <a:gsLst>
              <a:gs pos="0">
                <a:schemeClr val="accent4">
                  <a:hueOff val="-617933"/>
                  <a:lumOff val="36487"/>
                </a:schemeClr>
              </a:gs>
              <a:gs pos="35000">
                <a:srgbClr val="FFEACF"/>
              </a:gs>
              <a:gs pos="100000">
                <a:schemeClr val="accent4">
                  <a:hueOff val="-742744"/>
                  <a:lumOff val="46439"/>
                </a:schemeClr>
              </a:gs>
            </a:gsLst>
            <a:lin ang="16200000"/>
          </a:gradFill>
          <a:ln>
            <a:solidFill>
              <a:srgbClr val="F9BC00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300"/>
            </a:lvl1pPr>
          </a:lstStyle>
          <a:p>
            <a:r>
              <a:t>Controversial to some but the demand is clearly there, all oversubscribed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98" y="0"/>
            <a:ext cx="9890204" cy="6858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HE NEXT GENERATION"/>
          <p:cNvSpPr txBox="1"/>
          <p:nvPr/>
        </p:nvSpPr>
        <p:spPr>
          <a:xfrm>
            <a:off x="234419" y="416143"/>
            <a:ext cx="11723162" cy="91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5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THE NEXT GENERATION</a:t>
            </a:r>
          </a:p>
        </p:txBody>
      </p:sp>
      <p:pic>
        <p:nvPicPr>
          <p:cNvPr id="212" name="IMG_1649.JPG" descr="IMG_16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3795" y="1821616"/>
            <a:ext cx="6417949" cy="4281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fullsizeoutput_8cb5.jpeg" descr="fullsizeoutput_8cb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560" y="1821616"/>
            <a:ext cx="4538042" cy="4281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5794C8B95D304BA58ED54ADAD2ED96" ma:contentTypeVersion="0" ma:contentTypeDescription="Create a new document." ma:contentTypeScope="" ma:versionID="5141d162114185c02971de95c178770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1164048-E370-4C5A-9218-D130EB1D7361}"/>
</file>

<file path=customXml/itemProps2.xml><?xml version="1.0" encoding="utf-8"?>
<ds:datastoreItem xmlns:ds="http://schemas.openxmlformats.org/officeDocument/2006/customXml" ds:itemID="{FD2789DF-5AA1-4FF2-9F4E-9E8D3E81DE67}"/>
</file>

<file path=customXml/itemProps3.xml><?xml version="1.0" encoding="utf-8"?>
<ds:datastoreItem xmlns:ds="http://schemas.openxmlformats.org/officeDocument/2006/customXml" ds:itemID="{370526A3-A8BC-4DC3-AE23-3585101EDD98}"/>
</file>

<file path=customXml/itemProps4.xml><?xml version="1.0" encoding="utf-8"?>
<ds:datastoreItem xmlns:ds="http://schemas.openxmlformats.org/officeDocument/2006/customXml" ds:itemID="{41355047-944C-48E3-B3A2-7AC848E3B1C7}"/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284</Words>
  <Application>Microsoft Office PowerPoint</Application>
  <PresentationFormat>Custom</PresentationFormat>
  <Paragraphs>43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“2016/17 Women in Farming and the Agriculture Sector” Report conducted by </vt:lpstr>
      <vt:lpstr>Women In Agriculture Task Force</vt:lpstr>
      <vt:lpstr>Work of the Taskforce</vt:lpstr>
      <vt:lpstr>Women In 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“2016/17 Women in Farming and the Agriculture Sector” Report conducted by</dc:title>
  <dc:creator>Nina Clancy</dc:creator>
  <cp:lastModifiedBy>Ann Scott</cp:lastModifiedBy>
  <cp:revision>8</cp:revision>
  <dcterms:modified xsi:type="dcterms:W3CDTF">2018-03-29T09:11:55Z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0x010100845794C8B95D304BA58ED54ADAD2ED96</vt:lpwstr>
  </property>
</Properties>
</file>