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1"/>
  </p:notesMasterIdLst>
  <p:handoutMasterIdLst>
    <p:handoutMasterId r:id="rId182"/>
  </p:handoutMasterIdLst>
  <p:sldIdLst>
    <p:sldId id="258" r:id="rId6"/>
    <p:sldId id="260" r:id="rId7"/>
    <p:sldId id="307" r:id="rId8"/>
    <p:sldId id="429" r:id="rId9"/>
    <p:sldId id="431" r:id="rId10"/>
    <p:sldId id="508" r:id="rId11"/>
    <p:sldId id="509" r:id="rId12"/>
    <p:sldId id="510" r:id="rId13"/>
    <p:sldId id="511" r:id="rId14"/>
    <p:sldId id="512" r:id="rId15"/>
    <p:sldId id="513" r:id="rId16"/>
    <p:sldId id="514" r:id="rId17"/>
    <p:sldId id="523" r:id="rId18"/>
    <p:sldId id="524" r:id="rId19"/>
    <p:sldId id="525" r:id="rId20"/>
    <p:sldId id="526" r:id="rId21"/>
    <p:sldId id="516" r:id="rId22"/>
    <p:sldId id="517" r:id="rId23"/>
    <p:sldId id="518" r:id="rId24"/>
    <p:sldId id="519" r:id="rId25"/>
    <p:sldId id="520" r:id="rId26"/>
    <p:sldId id="521" r:id="rId27"/>
    <p:sldId id="522" r:id="rId28"/>
    <p:sldId id="274" r:id="rId29"/>
    <p:sldId id="286" r:id="rId30"/>
    <p:sldId id="287" r:id="rId31"/>
    <p:sldId id="288" r:id="rId32"/>
    <p:sldId id="289" r:id="rId33"/>
    <p:sldId id="290" r:id="rId34"/>
    <p:sldId id="291" r:id="rId35"/>
    <p:sldId id="292" r:id="rId36"/>
    <p:sldId id="314" r:id="rId37"/>
    <p:sldId id="315" r:id="rId38"/>
    <p:sldId id="316" r:id="rId39"/>
    <p:sldId id="317" r:id="rId40"/>
    <p:sldId id="318" r:id="rId41"/>
    <p:sldId id="319" r:id="rId42"/>
    <p:sldId id="320" r:id="rId43"/>
    <p:sldId id="321" r:id="rId44"/>
    <p:sldId id="293" r:id="rId45"/>
    <p:sldId id="294" r:id="rId46"/>
    <p:sldId id="297" r:id="rId47"/>
    <p:sldId id="323" r:id="rId48"/>
    <p:sldId id="299" r:id="rId49"/>
    <p:sldId id="301" r:id="rId50"/>
    <p:sldId id="302" r:id="rId51"/>
    <p:sldId id="300" r:id="rId52"/>
    <p:sldId id="303" r:id="rId53"/>
    <p:sldId id="304" r:id="rId54"/>
    <p:sldId id="277" r:id="rId55"/>
    <p:sldId id="308" r:id="rId56"/>
    <p:sldId id="330" r:id="rId57"/>
    <p:sldId id="327" r:id="rId58"/>
    <p:sldId id="329" r:id="rId59"/>
    <p:sldId id="331" r:id="rId60"/>
    <p:sldId id="332" r:id="rId61"/>
    <p:sldId id="336" r:id="rId62"/>
    <p:sldId id="528" r:id="rId63"/>
    <p:sldId id="337" r:id="rId64"/>
    <p:sldId id="338" r:id="rId65"/>
    <p:sldId id="333" r:id="rId66"/>
    <p:sldId id="324" r:id="rId67"/>
    <p:sldId id="326" r:id="rId68"/>
    <p:sldId id="339" r:id="rId69"/>
    <p:sldId id="334" r:id="rId70"/>
    <p:sldId id="335" r:id="rId71"/>
    <p:sldId id="340" r:id="rId72"/>
    <p:sldId id="341" r:id="rId73"/>
    <p:sldId id="357" r:id="rId74"/>
    <p:sldId id="343" r:id="rId75"/>
    <p:sldId id="342" r:id="rId76"/>
    <p:sldId id="345" r:id="rId77"/>
    <p:sldId id="529" r:id="rId78"/>
    <p:sldId id="531" r:id="rId79"/>
    <p:sldId id="530" r:id="rId80"/>
    <p:sldId id="532" r:id="rId81"/>
    <p:sldId id="348" r:id="rId82"/>
    <p:sldId id="347" r:id="rId83"/>
    <p:sldId id="349" r:id="rId84"/>
    <p:sldId id="350" r:id="rId85"/>
    <p:sldId id="351" r:id="rId86"/>
    <p:sldId id="352" r:id="rId87"/>
    <p:sldId id="506" r:id="rId88"/>
    <p:sldId id="507" r:id="rId89"/>
    <p:sldId id="533" r:id="rId90"/>
    <p:sldId id="354" r:id="rId91"/>
    <p:sldId id="355" r:id="rId92"/>
    <p:sldId id="309" r:id="rId93"/>
    <p:sldId id="310" r:id="rId94"/>
    <p:sldId id="358" r:id="rId95"/>
    <p:sldId id="366" r:id="rId96"/>
    <p:sldId id="359" r:id="rId97"/>
    <p:sldId id="360" r:id="rId98"/>
    <p:sldId id="361" r:id="rId99"/>
    <p:sldId id="363" r:id="rId100"/>
    <p:sldId id="362" r:id="rId101"/>
    <p:sldId id="364" r:id="rId102"/>
    <p:sldId id="400" r:id="rId103"/>
    <p:sldId id="365" r:id="rId104"/>
    <p:sldId id="373" r:id="rId105"/>
    <p:sldId id="375" r:id="rId106"/>
    <p:sldId id="425" r:id="rId107"/>
    <p:sldId id="376" r:id="rId108"/>
    <p:sldId id="377" r:id="rId109"/>
    <p:sldId id="378" r:id="rId110"/>
    <p:sldId id="379" r:id="rId111"/>
    <p:sldId id="371" r:id="rId112"/>
    <p:sldId id="372" r:id="rId113"/>
    <p:sldId id="370" r:id="rId114"/>
    <p:sldId id="380" r:id="rId115"/>
    <p:sldId id="381" r:id="rId116"/>
    <p:sldId id="382" r:id="rId117"/>
    <p:sldId id="383" r:id="rId118"/>
    <p:sldId id="392" r:id="rId119"/>
    <p:sldId id="393" r:id="rId120"/>
    <p:sldId id="394" r:id="rId121"/>
    <p:sldId id="395" r:id="rId122"/>
    <p:sldId id="396" r:id="rId123"/>
    <p:sldId id="397" r:id="rId124"/>
    <p:sldId id="398" r:id="rId125"/>
    <p:sldId id="399" r:id="rId126"/>
    <p:sldId id="401" r:id="rId127"/>
    <p:sldId id="402" r:id="rId128"/>
    <p:sldId id="426" r:id="rId129"/>
    <p:sldId id="427" r:id="rId130"/>
    <p:sldId id="403" r:id="rId131"/>
    <p:sldId id="404" r:id="rId132"/>
    <p:sldId id="406" r:id="rId133"/>
    <p:sldId id="407" r:id="rId134"/>
    <p:sldId id="408" r:id="rId135"/>
    <p:sldId id="410" r:id="rId136"/>
    <p:sldId id="412" r:id="rId137"/>
    <p:sldId id="418" r:id="rId138"/>
    <p:sldId id="423" r:id="rId139"/>
    <p:sldId id="424" r:id="rId140"/>
    <p:sldId id="421" r:id="rId141"/>
    <p:sldId id="422" r:id="rId142"/>
    <p:sldId id="311" r:id="rId143"/>
    <p:sldId id="312" r:id="rId144"/>
    <p:sldId id="428" r:id="rId145"/>
    <p:sldId id="435" r:id="rId146"/>
    <p:sldId id="436" r:id="rId147"/>
    <p:sldId id="437" r:id="rId148"/>
    <p:sldId id="527" r:id="rId149"/>
    <p:sldId id="438" r:id="rId150"/>
    <p:sldId id="493" r:id="rId151"/>
    <p:sldId id="439" r:id="rId152"/>
    <p:sldId id="485" r:id="rId153"/>
    <p:sldId id="444" r:id="rId154"/>
    <p:sldId id="445" r:id="rId155"/>
    <p:sldId id="452" r:id="rId156"/>
    <p:sldId id="453" r:id="rId157"/>
    <p:sldId id="455" r:id="rId158"/>
    <p:sldId id="443" r:id="rId159"/>
    <p:sldId id="456" r:id="rId160"/>
    <p:sldId id="458" r:id="rId161"/>
    <p:sldId id="459" r:id="rId162"/>
    <p:sldId id="486" r:id="rId163"/>
    <p:sldId id="483" r:id="rId164"/>
    <p:sldId id="487" r:id="rId165"/>
    <p:sldId id="489" r:id="rId166"/>
    <p:sldId id="488" r:id="rId167"/>
    <p:sldId id="491" r:id="rId168"/>
    <p:sldId id="492" r:id="rId169"/>
    <p:sldId id="500" r:id="rId170"/>
    <p:sldId id="501" r:id="rId171"/>
    <p:sldId id="502" r:id="rId172"/>
    <p:sldId id="503" r:id="rId173"/>
    <p:sldId id="504" r:id="rId174"/>
    <p:sldId id="494" r:id="rId175"/>
    <p:sldId id="495" r:id="rId176"/>
    <p:sldId id="496" r:id="rId177"/>
    <p:sldId id="497" r:id="rId178"/>
    <p:sldId id="499" r:id="rId179"/>
    <p:sldId id="313"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54">
          <p15:clr>
            <a:srgbClr val="A4A3A4"/>
          </p15:clr>
        </p15:guide>
        <p15:guide id="2" pos="5470">
          <p15:clr>
            <a:srgbClr val="A4A3A4"/>
          </p15:clr>
        </p15:guide>
        <p15:guide id="3" pos="2849">
          <p15:clr>
            <a:srgbClr val="A4A3A4"/>
          </p15:clr>
        </p15:guide>
        <p15:guide id="4" pos="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74600" autoAdjust="0"/>
  </p:normalViewPr>
  <p:slideViewPr>
    <p:cSldViewPr>
      <p:cViewPr>
        <p:scale>
          <a:sx n="50" d="100"/>
          <a:sy n="50" d="100"/>
        </p:scale>
        <p:origin x="-2028" y="-330"/>
      </p:cViewPr>
      <p:guideLst>
        <p:guide orient="horz" pos="754"/>
        <p:guide pos="5470"/>
        <p:guide pos="2849"/>
        <p:guide pos="294"/>
      </p:guideLst>
    </p:cSldViewPr>
  </p:slideViewPr>
  <p:outlineViewPr>
    <p:cViewPr>
      <p:scale>
        <a:sx n="33" d="100"/>
        <a:sy n="33" d="100"/>
      </p:scale>
      <p:origin x="0" y="178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notesMaster" Target="notesMasters/notesMaster1.xml"/><Relationship Id="rId186"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slide" Target="slides/slide175.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547" cy="457712"/>
          </a:xfrm>
          <a:prstGeom prst="rect">
            <a:avLst/>
          </a:prstGeom>
        </p:spPr>
        <p:txBody>
          <a:bodyPr vert="horz" lIns="89776" tIns="44888" rIns="89776" bIns="44888" rtlCol="0"/>
          <a:lstStyle>
            <a:lvl1pPr algn="l">
              <a:defRPr sz="1200"/>
            </a:lvl1pPr>
          </a:lstStyle>
          <a:p>
            <a:endParaRPr lang="en-GB"/>
          </a:p>
        </p:txBody>
      </p:sp>
      <p:sp>
        <p:nvSpPr>
          <p:cNvPr id="3" name="Date Placeholder 2"/>
          <p:cNvSpPr>
            <a:spLocks noGrp="1"/>
          </p:cNvSpPr>
          <p:nvPr>
            <p:ph type="dt" sz="quarter" idx="1"/>
          </p:nvPr>
        </p:nvSpPr>
        <p:spPr>
          <a:xfrm>
            <a:off x="3883852" y="1"/>
            <a:ext cx="2972547" cy="457712"/>
          </a:xfrm>
          <a:prstGeom prst="rect">
            <a:avLst/>
          </a:prstGeom>
        </p:spPr>
        <p:txBody>
          <a:bodyPr vert="horz" lIns="89776" tIns="44888" rIns="89776" bIns="44888" rtlCol="0"/>
          <a:lstStyle>
            <a:lvl1pPr algn="r">
              <a:defRPr sz="1200"/>
            </a:lvl1pPr>
          </a:lstStyle>
          <a:p>
            <a:fld id="{12A7B75B-CDD2-4AC1-9942-97BFFAF7D972}" type="datetimeFigureOut">
              <a:rPr lang="en-GB" smtClean="0"/>
              <a:t>19/05/2017</a:t>
            </a:fld>
            <a:endParaRPr lang="en-GB"/>
          </a:p>
        </p:txBody>
      </p:sp>
      <p:sp>
        <p:nvSpPr>
          <p:cNvPr id="4" name="Footer Placeholder 3"/>
          <p:cNvSpPr>
            <a:spLocks noGrp="1"/>
          </p:cNvSpPr>
          <p:nvPr>
            <p:ph type="ftr" sz="quarter" idx="2"/>
          </p:nvPr>
        </p:nvSpPr>
        <p:spPr>
          <a:xfrm>
            <a:off x="1" y="8684827"/>
            <a:ext cx="2972547" cy="457711"/>
          </a:xfrm>
          <a:prstGeom prst="rect">
            <a:avLst/>
          </a:prstGeom>
        </p:spPr>
        <p:txBody>
          <a:bodyPr vert="horz" lIns="89776" tIns="44888" rIns="89776" bIns="44888" rtlCol="0" anchor="b"/>
          <a:lstStyle>
            <a:lvl1pPr algn="l">
              <a:defRPr sz="1200"/>
            </a:lvl1pPr>
          </a:lstStyle>
          <a:p>
            <a:endParaRPr lang="en-GB"/>
          </a:p>
        </p:txBody>
      </p:sp>
      <p:sp>
        <p:nvSpPr>
          <p:cNvPr id="5" name="Slide Number Placeholder 4"/>
          <p:cNvSpPr>
            <a:spLocks noGrp="1"/>
          </p:cNvSpPr>
          <p:nvPr>
            <p:ph type="sldNum" sz="quarter" idx="3"/>
          </p:nvPr>
        </p:nvSpPr>
        <p:spPr>
          <a:xfrm>
            <a:off x="3883852" y="8684827"/>
            <a:ext cx="2972547" cy="457711"/>
          </a:xfrm>
          <a:prstGeom prst="rect">
            <a:avLst/>
          </a:prstGeom>
        </p:spPr>
        <p:txBody>
          <a:bodyPr vert="horz" lIns="89776" tIns="44888" rIns="89776" bIns="44888" rtlCol="0" anchor="b"/>
          <a:lstStyle>
            <a:lvl1pPr algn="r">
              <a:defRPr sz="1200"/>
            </a:lvl1pPr>
          </a:lstStyle>
          <a:p>
            <a:fld id="{853C43A9-706F-4745-8BC4-6AF384BDB107}" type="slidenum">
              <a:rPr lang="en-GB" smtClean="0"/>
              <a:t>‹#›</a:t>
            </a:fld>
            <a:endParaRPr lang="en-GB"/>
          </a:p>
        </p:txBody>
      </p:sp>
    </p:spTree>
    <p:extLst>
      <p:ext uri="{BB962C8B-B14F-4D97-AF65-F5344CB8AC3E}">
        <p14:creationId xmlns:p14="http://schemas.microsoft.com/office/powerpoint/2010/main" val="822921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547" cy="457712"/>
          </a:xfrm>
          <a:prstGeom prst="rect">
            <a:avLst/>
          </a:prstGeom>
        </p:spPr>
        <p:txBody>
          <a:bodyPr vert="horz" lIns="89776" tIns="44888" rIns="89776" bIns="44888" rtlCol="0"/>
          <a:lstStyle>
            <a:lvl1pPr algn="l">
              <a:defRPr sz="1200"/>
            </a:lvl1pPr>
          </a:lstStyle>
          <a:p>
            <a:endParaRPr lang="en-GB"/>
          </a:p>
        </p:txBody>
      </p:sp>
      <p:sp>
        <p:nvSpPr>
          <p:cNvPr id="3" name="Date Placeholder 2"/>
          <p:cNvSpPr>
            <a:spLocks noGrp="1"/>
          </p:cNvSpPr>
          <p:nvPr>
            <p:ph type="dt" idx="1"/>
          </p:nvPr>
        </p:nvSpPr>
        <p:spPr>
          <a:xfrm>
            <a:off x="3883852" y="1"/>
            <a:ext cx="2972547" cy="457712"/>
          </a:xfrm>
          <a:prstGeom prst="rect">
            <a:avLst/>
          </a:prstGeom>
        </p:spPr>
        <p:txBody>
          <a:bodyPr vert="horz" lIns="89776" tIns="44888" rIns="89776" bIns="44888" rtlCol="0"/>
          <a:lstStyle>
            <a:lvl1pPr algn="r">
              <a:defRPr sz="1200"/>
            </a:lvl1pPr>
          </a:lstStyle>
          <a:p>
            <a:fld id="{BCE24462-5D8C-45B9-ADF1-CFF39172D42A}" type="datetimeFigureOut">
              <a:rPr lang="en-GB" smtClean="0"/>
              <a:t>19/05/2017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89776" tIns="44888" rIns="89776" bIns="44888" rtlCol="0" anchor="ctr"/>
          <a:lstStyle/>
          <a:p>
            <a:endParaRPr lang="en-GB"/>
          </a:p>
        </p:txBody>
      </p:sp>
      <p:sp>
        <p:nvSpPr>
          <p:cNvPr id="5" name="Notes Placeholder 4"/>
          <p:cNvSpPr>
            <a:spLocks noGrp="1"/>
          </p:cNvSpPr>
          <p:nvPr>
            <p:ph type="body" sz="quarter" idx="3"/>
          </p:nvPr>
        </p:nvSpPr>
        <p:spPr>
          <a:xfrm>
            <a:off x="685480" y="4400176"/>
            <a:ext cx="5487041" cy="3600276"/>
          </a:xfrm>
          <a:prstGeom prst="rect">
            <a:avLst/>
          </a:prstGeom>
        </p:spPr>
        <p:txBody>
          <a:bodyPr vert="horz" lIns="89776" tIns="44888" rIns="89776" bIns="448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686288"/>
            <a:ext cx="2972547" cy="457712"/>
          </a:xfrm>
          <a:prstGeom prst="rect">
            <a:avLst/>
          </a:prstGeom>
        </p:spPr>
        <p:txBody>
          <a:bodyPr vert="horz" lIns="89776" tIns="44888" rIns="89776" bIns="44888" rtlCol="0" anchor="b"/>
          <a:lstStyle>
            <a:lvl1pPr algn="l">
              <a:defRPr sz="1200"/>
            </a:lvl1pPr>
          </a:lstStyle>
          <a:p>
            <a:endParaRPr lang="en-GB"/>
          </a:p>
        </p:txBody>
      </p:sp>
      <p:sp>
        <p:nvSpPr>
          <p:cNvPr id="7" name="Slide Number Placeholder 6"/>
          <p:cNvSpPr>
            <a:spLocks noGrp="1"/>
          </p:cNvSpPr>
          <p:nvPr>
            <p:ph type="sldNum" sz="quarter" idx="5"/>
          </p:nvPr>
        </p:nvSpPr>
        <p:spPr>
          <a:xfrm>
            <a:off x="3883852" y="8686288"/>
            <a:ext cx="2972547" cy="457712"/>
          </a:xfrm>
          <a:prstGeom prst="rect">
            <a:avLst/>
          </a:prstGeom>
        </p:spPr>
        <p:txBody>
          <a:bodyPr vert="horz" lIns="89776" tIns="44888" rIns="89776" bIns="44888" rtlCol="0" anchor="b"/>
          <a:lstStyle>
            <a:lvl1pPr algn="r">
              <a:defRPr sz="1200"/>
            </a:lvl1pPr>
          </a:lstStyle>
          <a:p>
            <a:fld id="{5753C3DB-9B2E-4219-8179-8E4F73F2C47A}" type="slidenum">
              <a:rPr lang="en-GB" smtClean="0"/>
              <a:t>‹#›</a:t>
            </a:fld>
            <a:endParaRPr lang="en-GB"/>
          </a:p>
        </p:txBody>
      </p:sp>
    </p:spTree>
    <p:extLst>
      <p:ext uri="{BB962C8B-B14F-4D97-AF65-F5344CB8AC3E}">
        <p14:creationId xmlns:p14="http://schemas.microsoft.com/office/powerpoint/2010/main" val="26141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p>
          <a:p>
            <a:r>
              <a:rPr lang="en-GB" dirty="0" smtClean="0"/>
              <a:t>Housekeeping</a:t>
            </a:r>
            <a:r>
              <a:rPr lang="en-GB" baseline="0" dirty="0" smtClean="0"/>
              <a:t> – toilets, fire escape, fire alarm etc.</a:t>
            </a:r>
          </a:p>
          <a:p>
            <a:r>
              <a:rPr lang="en-GB" baseline="0" dirty="0" smtClean="0"/>
              <a:t>Feedback forms – these need to be completed at the end.</a:t>
            </a:r>
          </a:p>
          <a:p>
            <a:r>
              <a:rPr lang="en-GB" baseline="0" dirty="0" smtClean="0"/>
              <a:t>Introduction – who we are, what these events are about.</a:t>
            </a:r>
          </a:p>
          <a:p>
            <a:r>
              <a:rPr lang="en-GB" baseline="0" dirty="0" smtClean="0"/>
              <a:t>Plan for the day.  </a:t>
            </a:r>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a:t>
            </a:fld>
            <a:endParaRPr lang="en-GB"/>
          </a:p>
        </p:txBody>
      </p:sp>
    </p:spTree>
    <p:extLst>
      <p:ext uri="{BB962C8B-B14F-4D97-AF65-F5344CB8AC3E}">
        <p14:creationId xmlns:p14="http://schemas.microsoft.com/office/powerpoint/2010/main" val="55163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is no single ideal type or breed, but there </a:t>
            </a:r>
            <a:r>
              <a:rPr lang="en-GB" i="1" baseline="0" dirty="0" smtClean="0"/>
              <a:t>is </a:t>
            </a:r>
            <a:r>
              <a:rPr lang="en-GB" i="0" baseline="0" dirty="0" smtClean="0"/>
              <a:t>an ideal type for any given situation.  </a:t>
            </a:r>
            <a:r>
              <a:rPr lang="en-GB" baseline="0" dirty="0" smtClean="0"/>
              <a:t>Even if you already have some stock, it’s always good to look about for other breeds that might suit your requirements better, and help you to adapt as your enterprise grows.</a:t>
            </a:r>
          </a:p>
          <a:p>
            <a:endParaRPr lang="en-GB" dirty="0" smtClean="0"/>
          </a:p>
          <a:p>
            <a:r>
              <a:rPr lang="en-GB" dirty="0" smtClean="0"/>
              <a:t>In</a:t>
            </a:r>
            <a:r>
              <a:rPr lang="en-GB" baseline="0" dirty="0" smtClean="0"/>
              <a:t> the UK most breeds of livestock were designed for a particular purpose/management system.  If you understand a little about what the purpose was, it will give you an idea about the suitability for what you want to do.  </a:t>
            </a:r>
          </a:p>
          <a:p>
            <a:endParaRPr lang="en-GB" baseline="0" dirty="0" smtClean="0"/>
          </a:p>
          <a:p>
            <a:r>
              <a:rPr lang="en-GB" baseline="0" dirty="0" smtClean="0"/>
              <a:t>Today’s most popular commercial breeds have been developed to do very specific things, e.g. producing a chop or steak that fits in a standard packet, without too much fat, in as quick a time as possible. If you are trying to make a living then this is clearly critical, and since the supermarkets are trying to provide exactly what the customer wants, this appears to be what we want our farmers to do.  </a:t>
            </a:r>
          </a:p>
        </p:txBody>
      </p:sp>
      <p:sp>
        <p:nvSpPr>
          <p:cNvPr id="4" name="Slide Number Placeholder 3"/>
          <p:cNvSpPr>
            <a:spLocks noGrp="1"/>
          </p:cNvSpPr>
          <p:nvPr>
            <p:ph type="sldNum" sz="quarter" idx="10"/>
          </p:nvPr>
        </p:nvSpPr>
        <p:spPr/>
        <p:txBody>
          <a:bodyPr/>
          <a:lstStyle/>
          <a:p>
            <a:fld id="{5753C3DB-9B2E-4219-8179-8E4F73F2C47A}" type="slidenum">
              <a:rPr lang="en-GB" smtClean="0"/>
              <a:t>24</a:t>
            </a:fld>
            <a:endParaRPr lang="en-GB"/>
          </a:p>
        </p:txBody>
      </p:sp>
    </p:spTree>
    <p:extLst>
      <p:ext uri="{BB962C8B-B14F-4D97-AF65-F5344CB8AC3E}">
        <p14:creationId xmlns:p14="http://schemas.microsoft.com/office/powerpoint/2010/main" val="211345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25</a:t>
            </a:fld>
            <a:endParaRPr lang="en-GB"/>
          </a:p>
        </p:txBody>
      </p:sp>
    </p:spTree>
    <p:extLst>
      <p:ext uri="{BB962C8B-B14F-4D97-AF65-F5344CB8AC3E}">
        <p14:creationId xmlns:p14="http://schemas.microsoft.com/office/powerpoint/2010/main" val="4174423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26</a:t>
            </a:fld>
            <a:endParaRPr lang="en-GB"/>
          </a:p>
        </p:txBody>
      </p:sp>
    </p:spTree>
    <p:extLst>
      <p:ext uri="{BB962C8B-B14F-4D97-AF65-F5344CB8AC3E}">
        <p14:creationId xmlns:p14="http://schemas.microsoft.com/office/powerpoint/2010/main" val="153155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Cattle handling is a</a:t>
            </a:r>
            <a:r>
              <a:rPr lang="en-GB" baseline="0" dirty="0" smtClean="0"/>
              <a:t> H&amp;S issue as well as welfare.</a:t>
            </a:r>
          </a:p>
          <a:p>
            <a:r>
              <a:rPr lang="en-GB" baseline="0" dirty="0" smtClean="0"/>
              <a:t>Need to have adequate handling system, even for small number of stock.  A skilled stockman may be able to get by with more basic facilities (e.g. and use a halter to restrain cattle) but this not for beginners.  </a:t>
            </a:r>
          </a:p>
          <a:p>
            <a:r>
              <a:rPr lang="en-GB" baseline="0" dirty="0" smtClean="0"/>
              <a:t>Cattle better on rough overgrown land </a:t>
            </a:r>
          </a:p>
          <a:p>
            <a:r>
              <a:rPr lang="en-GB" baseline="0" dirty="0" smtClean="0"/>
              <a:t>A basic system of a crush and a few cattle hurdles for a small number of cattle could be £1,500.  The equivalent for sheep (4 hurdles) is less than £100.</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27</a:t>
            </a:fld>
            <a:endParaRPr lang="en-GB"/>
          </a:p>
        </p:txBody>
      </p:sp>
    </p:spTree>
    <p:extLst>
      <p:ext uri="{BB962C8B-B14F-4D97-AF65-F5344CB8AC3E}">
        <p14:creationId xmlns:p14="http://schemas.microsoft.com/office/powerpoint/2010/main" val="330887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28</a:t>
            </a:fld>
            <a:endParaRPr lang="en-GB"/>
          </a:p>
        </p:txBody>
      </p:sp>
    </p:spTree>
    <p:extLst>
      <p:ext uri="{BB962C8B-B14F-4D97-AF65-F5344CB8AC3E}">
        <p14:creationId xmlns:p14="http://schemas.microsoft.com/office/powerpoint/2010/main" val="208257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29</a:t>
            </a:fld>
            <a:endParaRPr lang="en-GB"/>
          </a:p>
        </p:txBody>
      </p:sp>
    </p:spTree>
    <p:extLst>
      <p:ext uri="{BB962C8B-B14F-4D97-AF65-F5344CB8AC3E}">
        <p14:creationId xmlns:p14="http://schemas.microsoft.com/office/powerpoint/2010/main" val="2965308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most important things is</a:t>
            </a:r>
            <a:r>
              <a:rPr lang="en-GB" baseline="0" dirty="0" smtClean="0"/>
              <a:t> to identify what you want your stock to do.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30</a:t>
            </a:fld>
            <a:endParaRPr lang="en-GB"/>
          </a:p>
        </p:txBody>
      </p:sp>
    </p:spTree>
    <p:extLst>
      <p:ext uri="{BB962C8B-B14F-4D97-AF65-F5344CB8AC3E}">
        <p14:creationId xmlns:p14="http://schemas.microsoft.com/office/powerpoint/2010/main" val="394468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 breed for just about every situation imaginable.</a:t>
            </a:r>
            <a:r>
              <a:rPr lang="en-GB" baseline="0" dirty="0" smtClean="0"/>
              <a:t>  Helps to understand a bit about how they evolved.</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32</a:t>
            </a:fld>
            <a:endParaRPr lang="en-GB"/>
          </a:p>
        </p:txBody>
      </p:sp>
    </p:spTree>
    <p:extLst>
      <p:ext uri="{BB962C8B-B14F-4D97-AF65-F5344CB8AC3E}">
        <p14:creationId xmlns:p14="http://schemas.microsoft.com/office/powerpoint/2010/main" val="63859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Wool – a</a:t>
            </a:r>
            <a:r>
              <a:rPr lang="en-GB" baseline="0" dirty="0" smtClean="0"/>
              <a:t> certain amount is needed to keep the animal warm, but </a:t>
            </a:r>
            <a:r>
              <a:rPr lang="en-GB" dirty="0" smtClean="0"/>
              <a:t>historically</a:t>
            </a:r>
            <a:r>
              <a:rPr lang="en-GB" baseline="0" dirty="0" smtClean="0"/>
              <a:t> wool was a highly valuable material (pre-cotton from America/synthetic fibres) so selected for wool.  Drove medieval wars, the Highland Clearances and big influence on historic international policy.  Sheep were big business.  Only really when imports from far east started coming through in middle of 20</a:t>
            </a:r>
            <a:r>
              <a:rPr lang="en-GB" baseline="30000" dirty="0" smtClean="0"/>
              <a:t>th</a:t>
            </a:r>
            <a:r>
              <a:rPr lang="en-GB" baseline="0" dirty="0" smtClean="0"/>
              <a:t> Century did it start to dry up.</a:t>
            </a:r>
          </a:p>
          <a:p>
            <a:endParaRPr lang="en-GB" baseline="0" dirty="0" smtClean="0"/>
          </a:p>
          <a:p>
            <a:r>
              <a:rPr lang="en-GB" baseline="0" dirty="0" smtClean="0"/>
              <a:t>Milk – for most of history milk was produced from dual-purpose cattle – rear a calf and provide milk for the family/local community.  Dairying as we know it probably only took off with the advent of the railways – transport was always an issue.  Feed was expensive and forage quality, particularly in winter, poor by today’s standards – so needed to be fairly hardy.  Compromises.</a:t>
            </a:r>
          </a:p>
          <a:p>
            <a:endParaRPr lang="en-GB" baseline="0" dirty="0" smtClean="0"/>
          </a:p>
          <a:p>
            <a:r>
              <a:rPr lang="en-GB" baseline="0" dirty="0" smtClean="0"/>
              <a:t>Meat – In the times before modern production systems there was always a compromise between having reasonably hardy cattle, cattle which could be handled (i.e. smaller).  Also no EBVs!</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33</a:t>
            </a:fld>
            <a:endParaRPr lang="en-GB"/>
          </a:p>
        </p:txBody>
      </p:sp>
    </p:spTree>
    <p:extLst>
      <p:ext uri="{BB962C8B-B14F-4D97-AF65-F5344CB8AC3E}">
        <p14:creationId xmlns:p14="http://schemas.microsoft.com/office/powerpoint/2010/main" val="63859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flat </a:t>
            </a:r>
            <a:r>
              <a:rPr lang="en-GB" dirty="0" err="1" smtClean="0"/>
              <a:t>fertilie</a:t>
            </a:r>
            <a:r>
              <a:rPr lang="en-GB" baseline="0" dirty="0" smtClean="0"/>
              <a:t> lowlands, you decide what you want the animal to do (e.g. milk, meat, long lustrous wool </a:t>
            </a:r>
            <a:r>
              <a:rPr lang="en-GB" baseline="0" dirty="0" err="1" smtClean="0"/>
              <a:t>etc</a:t>
            </a:r>
            <a:r>
              <a:rPr lang="en-GB" baseline="0" dirty="0" smtClean="0"/>
              <a:t>) and breed accordingly.  However in the upland areas the stock need to be smaller and more hardy, and there are more compromises.  This is probably why the specialists of the livestock world (e.g. a </a:t>
            </a:r>
            <a:r>
              <a:rPr lang="en-GB" baseline="0" dirty="0" err="1" smtClean="0"/>
              <a:t>Wensleydale</a:t>
            </a:r>
            <a:r>
              <a:rPr lang="en-GB" baseline="0" dirty="0" smtClean="0"/>
              <a:t>) come from sunnier climes, whilst in harsh environments the stock are more likely to look similar – small and woolly/hairy!</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34</a:t>
            </a:fld>
            <a:endParaRPr lang="en-GB"/>
          </a:p>
        </p:txBody>
      </p:sp>
    </p:spTree>
    <p:extLst>
      <p:ext uri="{BB962C8B-B14F-4D97-AF65-F5344CB8AC3E}">
        <p14:creationId xmlns:p14="http://schemas.microsoft.com/office/powerpoint/2010/main" val="966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Ram, tup, could be a shearling</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6</a:t>
            </a:fld>
            <a:endParaRPr lang="en-GB"/>
          </a:p>
        </p:txBody>
      </p:sp>
    </p:spTree>
    <p:extLst>
      <p:ext uri="{BB962C8B-B14F-4D97-AF65-F5344CB8AC3E}">
        <p14:creationId xmlns:p14="http://schemas.microsoft.com/office/powerpoint/2010/main" val="1826712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35</a:t>
            </a:fld>
            <a:endParaRPr lang="en-GB"/>
          </a:p>
        </p:txBody>
      </p:sp>
    </p:spTree>
    <p:extLst>
      <p:ext uri="{BB962C8B-B14F-4D97-AF65-F5344CB8AC3E}">
        <p14:creationId xmlns:p14="http://schemas.microsoft.com/office/powerpoint/2010/main" val="346133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this is why</a:t>
            </a:r>
            <a:r>
              <a:rPr lang="en-GB" baseline="0" dirty="0" smtClean="0"/>
              <a:t>, even though there is great variety in our hill sheep breeds, they all tend to be fairly small.</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36</a:t>
            </a:fld>
            <a:endParaRPr lang="en-GB"/>
          </a:p>
        </p:txBody>
      </p:sp>
    </p:spTree>
    <p:extLst>
      <p:ext uri="{BB962C8B-B14F-4D97-AF65-F5344CB8AC3E}">
        <p14:creationId xmlns:p14="http://schemas.microsoft.com/office/powerpoint/2010/main" val="3432965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Cattle have a similar pattern, but not quite so noticeable because they were more likely to be housed in winter (you can’t milk a cow or get her to pull your cart to market if she’s miles</a:t>
            </a:r>
            <a:r>
              <a:rPr lang="en-GB" baseline="0" dirty="0" smtClean="0"/>
              <a:t> away on a mountain).</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37</a:t>
            </a:fld>
            <a:endParaRPr lang="en-GB"/>
          </a:p>
        </p:txBody>
      </p:sp>
    </p:spTree>
    <p:extLst>
      <p:ext uri="{BB962C8B-B14F-4D97-AF65-F5344CB8AC3E}">
        <p14:creationId xmlns:p14="http://schemas.microsoft.com/office/powerpoint/2010/main" val="3139153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common sheep aren’t</a:t>
            </a:r>
            <a:r>
              <a:rPr lang="en-GB" baseline="0" dirty="0" smtClean="0"/>
              <a:t> breeds at all.  The ‘Mule’ is a good example.  The ‘Mule’ is the most common sheep in the UK, and they have their own societies.  However they aren’t a breed.  They are a crossbreed.</a:t>
            </a:r>
          </a:p>
          <a:p>
            <a:endParaRPr lang="en-GB" baseline="0" dirty="0" smtClean="0"/>
          </a:p>
          <a:p>
            <a:r>
              <a:rPr lang="en-GB" baseline="0" dirty="0" smtClean="0"/>
              <a:t>They don’t tend to breed ‘true’, i.e. you get much inconsistency when you cross them back together, some look like a BFL, and some like a BF.</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38</a:t>
            </a:fld>
            <a:endParaRPr lang="en-GB"/>
          </a:p>
        </p:txBody>
      </p:sp>
    </p:spTree>
    <p:extLst>
      <p:ext uri="{BB962C8B-B14F-4D97-AF65-F5344CB8AC3E}">
        <p14:creationId xmlns:p14="http://schemas.microsoft.com/office/powerpoint/2010/main" val="3738636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Luing</a:t>
            </a:r>
            <a:r>
              <a:rPr lang="en-GB" dirty="0" smtClean="0"/>
              <a:t> cattle started off as a crossbreed, but when you cross them with each other</a:t>
            </a:r>
            <a:r>
              <a:rPr lang="en-GB" baseline="0" dirty="0" smtClean="0"/>
              <a:t> they bred fairly true, and a new breed was born.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39</a:t>
            </a:fld>
            <a:endParaRPr lang="en-GB"/>
          </a:p>
        </p:txBody>
      </p:sp>
    </p:spTree>
    <p:extLst>
      <p:ext uri="{BB962C8B-B14F-4D97-AF65-F5344CB8AC3E}">
        <p14:creationId xmlns:p14="http://schemas.microsoft.com/office/powerpoint/2010/main" val="106622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41</a:t>
            </a:fld>
            <a:endParaRPr lang="en-GB"/>
          </a:p>
        </p:txBody>
      </p:sp>
    </p:spTree>
    <p:extLst>
      <p:ext uri="{BB962C8B-B14F-4D97-AF65-F5344CB8AC3E}">
        <p14:creationId xmlns:p14="http://schemas.microsoft.com/office/powerpoint/2010/main" val="371627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the catalogue and do some basic research.  Check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45</a:t>
            </a:fld>
            <a:endParaRPr lang="en-GB"/>
          </a:p>
        </p:txBody>
      </p:sp>
    </p:spTree>
    <p:extLst>
      <p:ext uri="{BB962C8B-B14F-4D97-AF65-F5344CB8AC3E}">
        <p14:creationId xmlns:p14="http://schemas.microsoft.com/office/powerpoint/2010/main" val="3941663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common</a:t>
            </a:r>
            <a:r>
              <a:rPr lang="en-GB" baseline="0" dirty="0" smtClean="0"/>
              <a:t> with all animals, including us, it’s important that cattle and sheep have sufficient energy, i.e. basic calories, as well as protein to grow and repair.  They also need vitamins/minerals and water.  Ruminants are particularly dependent on fibre however because of how they have evolved to eat vegetation.</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52</a:t>
            </a:fld>
            <a:endParaRPr lang="en-GB"/>
          </a:p>
        </p:txBody>
      </p:sp>
    </p:spTree>
    <p:extLst>
      <p:ext uri="{BB962C8B-B14F-4D97-AF65-F5344CB8AC3E}">
        <p14:creationId xmlns:p14="http://schemas.microsoft.com/office/powerpoint/2010/main" val="267409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rumen is the biggest stomach.    In the ruminant the rumen is essentially a bio-digester, using bugs to break down fibre.  The bugs themselves, and the products of their work, are what the animal digests and gets most of it’s energy from.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53</a:t>
            </a:fld>
            <a:endParaRPr lang="en-GB"/>
          </a:p>
        </p:txBody>
      </p:sp>
    </p:spTree>
    <p:extLst>
      <p:ext uri="{BB962C8B-B14F-4D97-AF65-F5344CB8AC3E}">
        <p14:creationId xmlns:p14="http://schemas.microsoft.com/office/powerpoint/2010/main" val="4275898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DUP</a:t>
            </a:r>
            <a:r>
              <a:rPr lang="en-GB" baseline="0" dirty="0" smtClean="0"/>
              <a:t> supplementation really only critical for late pregnancy/lactation.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54</a:t>
            </a:fld>
            <a:endParaRPr lang="en-GB"/>
          </a:p>
        </p:txBody>
      </p:sp>
    </p:spTree>
    <p:extLst>
      <p:ext uri="{BB962C8B-B14F-4D97-AF65-F5344CB8AC3E}">
        <p14:creationId xmlns:p14="http://schemas.microsoft.com/office/powerpoint/2010/main" val="391872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Different terms often depending on where you are in the country – can be confusing, but the headings used here are those used by the Scottish Government for record-keeping.</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7</a:t>
            </a:fld>
            <a:endParaRPr lang="en-GB"/>
          </a:p>
        </p:txBody>
      </p:sp>
    </p:spTree>
    <p:extLst>
      <p:ext uri="{BB962C8B-B14F-4D97-AF65-F5344CB8AC3E}">
        <p14:creationId xmlns:p14="http://schemas.microsoft.com/office/powerpoint/2010/main" val="2480638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rumen</a:t>
            </a:r>
            <a:r>
              <a:rPr lang="en-GB" baseline="0" dirty="0" smtClean="0"/>
              <a:t> evolved to eat roughage and fibre.  In evolutionary terms young sweet grass was a source of high energy food.  Grain didn’t feature!</a:t>
            </a:r>
          </a:p>
          <a:p>
            <a:r>
              <a:rPr lang="en-GB" baseline="0" dirty="0" smtClean="0"/>
              <a:t>The rumen bugs break down protein to get the nitrogen they need to multiply – but they can also use other sources of nitrogen, e.g. urea.  Some protein isn’t broken down by rumen bugs and is available for ‘true’ digestion – soya/protected proteins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55</a:t>
            </a:fld>
            <a:endParaRPr lang="en-GB"/>
          </a:p>
        </p:txBody>
      </p:sp>
    </p:spTree>
    <p:extLst>
      <p:ext uri="{BB962C8B-B14F-4D97-AF65-F5344CB8AC3E}">
        <p14:creationId xmlns:p14="http://schemas.microsoft.com/office/powerpoint/2010/main" val="653281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Useful just</a:t>
            </a:r>
            <a:r>
              <a:rPr lang="en-GB" baseline="0" dirty="0" smtClean="0"/>
              <a:t> to run over they key terms used when talking about diets/feeds.</a:t>
            </a:r>
          </a:p>
          <a:p>
            <a:endParaRPr lang="en-GB" baseline="0" dirty="0" smtClean="0"/>
          </a:p>
          <a:p>
            <a:r>
              <a:rPr lang="en-GB" baseline="0" dirty="0" smtClean="0"/>
              <a:t>Dry matter – what proportion is actually water.  Ever watched a cat or dog-food advert?  ‘Monty Dried Cat-Food has more nutrition gram-for-gram than leading tinned cat food’.  Of course it does – it’s dried!  Dried cat food typically 30% protein, tinned 7.5% protein – same stuff!</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57</a:t>
            </a:fld>
            <a:endParaRPr lang="en-GB"/>
          </a:p>
        </p:txBody>
      </p:sp>
    </p:spTree>
    <p:extLst>
      <p:ext uri="{BB962C8B-B14F-4D97-AF65-F5344CB8AC3E}">
        <p14:creationId xmlns:p14="http://schemas.microsoft.com/office/powerpoint/2010/main" val="156676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working out feed</a:t>
            </a:r>
            <a:r>
              <a:rPr lang="en-GB" baseline="0" dirty="0" smtClean="0"/>
              <a:t> requirements really accurately they’ll always be slightly ‘off’ because of the energy needed to digest different feeds.  So the animal might need 8 MJ of energy, but if she is eating a feed that needs a lot of digesting, her energy requirement will actually be slightly higher.</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59</a:t>
            </a:fld>
            <a:endParaRPr lang="en-GB"/>
          </a:p>
        </p:txBody>
      </p:sp>
    </p:spTree>
    <p:extLst>
      <p:ext uri="{BB962C8B-B14F-4D97-AF65-F5344CB8AC3E}">
        <p14:creationId xmlns:p14="http://schemas.microsoft.com/office/powerpoint/2010/main" val="156676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working out feed</a:t>
            </a:r>
            <a:r>
              <a:rPr lang="en-GB" baseline="0" dirty="0" smtClean="0"/>
              <a:t> requirements really accurately they’ll always be slightly ‘off’ because of the energy needed to digest different feeds.  So the animal might need 8 MJ of energy, but if she is eating a feed that needs a lot of digesting, her energy requirement will actually </a:t>
            </a:r>
            <a:r>
              <a:rPr lang="en-GB" baseline="0" smtClean="0"/>
              <a:t>be slightly higher.</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60</a:t>
            </a:fld>
            <a:endParaRPr lang="en-GB"/>
          </a:p>
        </p:txBody>
      </p:sp>
    </p:spTree>
    <p:extLst>
      <p:ext uri="{BB962C8B-B14F-4D97-AF65-F5344CB8AC3E}">
        <p14:creationId xmlns:p14="http://schemas.microsoft.com/office/powerpoint/2010/main" val="156676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the quality has a huge impact.  Good quality</a:t>
            </a:r>
            <a:r>
              <a:rPr lang="en-GB" baseline="0" dirty="0" smtClean="0"/>
              <a:t> improved grassland could sustain 4 ewes/acre.  Mountain land might only support 0.4 ewes/acre.  Most things somewhere in between.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62</a:t>
            </a:fld>
            <a:endParaRPr lang="en-GB"/>
          </a:p>
        </p:txBody>
      </p:sp>
    </p:spTree>
    <p:extLst>
      <p:ext uri="{BB962C8B-B14F-4D97-AF65-F5344CB8AC3E}">
        <p14:creationId xmlns:p14="http://schemas.microsoft.com/office/powerpoint/2010/main" val="1887521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65</a:t>
            </a:fld>
            <a:endParaRPr lang="en-GB"/>
          </a:p>
        </p:txBody>
      </p:sp>
    </p:spTree>
    <p:extLst>
      <p:ext uri="{BB962C8B-B14F-4D97-AF65-F5344CB8AC3E}">
        <p14:creationId xmlns:p14="http://schemas.microsoft.com/office/powerpoint/2010/main" val="2031761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Hay</a:t>
            </a:r>
            <a:r>
              <a:rPr lang="en-GB" baseline="0" dirty="0" smtClean="0"/>
              <a:t> tends to be made from more mature grasses, later in the season – when the grasses become </a:t>
            </a:r>
            <a:r>
              <a:rPr lang="en-GB" baseline="0" dirty="0" err="1" smtClean="0"/>
              <a:t>stemmy</a:t>
            </a:r>
            <a:r>
              <a:rPr lang="en-GB" baseline="0" dirty="0" smtClean="0"/>
              <a:t> they dry out into hay more easily.  </a:t>
            </a:r>
          </a:p>
          <a:p>
            <a:r>
              <a:rPr lang="en-GB" baseline="0" dirty="0" smtClean="0"/>
              <a:t>Hence lower energy/protein as more stem, less leaf.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66</a:t>
            </a:fld>
            <a:endParaRPr lang="en-GB"/>
          </a:p>
        </p:txBody>
      </p:sp>
    </p:spTree>
    <p:extLst>
      <p:ext uri="{BB962C8B-B14F-4D97-AF65-F5344CB8AC3E}">
        <p14:creationId xmlns:p14="http://schemas.microsoft.com/office/powerpoint/2010/main" val="212193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15% DM</a:t>
            </a:r>
            <a:r>
              <a:rPr lang="en-GB" baseline="0" dirty="0" smtClean="0"/>
              <a:t> is quite wet – easily squeeze water out by hand.  40% is really very dry.  Grey line between dry silage/</a:t>
            </a:r>
            <a:r>
              <a:rPr lang="en-GB" baseline="0" dirty="0" err="1" smtClean="0"/>
              <a:t>haylage</a:t>
            </a:r>
            <a:r>
              <a:rPr lang="en-GB" baseline="0" dirty="0" smtClean="0"/>
              <a:t>.</a:t>
            </a:r>
          </a:p>
          <a:p>
            <a:r>
              <a:rPr lang="en-GB" baseline="0" dirty="0" smtClean="0"/>
              <a:t>Silage can be high energy/protein because it can be cut when very lush and sugary.</a:t>
            </a:r>
          </a:p>
          <a:p>
            <a:r>
              <a:rPr lang="en-GB" baseline="0" dirty="0" smtClean="0"/>
              <a:t>Basic principle is that the sugars in the grass ferment creating acid, which ‘pickles’ the grass.  Anaerobic process – need to keep bales well sealed.</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67</a:t>
            </a:fld>
            <a:endParaRPr lang="en-GB"/>
          </a:p>
        </p:txBody>
      </p:sp>
    </p:spTree>
    <p:extLst>
      <p:ext uri="{BB962C8B-B14F-4D97-AF65-F5344CB8AC3E}">
        <p14:creationId xmlns:p14="http://schemas.microsoft.com/office/powerpoint/2010/main" val="3050351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Haylage</a:t>
            </a:r>
            <a:r>
              <a:rPr lang="en-GB" dirty="0" smtClean="0"/>
              <a:t> can</a:t>
            </a:r>
            <a:r>
              <a:rPr lang="en-GB" baseline="0" dirty="0" smtClean="0"/>
              <a:t> be made from young grass (so more like silage in analysis) or be more like wrapped hay.</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68</a:t>
            </a:fld>
            <a:endParaRPr lang="en-GB"/>
          </a:p>
        </p:txBody>
      </p:sp>
    </p:spTree>
    <p:extLst>
      <p:ext uri="{BB962C8B-B14F-4D97-AF65-F5344CB8AC3E}">
        <p14:creationId xmlns:p14="http://schemas.microsoft.com/office/powerpoint/2010/main" val="3050351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given access to ad lib forage sheep can get more energy from it than predicted because they select the most nutritious parts – cattle tend to eat it all (except for clearly bad material).</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70</a:t>
            </a:fld>
            <a:endParaRPr lang="en-GB"/>
          </a:p>
        </p:txBody>
      </p:sp>
    </p:spTree>
    <p:extLst>
      <p:ext uri="{BB962C8B-B14F-4D97-AF65-F5344CB8AC3E}">
        <p14:creationId xmlns:p14="http://schemas.microsoft.com/office/powerpoint/2010/main" val="117807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Note cast can also mean</a:t>
            </a:r>
            <a:r>
              <a:rPr lang="en-GB" baseline="0" dirty="0" smtClean="0"/>
              <a:t> stuck on back!</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11</a:t>
            </a:fld>
            <a:endParaRPr lang="en-GB"/>
          </a:p>
        </p:txBody>
      </p:sp>
    </p:spTree>
    <p:extLst>
      <p:ext uri="{BB962C8B-B14F-4D97-AF65-F5344CB8AC3E}">
        <p14:creationId xmlns:p14="http://schemas.microsoft.com/office/powerpoint/2010/main" val="409398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given access to ad lib forage sheep can get more energy from it than predicted because they select the most nutritious parts – cattle tend to eat it all (except for clearly bad material).</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71</a:t>
            </a:fld>
            <a:endParaRPr lang="en-GB"/>
          </a:p>
        </p:txBody>
      </p:sp>
    </p:spTree>
    <p:extLst>
      <p:ext uri="{BB962C8B-B14F-4D97-AF65-F5344CB8AC3E}">
        <p14:creationId xmlns:p14="http://schemas.microsoft.com/office/powerpoint/2010/main" val="1178079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 thought I would start by looking at some of the more commonly used feeds, starting with energy feeds inparticular cereals. Barley is the cereal we will come across for feeding cattle and sheep. It has an ME of just over 13 and 11.5% CP. Its high energy and good starch content make it a very useful feed. It si especially useful for intensive beef rations which are often referred to as “barley beef”. Barley, can be over fed though and if fed in large amounts at one time or introduced suddenly to a diet it can cause upsets like rumen acidosis and laminitis due to its readily fermentable carbohydrate level. Barley can be fed whole to sheep and is safer that way as over processing can also increase the likely-hood of problems arising from fast fermentation.</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C37143-3567-411F-B7B6-B3604B385150}"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Other energy feeds also commonly known as “the fibres”. The most common high energy ones are SBP, Citrus pulp and soya hulls. SBP is the by product of the sugar cane industry with some molasses added back, dried and pelleted. There are a few different types of SBP, for example imported SBP which is normally 10mm (bigger and harder than UK stuff and often low molasses), </a:t>
            </a:r>
            <a:r>
              <a:rPr lang="en-GB" dirty="0" err="1" smtClean="0"/>
              <a:t>Supaflow</a:t>
            </a:r>
            <a:r>
              <a:rPr lang="en-GB" dirty="0" smtClean="0"/>
              <a:t> which has an oil coating to aid the flow in feed bins on farm. Normal UK SBP is 6mm. Citrus pulp is the by-product of the juicing industry and most citrus is based on oranges but can contain some lemon, grapefruit and limes. The pulp is heated, dried and pelleted. Soya Hulls are the initial co-product of the crushing and oil extraction from soya beans. They are the outer coating of the beans which is removed before milling, oil expelling and extraction. Soya hulls are mostly pelleted. These energy feeds are all low in starch and are good for providing digestible fibre. Citrus is only normally used if SBP or Soya hulls are not available, all are very palatable. </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2F12F3-05CB-4B21-8F08-1FCC2F28CFDA}"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Soya is probably the best quality, high protein feed available imported from the US and South America, its used mostly in pig and poultry diets but also for high yielding dairy cows and late pregnancy ewe diets. It has a high level of DUP and is very palatable. Rapemeal conversely is not as palatable and has a lower ME due to its higher fibre content but it still has a place as a high protein source and is commonly used in cattle over 100kg as the main source of protein. Although it can be used as the sole source of protein some argue that other sources of protein used alongside rapemeal help performance.</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2FEB71-B831-424A-AFA4-1BA2E7305815}"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Important to stick to a purpose</a:t>
            </a:r>
            <a:r>
              <a:rPr lang="en-GB" baseline="0" dirty="0" smtClean="0"/>
              <a:t> designed feed.  E.g. sheep (especially white-faced sheep) prone to copper poisoning.  Sheep feeds normally avoid too much copper – but probably not cattle feeds.  </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76</a:t>
            </a:fld>
            <a:endParaRPr lang="en-GB"/>
          </a:p>
        </p:txBody>
      </p:sp>
    </p:spTree>
    <p:extLst>
      <p:ext uri="{BB962C8B-B14F-4D97-AF65-F5344CB8AC3E}">
        <p14:creationId xmlns:p14="http://schemas.microsoft.com/office/powerpoint/2010/main" val="2427421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 trough enough</a:t>
            </a:r>
            <a:r>
              <a:rPr lang="en-GB" baseline="0" dirty="0" smtClean="0"/>
              <a:t> for about 12 – 15 ewes depending on size</a:t>
            </a:r>
            <a:endParaRPr lang="en-GB" dirty="0" smtClean="0"/>
          </a:p>
          <a:p>
            <a:r>
              <a:rPr lang="en-GB" dirty="0" smtClean="0"/>
              <a:t>Metal/plastic</a:t>
            </a:r>
            <a:r>
              <a:rPr lang="en-GB" baseline="0" dirty="0" smtClean="0"/>
              <a:t> troughs better for health – easier to clean</a:t>
            </a:r>
          </a:p>
          <a:p>
            <a:r>
              <a:rPr lang="en-GB" baseline="0" dirty="0" smtClean="0"/>
              <a:t>Need to be emptied daily.</a:t>
            </a:r>
          </a:p>
          <a:p>
            <a:r>
              <a:rPr lang="en-GB" baseline="0" dirty="0" smtClean="0"/>
              <a:t>Possibility for bird-borne diseases when birds eat spilled feed.</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77</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 trough enough</a:t>
            </a:r>
            <a:r>
              <a:rPr lang="en-GB" baseline="0" dirty="0" smtClean="0"/>
              <a:t> for about 12 – 15 ewes depending on size</a:t>
            </a:r>
            <a:endParaRPr lang="en-GB" dirty="0" smtClean="0"/>
          </a:p>
          <a:p>
            <a:r>
              <a:rPr lang="en-GB" dirty="0" smtClean="0"/>
              <a:t>Metal/plastic</a:t>
            </a:r>
            <a:r>
              <a:rPr lang="en-GB" baseline="0" dirty="0" smtClean="0"/>
              <a:t> troughs better for health – easier to clean</a:t>
            </a:r>
          </a:p>
          <a:p>
            <a:r>
              <a:rPr lang="en-GB" baseline="0" dirty="0" smtClean="0"/>
              <a:t>Need to be emptied daily.</a:t>
            </a:r>
          </a:p>
          <a:p>
            <a:r>
              <a:rPr lang="en-GB" baseline="0" dirty="0" smtClean="0"/>
              <a:t>Possibility for bird-borne diseases when birds eat spilled feed.</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78</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to supplement animals but</a:t>
            </a:r>
            <a:r>
              <a:rPr lang="en-GB" baseline="0" dirty="0" smtClean="0"/>
              <a:t> normally have maximum intakes so only go so far.  Some tubs are mainly about minerals than energy – read the label.</a:t>
            </a:r>
          </a:p>
          <a:p>
            <a:r>
              <a:rPr lang="en-GB" baseline="0" dirty="0" smtClean="0"/>
              <a:t>Often high protein products are mainly urea based.</a:t>
            </a:r>
          </a:p>
          <a:p>
            <a:r>
              <a:rPr lang="en-GB" baseline="0" dirty="0" smtClean="0"/>
              <a:t>Do deliver minerals, but consider whether a reliable enough source – does every animal eat?</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79</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a:t>
            </a:r>
            <a:r>
              <a:rPr lang="en-GB" baseline="0" dirty="0" smtClean="0"/>
              <a:t> to sheep but troughs different size/shape.</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80</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a:t>
            </a:r>
            <a:r>
              <a:rPr lang="en-GB" baseline="0" dirty="0" smtClean="0"/>
              <a:t> to sheep.</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81</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Easy way to remember is divide the number of teeth by two to give age in years, up to 8 teeth.</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14</a:t>
            </a:fld>
            <a:endParaRPr lang="en-GB"/>
          </a:p>
        </p:txBody>
      </p:sp>
    </p:spTree>
    <p:extLst>
      <p:ext uri="{BB962C8B-B14F-4D97-AF65-F5344CB8AC3E}">
        <p14:creationId xmlns:p14="http://schemas.microsoft.com/office/powerpoint/2010/main" val="1019154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a:t>
            </a:r>
            <a:r>
              <a:rPr lang="en-GB" baseline="0" dirty="0" smtClean="0"/>
              <a:t> </a:t>
            </a:r>
            <a:r>
              <a:rPr lang="en-GB" baseline="0" smtClean="0"/>
              <a:t>to sheep.</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82</a:t>
            </a:fld>
            <a:endParaRPr lang="en-GB"/>
          </a:p>
        </p:txBody>
      </p:sp>
    </p:spTree>
    <p:extLst>
      <p:ext uri="{BB962C8B-B14F-4D97-AF65-F5344CB8AC3E}">
        <p14:creationId xmlns:p14="http://schemas.microsoft.com/office/powerpoint/2010/main" val="387730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90</a:t>
            </a:fld>
            <a:endParaRPr lang="en-GB"/>
          </a:p>
        </p:txBody>
      </p:sp>
    </p:spTree>
    <p:extLst>
      <p:ext uri="{BB962C8B-B14F-4D97-AF65-F5344CB8AC3E}">
        <p14:creationId xmlns:p14="http://schemas.microsoft.com/office/powerpoint/2010/main" val="1895240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Lots of guidance on website</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91</a:t>
            </a:fld>
            <a:endParaRPr lang="en-GB"/>
          </a:p>
        </p:txBody>
      </p:sp>
    </p:spTree>
    <p:extLst>
      <p:ext uri="{BB962C8B-B14F-4D97-AF65-F5344CB8AC3E}">
        <p14:creationId xmlns:p14="http://schemas.microsoft.com/office/powerpoint/2010/main" val="1085960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CPH number – County, parish, holding – unique for each holding.</a:t>
            </a:r>
          </a:p>
          <a:p>
            <a:r>
              <a:rPr lang="en-GB" dirty="0" smtClean="0"/>
              <a:t>SGRPID</a:t>
            </a:r>
            <a:r>
              <a:rPr lang="en-GB" baseline="0" dirty="0" smtClean="0"/>
              <a:t> – Scottish Government Rural Payments &amp; Inspections Directorate</a:t>
            </a:r>
            <a:endParaRPr lang="en-GB" dirty="0" smtClean="0"/>
          </a:p>
          <a:p>
            <a:r>
              <a:rPr lang="en-GB" dirty="0" smtClean="0"/>
              <a:t>SAMU – Scottish</a:t>
            </a:r>
            <a:r>
              <a:rPr lang="en-GB" baseline="0" dirty="0" smtClean="0"/>
              <a:t> Animal Movement Unit </a:t>
            </a:r>
          </a:p>
          <a:p>
            <a:r>
              <a:rPr lang="en-GB" baseline="0" dirty="0" smtClean="0"/>
              <a:t>BCMS – British Cattle Movement Service</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92</a:t>
            </a:fld>
            <a:endParaRPr lang="en-GB"/>
          </a:p>
        </p:txBody>
      </p:sp>
    </p:spTree>
    <p:extLst>
      <p:ext uri="{BB962C8B-B14F-4D97-AF65-F5344CB8AC3E}">
        <p14:creationId xmlns:p14="http://schemas.microsoft.com/office/powerpoint/2010/main" val="52921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will probably</a:t>
            </a:r>
            <a:r>
              <a:rPr lang="en-GB" baseline="0" dirty="0" smtClean="0"/>
              <a:t> want to visit you.</a:t>
            </a:r>
          </a:p>
          <a:p>
            <a:endParaRPr lang="en-GB" baseline="0" dirty="0" smtClean="0"/>
          </a:p>
          <a:p>
            <a:r>
              <a:rPr lang="en-GB" baseline="0" dirty="0" smtClean="0"/>
              <a:t>Animal Health will contact you for routine screening and health testing, e.g. TB testing, brucellosis testing, etc.</a:t>
            </a:r>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94</a:t>
            </a:fld>
            <a:endParaRPr lang="en-GB"/>
          </a:p>
        </p:txBody>
      </p:sp>
    </p:spTree>
    <p:extLst>
      <p:ext uri="{BB962C8B-B14F-4D97-AF65-F5344CB8AC3E}">
        <p14:creationId xmlns:p14="http://schemas.microsoft.com/office/powerpoint/2010/main" val="3291121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will probably</a:t>
            </a:r>
            <a:r>
              <a:rPr lang="en-GB" baseline="0" dirty="0" smtClean="0"/>
              <a:t> want to visit you.</a:t>
            </a:r>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95</a:t>
            </a:fld>
            <a:endParaRPr lang="en-GB"/>
          </a:p>
        </p:txBody>
      </p:sp>
    </p:spTree>
    <p:extLst>
      <p:ext uri="{BB962C8B-B14F-4D97-AF65-F5344CB8AC3E}">
        <p14:creationId xmlns:p14="http://schemas.microsoft.com/office/powerpoint/2010/main" val="3291121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CTS (Cattle</a:t>
            </a:r>
            <a:r>
              <a:rPr lang="en-GB" baseline="0" dirty="0" smtClean="0"/>
              <a:t> Tracing System)</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96</a:t>
            </a:fld>
            <a:endParaRPr lang="en-GB"/>
          </a:p>
        </p:txBody>
      </p:sp>
    </p:spTree>
    <p:extLst>
      <p:ext uri="{BB962C8B-B14F-4D97-AF65-F5344CB8AC3E}">
        <p14:creationId xmlns:p14="http://schemas.microsoft.com/office/powerpoint/2010/main" val="2635659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98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a:t>Only recommended not compulsory</a:t>
            </a:r>
          </a:p>
          <a:p>
            <a:pPr>
              <a:buFont typeface="Arial" pitchFamily="34" charset="0"/>
              <a:buChar char="•"/>
            </a:pPr>
            <a:r>
              <a:rPr lang="en-GB" sz="1400" dirty="0"/>
              <a:t>Best practice - many tagged in right ear</a:t>
            </a:r>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101</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a:t>
            </a:r>
            <a:r>
              <a:rPr lang="en-GB" baseline="0" dirty="0" smtClean="0"/>
              <a:t> different manufacturers and suppliers of tags.  Everyone has a preference – no right or wrong.  Some have the chip in the middle of the tag, some are bigger than others, some breed societies provide a certain tag, etc.</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102</a:t>
            </a:fld>
            <a:endParaRPr lang="en-GB"/>
          </a:p>
        </p:txBody>
      </p:sp>
    </p:spTree>
    <p:extLst>
      <p:ext uri="{BB962C8B-B14F-4D97-AF65-F5344CB8AC3E}">
        <p14:creationId xmlns:p14="http://schemas.microsoft.com/office/powerpoint/2010/main" val="194903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Note sometimes the term shearling is also applied to ewes, </a:t>
            </a:r>
            <a:r>
              <a:rPr lang="en-GB" dirty="0" err="1" smtClean="0"/>
              <a:t>ie</a:t>
            </a:r>
            <a:r>
              <a:rPr lang="en-GB" dirty="0" smtClean="0"/>
              <a:t>, gimmers.</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18</a:t>
            </a:fld>
            <a:endParaRPr lang="en-GB"/>
          </a:p>
        </p:txBody>
      </p:sp>
    </p:spTree>
    <p:extLst>
      <p:ext uri="{BB962C8B-B14F-4D97-AF65-F5344CB8AC3E}">
        <p14:creationId xmlns:p14="http://schemas.microsoft.com/office/powerpoint/2010/main" val="2878786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97758" eaLnBrk="0" fontAlgn="base" hangingPunct="0">
              <a:spcBef>
                <a:spcPct val="30000"/>
              </a:spcBef>
              <a:spcAft>
                <a:spcPts val="589"/>
              </a:spcAft>
              <a:buFont typeface="Arial" pitchFamily="34" charset="0"/>
              <a:buChar char="•"/>
              <a:defRPr/>
            </a:pPr>
            <a:r>
              <a:rPr lang="en-GB" sz="1400" dirty="0"/>
              <a:t>Highlight Batch – this is what is meant by batch recording – no individual id’s</a:t>
            </a:r>
          </a:p>
          <a:p>
            <a:pPr defTabSz="897758" eaLnBrk="0" fontAlgn="base" hangingPunct="0">
              <a:spcBef>
                <a:spcPct val="30000"/>
              </a:spcBef>
              <a:spcAft>
                <a:spcPts val="589"/>
              </a:spcAft>
              <a:buFont typeface="Arial" pitchFamily="34" charset="0"/>
              <a:buChar char="•"/>
              <a:defRPr/>
            </a:pPr>
            <a:r>
              <a:rPr lang="en-GB" sz="1400" b="1" dirty="0"/>
              <a:t>Remember - Must not use one half of EID Double tags – penalty</a:t>
            </a:r>
          </a:p>
          <a:p>
            <a:pPr>
              <a:spcAft>
                <a:spcPts val="589"/>
              </a:spcAft>
              <a:buFont typeface="Arial" pitchFamily="34" charset="0"/>
              <a:buChar char="•"/>
            </a:pPr>
            <a:r>
              <a:rPr lang="en-GB" sz="1400" dirty="0"/>
              <a:t>One half of a double tag can be used as a </a:t>
            </a:r>
            <a:r>
              <a:rPr lang="en-GB" sz="1400" b="1" dirty="0"/>
              <a:t>Management Tag Only </a:t>
            </a:r>
            <a:r>
              <a:rPr lang="en-GB" sz="1400" dirty="0"/>
              <a:t>and matched up later</a:t>
            </a:r>
          </a:p>
          <a:p>
            <a:pPr>
              <a:spcAft>
                <a:spcPts val="589"/>
              </a:spcAft>
              <a:buFont typeface="Arial" pitchFamily="34" charset="0"/>
              <a:buChar char="•"/>
            </a:pPr>
            <a:r>
              <a:rPr lang="en-GB" sz="1400" b="1" dirty="0"/>
              <a:t>Better not to do this if not matched up later or sold on one half it is a breach</a:t>
            </a:r>
          </a:p>
          <a:p>
            <a:pPr defTabSz="897758" eaLnBrk="0" fontAlgn="base" hangingPunct="0">
              <a:spcBef>
                <a:spcPct val="30000"/>
              </a:spcBef>
              <a:spcAft>
                <a:spcPts val="589"/>
              </a:spcAft>
              <a:buFont typeface="Arial" pitchFamily="34" charset="0"/>
              <a:buChar char="•"/>
              <a:defRPr/>
            </a:pPr>
            <a:endParaRPr lang="en-GB" sz="1400" b="1" dirty="0"/>
          </a:p>
          <a:p>
            <a:pPr defTabSz="897758" eaLnBrk="0" fontAlgn="base" hangingPunct="0">
              <a:spcBef>
                <a:spcPct val="30000"/>
              </a:spcBef>
              <a:spcAft>
                <a:spcPts val="589"/>
              </a:spcAft>
              <a:buFont typeface="Arial" pitchFamily="34" charset="0"/>
              <a:buChar char="•"/>
              <a:defRPr/>
            </a:pPr>
            <a:r>
              <a:rPr lang="en-GB" sz="1400" dirty="0"/>
              <a:t>Doesn’t need to be tagged moving to holdings under a concession within 9 months</a:t>
            </a:r>
          </a:p>
          <a:p>
            <a:pPr>
              <a:spcAft>
                <a:spcPts val="589"/>
              </a:spcAft>
              <a:buFont typeface="Arial" pitchFamily="34" charset="0"/>
              <a:buChar char="•"/>
            </a:pPr>
            <a:r>
              <a:rPr lang="en-GB" sz="1400" dirty="0"/>
              <a:t>Columns 5, 6 and 7 optional</a:t>
            </a:r>
          </a:p>
          <a:p>
            <a:pPr>
              <a:spcAft>
                <a:spcPts val="589"/>
              </a:spcAft>
              <a:buFont typeface="Arial" pitchFamily="34" charset="0"/>
              <a:buChar char="•"/>
            </a:pPr>
            <a:r>
              <a:rPr lang="en-GB" sz="1400" dirty="0"/>
              <a:t>Doesn’t have to be kept in this format or in this book but easier if it is</a:t>
            </a:r>
          </a:p>
          <a:p>
            <a:pPr>
              <a:spcAft>
                <a:spcPts val="589"/>
              </a:spcAft>
              <a:buFont typeface="Arial" pitchFamily="34" charset="0"/>
              <a:buChar char="•"/>
            </a:pPr>
            <a:r>
              <a:rPr lang="en-GB" sz="1400" dirty="0"/>
              <a:t>Makes SGRPID job easier which helps inspection</a:t>
            </a:r>
          </a:p>
          <a:p>
            <a:pPr defTabSz="897758" eaLnBrk="0" fontAlgn="base" hangingPunct="0">
              <a:spcBef>
                <a:spcPct val="30000"/>
              </a:spcBef>
              <a:spcAft>
                <a:spcPts val="589"/>
              </a:spcAft>
              <a:buFont typeface="Arial" pitchFamily="34" charset="0"/>
              <a:buChar char="•"/>
              <a:defRPr/>
            </a:pPr>
            <a:r>
              <a:rPr lang="en-GB" sz="1400" dirty="0"/>
              <a:t>Example Movement Records shown later</a:t>
            </a:r>
          </a:p>
          <a:p>
            <a:pPr>
              <a:spcAft>
                <a:spcPts val="589"/>
              </a:spcAft>
            </a:pPr>
            <a:endParaRPr lang="en-GB" sz="1400" b="1"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103</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97758" eaLnBrk="0" fontAlgn="base" hangingPunct="0">
              <a:spcBef>
                <a:spcPct val="30000"/>
              </a:spcBef>
              <a:spcAft>
                <a:spcPct val="0"/>
              </a:spcAft>
              <a:buFont typeface="Arial" pitchFamily="34" charset="0"/>
              <a:buChar char="•"/>
              <a:defRPr/>
            </a:pPr>
            <a:r>
              <a:rPr lang="en-GB" sz="1400" dirty="0"/>
              <a:t>Doesn’t need to be tagged  when moving to holdings under a 5 mile concession within 9 months</a:t>
            </a:r>
          </a:p>
          <a:p>
            <a:pPr defTabSz="897758" eaLnBrk="0" fontAlgn="base" hangingPunct="0">
              <a:spcBef>
                <a:spcPct val="30000"/>
              </a:spcBef>
              <a:spcAft>
                <a:spcPct val="0"/>
              </a:spcAft>
              <a:buFont typeface="Arial" pitchFamily="34" charset="0"/>
              <a:buChar char="•"/>
              <a:defRPr/>
            </a:pPr>
            <a:r>
              <a:rPr lang="en-GB" sz="1400" dirty="0"/>
              <a:t>Concessions covered later</a:t>
            </a:r>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104</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589"/>
              </a:spcAft>
              <a:buFont typeface="Arial" pitchFamily="34" charset="0"/>
              <a:buChar char="•"/>
            </a:pPr>
            <a:r>
              <a:rPr lang="en-GB" sz="1400" dirty="0"/>
              <a:t>All replacements must be recorded</a:t>
            </a:r>
          </a:p>
          <a:p>
            <a:pPr>
              <a:spcAft>
                <a:spcPts val="589"/>
              </a:spcAft>
              <a:buFont typeface="Arial" pitchFamily="34" charset="0"/>
              <a:buChar char="•"/>
            </a:pPr>
            <a:r>
              <a:rPr lang="en-GB" sz="1400" dirty="0"/>
              <a:t>You do not need to record the EID tags numbers when replacing historic sheep tags but better to do it if you can – you must however record the date</a:t>
            </a:r>
          </a:p>
          <a:p>
            <a:pPr>
              <a:spcAft>
                <a:spcPts val="589"/>
              </a:spcAft>
              <a:buFont typeface="Arial" pitchFamily="34" charset="0"/>
              <a:buChar char="•"/>
            </a:pPr>
            <a:r>
              <a:rPr lang="en-GB" sz="1400" dirty="0"/>
              <a:t>Do not use Red Replacement tags in home bred sheep</a:t>
            </a:r>
          </a:p>
          <a:p>
            <a:pPr>
              <a:spcAft>
                <a:spcPts val="589"/>
              </a:spcAft>
              <a:buFont typeface="Arial" pitchFamily="34" charset="0"/>
              <a:buChar char="•"/>
            </a:pPr>
            <a:r>
              <a:rPr lang="en-GB" sz="1400" dirty="0"/>
              <a:t>Guidance in Shepherd Right for all age groups and scenarios</a:t>
            </a:r>
          </a:p>
          <a:p>
            <a:pPr>
              <a:spcAft>
                <a:spcPts val="589"/>
              </a:spcAft>
              <a:buFont typeface="Arial" pitchFamily="34" charset="0"/>
              <a:buChar char="•"/>
            </a:pPr>
            <a:r>
              <a:rPr lang="en-GB" sz="1400" dirty="0"/>
              <a:t>Can buy a matching tag but easier to replace as you have to record anyway</a:t>
            </a:r>
          </a:p>
          <a:p>
            <a:pPr>
              <a:spcAft>
                <a:spcPts val="589"/>
              </a:spcAft>
              <a:buFont typeface="Arial" pitchFamily="34" charset="0"/>
              <a:buChar char="•"/>
            </a:pPr>
            <a:r>
              <a:rPr lang="en-GB" sz="1400" dirty="0"/>
              <a:t>Must record a Slaughter EID replaced by a slaughter EID</a:t>
            </a:r>
          </a:p>
          <a:p>
            <a:pPr>
              <a:spcAft>
                <a:spcPts val="589"/>
              </a:spcAft>
              <a:buFont typeface="Arial" pitchFamily="34" charset="0"/>
              <a:buChar char="•"/>
            </a:pPr>
            <a:r>
              <a:rPr lang="en-GB" sz="1400" dirty="0"/>
              <a:t>Seems pointless but that is the rules</a:t>
            </a:r>
          </a:p>
          <a:p>
            <a:pPr>
              <a:spcAft>
                <a:spcPts val="589"/>
              </a:spcAft>
              <a:buFont typeface="Arial" pitchFamily="34" charset="0"/>
              <a:buChar char="•"/>
            </a:pPr>
            <a:r>
              <a:rPr lang="en-GB" sz="1400" dirty="0"/>
              <a:t>To confuse the issue slaughter tags have an individual EID so if the tag is read by a reader you cannot distinguish between slaughter and full EID</a:t>
            </a:r>
          </a:p>
          <a:p>
            <a:pPr>
              <a:spcAft>
                <a:spcPts val="589"/>
              </a:spcAft>
              <a:buFont typeface="Arial" pitchFamily="34" charset="0"/>
              <a:buChar char="•"/>
            </a:pPr>
            <a:r>
              <a:rPr lang="en-GB" sz="1400" dirty="0"/>
              <a:t>You can distinguish between tag types on </a:t>
            </a:r>
            <a:r>
              <a:rPr lang="en-GB" sz="1400" dirty="0" err="1"/>
              <a:t>ScotEID</a:t>
            </a:r>
            <a:r>
              <a:rPr lang="en-GB" sz="1400" dirty="0"/>
              <a:t> which we will show you later</a:t>
            </a:r>
          </a:p>
          <a:p>
            <a:pPr>
              <a:buFont typeface="Arial" pitchFamily="34" charset="0"/>
              <a:buChar char="•"/>
            </a:pPr>
            <a:endParaRPr lang="en-GB" sz="1400" b="1"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105</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589"/>
              </a:spcAft>
              <a:buFont typeface="Arial" pitchFamily="34" charset="0"/>
              <a:buChar char="•"/>
            </a:pPr>
            <a:r>
              <a:rPr lang="en-GB" sz="1400" dirty="0"/>
              <a:t>Retagged lambs with a Red EID slaughter tag must be sold by 12 months of age cannot be upgraded even to double red EID </a:t>
            </a:r>
          </a:p>
          <a:p>
            <a:pPr>
              <a:spcAft>
                <a:spcPts val="589"/>
              </a:spcAft>
              <a:buFont typeface="Arial" pitchFamily="34" charset="0"/>
              <a:buChar char="•"/>
            </a:pPr>
            <a:r>
              <a:rPr lang="en-GB" sz="1400" dirty="0"/>
              <a:t>Reason - Slaughter tagged traceability lost cannot be upgraded to your own Full EID</a:t>
            </a:r>
          </a:p>
          <a:p>
            <a:pPr>
              <a:spcAft>
                <a:spcPts val="589"/>
              </a:spcAft>
              <a:buFont typeface="Arial" pitchFamily="34" charset="0"/>
              <a:buChar char="•"/>
            </a:pPr>
            <a:r>
              <a:rPr lang="en-GB" sz="1400" dirty="0"/>
              <a:t>If you are planning to keep them beyond 12 months as breeding stock upgrade ASAP ( if fully traceable)</a:t>
            </a:r>
          </a:p>
          <a:p>
            <a:pPr>
              <a:spcAft>
                <a:spcPts val="589"/>
              </a:spcAft>
              <a:buFont typeface="Arial" pitchFamily="34" charset="0"/>
              <a:buChar char="•"/>
            </a:pPr>
            <a:r>
              <a:rPr lang="en-GB" sz="1400" dirty="0"/>
              <a:t>Reason – if tag lost it has to be replaced by a red tag and slaughtered by 12 months</a:t>
            </a:r>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106</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758">
              <a:defRPr/>
            </a:pPr>
            <a:r>
              <a:rPr lang="en-GB" baseline="0" dirty="0" smtClean="0"/>
              <a:t>By using the SG holding register  and following the format of the example entries, farmers can keep compliant with the regulation and reduce the chance of an SMR 8 XC penalty</a:t>
            </a:r>
            <a:endParaRPr lang="en-GB" dirty="0" smtClean="0"/>
          </a:p>
          <a:p>
            <a:pPr defTabSz="897758">
              <a:defRPr/>
            </a:pPr>
            <a:r>
              <a:rPr lang="en-GB" dirty="0" smtClean="0"/>
              <a:t>Farmers can keep compliant</a:t>
            </a:r>
            <a:r>
              <a:rPr lang="en-GB" baseline="0" dirty="0" smtClean="0"/>
              <a:t> by entering the mandatory information every time they tag sheep or goats for the first time – definitely an area of weakness found regularly at inspection</a:t>
            </a:r>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107</a:t>
            </a:fld>
            <a:endParaRPr lang="en-US"/>
          </a:p>
        </p:txBody>
      </p:sp>
    </p:spTree>
    <p:extLst>
      <p:ext uri="{BB962C8B-B14F-4D97-AF65-F5344CB8AC3E}">
        <p14:creationId xmlns:p14="http://schemas.microsoft.com/office/powerpoint/2010/main" val="4113167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completing the continuous register</a:t>
            </a:r>
            <a:r>
              <a:rPr lang="en-GB" baseline="0" dirty="0" smtClean="0"/>
              <a:t> the farmer will be maintaining an accurate register as well as meeting the requirement to record on and off movement records</a:t>
            </a:r>
          </a:p>
          <a:p>
            <a:r>
              <a:rPr lang="en-GB" baseline="0" dirty="0" smtClean="0"/>
              <a:t>Although optional, maintaining a running total and updating at accurate gathers keeps the records up to date and makes the annual inventory submission more straightforward</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108</a:t>
            </a:fld>
            <a:endParaRPr lang="en-US"/>
          </a:p>
        </p:txBody>
      </p:sp>
    </p:spTree>
    <p:extLst>
      <p:ext uri="{BB962C8B-B14F-4D97-AF65-F5344CB8AC3E}">
        <p14:creationId xmlns:p14="http://schemas.microsoft.com/office/powerpoint/2010/main" val="39996657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Farmers</a:t>
            </a:r>
            <a:r>
              <a:rPr lang="en-GB" baseline="0" dirty="0" smtClean="0"/>
              <a:t> are failing to maintain a record of replacement ID – </a:t>
            </a:r>
            <a:r>
              <a:rPr lang="en-GB" baseline="0" dirty="0" err="1" smtClean="0"/>
              <a:t>ie</a:t>
            </a:r>
            <a:r>
              <a:rPr lang="en-GB" baseline="0" dirty="0" smtClean="0"/>
              <a:t> they are not recording the information when they retag sheep.</a:t>
            </a:r>
          </a:p>
          <a:p>
            <a:r>
              <a:rPr lang="en-GB" baseline="0" dirty="0" smtClean="0"/>
              <a:t>This falls into the categories of farmers having no replacement tag record at all, or partial / incomplete records</a:t>
            </a:r>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109</a:t>
            </a:fld>
            <a:endParaRPr lang="en-US"/>
          </a:p>
        </p:txBody>
      </p:sp>
    </p:spTree>
    <p:extLst>
      <p:ext uri="{BB962C8B-B14F-4D97-AF65-F5344CB8AC3E}">
        <p14:creationId xmlns:p14="http://schemas.microsoft.com/office/powerpoint/2010/main" val="3133142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Arial" pitchFamily="34" charset="0"/>
              <a:buChar char="•"/>
            </a:pPr>
            <a:r>
              <a:rPr lang="en-GB" sz="1400" dirty="0"/>
              <a:t>If you do anything write it down then copy to main records</a:t>
            </a:r>
          </a:p>
          <a:p>
            <a:pPr>
              <a:buFont typeface="Arial" pitchFamily="34" charset="0"/>
              <a:buChar char="•"/>
            </a:pPr>
            <a:r>
              <a:rPr lang="en-GB" sz="1400" dirty="0"/>
              <a:t>If no replacement record within the last year and tags missing at inspection a breach will automatically apply. SGRPID will assume tags have not been replaced within 28 days of discovery or not recorded</a:t>
            </a:r>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110</a:t>
            </a:fld>
            <a:endParaRPr lang="en-US"/>
          </a:p>
        </p:txBody>
      </p:sp>
    </p:spTree>
    <p:extLst>
      <p:ext uri="{BB962C8B-B14F-4D97-AF65-F5344CB8AC3E}">
        <p14:creationId xmlns:p14="http://schemas.microsoft.com/office/powerpoint/2010/main" val="32042867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111</a:t>
            </a:fld>
            <a:endParaRPr lang="en-US"/>
          </a:p>
        </p:txBody>
      </p:sp>
    </p:spTree>
    <p:extLst>
      <p:ext uri="{BB962C8B-B14F-4D97-AF65-F5344CB8AC3E}">
        <p14:creationId xmlns:p14="http://schemas.microsoft.com/office/powerpoint/2010/main" val="4170100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a:t>All these are all penalty offences</a:t>
            </a:r>
          </a:p>
          <a:p>
            <a:pPr>
              <a:buFont typeface="Arial" pitchFamily="34" charset="0"/>
              <a:buNone/>
            </a:pPr>
            <a:endParaRPr lang="en-GB" sz="1400" dirty="0"/>
          </a:p>
          <a:p>
            <a:pPr>
              <a:buFont typeface="Arial" pitchFamily="34" charset="0"/>
              <a:buChar char="•"/>
            </a:pPr>
            <a:endParaRPr lang="en-GB" sz="1400" b="1"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Will look the same as a ram.</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19</a:t>
            </a:fld>
            <a:endParaRPr lang="en-GB"/>
          </a:p>
        </p:txBody>
      </p:sp>
    </p:spTree>
    <p:extLst>
      <p:ext uri="{BB962C8B-B14F-4D97-AF65-F5344CB8AC3E}">
        <p14:creationId xmlns:p14="http://schemas.microsoft.com/office/powerpoint/2010/main" val="21209830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589"/>
              </a:spcAft>
              <a:buFont typeface="Arial" pitchFamily="34" charset="0"/>
              <a:buChar char="•"/>
            </a:pPr>
            <a:r>
              <a:rPr lang="en-GB" sz="1400" dirty="0"/>
              <a:t>Don’t record on the day they were picked up – they don’t believe you!</a:t>
            </a:r>
          </a:p>
          <a:p>
            <a:pPr>
              <a:spcAft>
                <a:spcPts val="589"/>
              </a:spcAft>
              <a:buFont typeface="Arial" pitchFamily="34" charset="0"/>
              <a:buChar char="•"/>
            </a:pPr>
            <a:r>
              <a:rPr lang="en-GB" sz="1400" dirty="0"/>
              <a:t>Remember the rules for burial – must be marked on map if in a remote area</a:t>
            </a:r>
          </a:p>
          <a:p>
            <a:pPr>
              <a:spcAft>
                <a:spcPts val="589"/>
              </a:spcAft>
              <a:buFont typeface="Arial" pitchFamily="34" charset="0"/>
              <a:buChar char="•"/>
            </a:pPr>
            <a:r>
              <a:rPr lang="en-GB" sz="1400" dirty="0"/>
              <a:t>Should only be if collection is not available</a:t>
            </a:r>
          </a:p>
          <a:p>
            <a:pPr>
              <a:spcAft>
                <a:spcPts val="589"/>
              </a:spcAft>
              <a:buFont typeface="Arial" pitchFamily="34" charset="0"/>
              <a:buChar char="•"/>
            </a:pPr>
            <a:r>
              <a:rPr lang="en-GB" sz="1400" dirty="0"/>
              <a:t>Make sure deaths are recorded – no deaths don’t believe you</a:t>
            </a:r>
          </a:p>
          <a:p>
            <a:pPr>
              <a:spcAft>
                <a:spcPts val="589"/>
              </a:spcAft>
              <a:buFont typeface="Arial" pitchFamily="34" charset="0"/>
              <a:buChar char="•"/>
            </a:pPr>
            <a:r>
              <a:rPr lang="en-GB" sz="1400" dirty="0"/>
              <a:t>Month and year is enough</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114</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589"/>
              </a:spcAft>
              <a:buFont typeface="Arial" pitchFamily="34" charset="0"/>
              <a:buChar char="•"/>
            </a:pPr>
            <a:r>
              <a:rPr lang="en-GB" sz="1400" dirty="0"/>
              <a:t>Must be returned – although not a cross compliance breach</a:t>
            </a:r>
          </a:p>
          <a:p>
            <a:pPr>
              <a:spcAft>
                <a:spcPts val="589"/>
              </a:spcAft>
              <a:buFont typeface="Arial" pitchFamily="34" charset="0"/>
              <a:buChar char="•"/>
            </a:pPr>
            <a:r>
              <a:rPr lang="en-GB" sz="1400" dirty="0"/>
              <a:t>Must be accurate and be shown in your records</a:t>
            </a:r>
          </a:p>
          <a:p>
            <a:pPr>
              <a:spcAft>
                <a:spcPts val="589"/>
              </a:spcAft>
              <a:buFont typeface="Arial" pitchFamily="34" charset="0"/>
              <a:buChar char="•"/>
            </a:pPr>
            <a:r>
              <a:rPr lang="en-GB" sz="1400" dirty="0"/>
              <a:t>If not returned – increases a chance of inspection</a:t>
            </a:r>
          </a:p>
          <a:p>
            <a:pPr>
              <a:spcAft>
                <a:spcPts val="589"/>
              </a:spcAft>
              <a:buFont typeface="Arial" pitchFamily="34" charset="0"/>
              <a:buChar char="•"/>
            </a:pPr>
            <a:r>
              <a:rPr lang="en-GB" sz="1400" dirty="0"/>
              <a:t>At inspection they work back to see if records match inventory</a:t>
            </a:r>
          </a:p>
          <a:p>
            <a:pPr>
              <a:spcAft>
                <a:spcPts val="589"/>
              </a:spcAft>
              <a:buFont typeface="Arial" pitchFamily="34" charset="0"/>
              <a:buChar char="•"/>
            </a:pPr>
            <a:r>
              <a:rPr lang="en-GB" sz="1400" dirty="0"/>
              <a:t>Each BRN one form</a:t>
            </a:r>
          </a:p>
          <a:p>
            <a:pPr>
              <a:spcAft>
                <a:spcPts val="589"/>
              </a:spcAft>
              <a:buFont typeface="Arial" pitchFamily="34" charset="0"/>
              <a:buChar char="•"/>
            </a:pPr>
            <a:r>
              <a:rPr lang="en-GB" sz="1400" dirty="0"/>
              <a:t>Every Holding including concessionary ones and seasonal/wintering where you are registered as the keeper must be entered</a:t>
            </a:r>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Information can be available in any form SAMU’s </a:t>
            </a:r>
            <a:r>
              <a:rPr lang="en-GB" dirty="0" err="1" smtClean="0"/>
              <a:t>etc</a:t>
            </a:r>
            <a:r>
              <a:rPr lang="en-GB" dirty="0" smtClean="0"/>
              <a:t> but easier for SGRPID if all in one place</a:t>
            </a:r>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116</a:t>
            </a:fld>
            <a:endParaRPr lang="en-US"/>
          </a:p>
        </p:txBody>
      </p:sp>
    </p:spTree>
    <p:extLst>
      <p:ext uri="{BB962C8B-B14F-4D97-AF65-F5344CB8AC3E}">
        <p14:creationId xmlns:p14="http://schemas.microsoft.com/office/powerpoint/2010/main" val="40704943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GB" sz="1400"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118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Records that must be kept</a:t>
            </a:r>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120</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121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solidFill>
                  <a:prstClr val="black"/>
                </a:solidFill>
              </a:rPr>
              <a:pPr>
                <a:defRPr/>
              </a:pPr>
              <a:t>123</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a:t>
            </a:r>
            <a:r>
              <a:rPr lang="en-GB" baseline="0" dirty="0" smtClean="0"/>
              <a:t> different manufacturers and suppliers of tags.  Everyone has a preference – no right or wrong.  Some have the chip in the middle of the tag, some are bigger than others, some breed societies provide a certain tag</a:t>
            </a:r>
            <a:r>
              <a:rPr lang="en-GB" baseline="0" smtClean="0"/>
              <a:t>, etc.</a:t>
            </a:r>
            <a:endParaRPr lang="en-GB"/>
          </a:p>
        </p:txBody>
      </p:sp>
      <p:sp>
        <p:nvSpPr>
          <p:cNvPr id="4" name="Slide Number Placeholder 3"/>
          <p:cNvSpPr>
            <a:spLocks noGrp="1"/>
          </p:cNvSpPr>
          <p:nvPr>
            <p:ph type="sldNum" sz="quarter" idx="10"/>
          </p:nvPr>
        </p:nvSpPr>
        <p:spPr/>
        <p:txBody>
          <a:bodyPr/>
          <a:lstStyle/>
          <a:p>
            <a:fld id="{5753C3DB-9B2E-4219-8179-8E4F73F2C47A}" type="slidenum">
              <a:rPr lang="en-GB" smtClean="0"/>
              <a:t>124</a:t>
            </a:fld>
            <a:endParaRPr lang="en-GB"/>
          </a:p>
        </p:txBody>
      </p:sp>
    </p:spTree>
    <p:extLst>
      <p:ext uri="{BB962C8B-B14F-4D97-AF65-F5344CB8AC3E}">
        <p14:creationId xmlns:p14="http://schemas.microsoft.com/office/powerpoint/2010/main" val="19490339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CTS online contains</a:t>
            </a:r>
            <a:r>
              <a:rPr lang="en-GB" baseline="0" dirty="0" smtClean="0"/>
              <a:t> all the details for the cattle you currently have on your holding, animals you have registered, moved on or off your holding and any on farm deaths</a:t>
            </a:r>
          </a:p>
          <a:p>
            <a:r>
              <a:rPr lang="en-GB" baseline="0" dirty="0" smtClean="0"/>
              <a:t>If you want to improve your compliance then check the problem summary screens, take a download of cattle expected to be on your holding and carry out your own cattle audit – that is basically all that RPID are doing at a CII anyway.</a:t>
            </a:r>
          </a:p>
          <a:p>
            <a:r>
              <a:rPr lang="en-GB" baseline="0" dirty="0" smtClean="0"/>
              <a:t>You can provide feedback to BCMS on any updates required to your cattle, so it is straightforward to keep your animals details up to date.</a:t>
            </a:r>
          </a:p>
          <a:p>
            <a:r>
              <a:rPr lang="en-GB" dirty="0" smtClean="0"/>
              <a:t>You can also use the BCMS helpline</a:t>
            </a:r>
            <a:r>
              <a:rPr lang="en-GB" baseline="0" dirty="0" smtClean="0"/>
              <a:t> to speak to BCMS </a:t>
            </a:r>
            <a:r>
              <a:rPr lang="en-GB" baseline="0" dirty="0" err="1" smtClean="0"/>
              <a:t>personel</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129</a:t>
            </a:fld>
            <a:endParaRPr lang="en-US"/>
          </a:p>
        </p:txBody>
      </p:sp>
    </p:spTree>
    <p:extLst>
      <p:ext uri="{BB962C8B-B14F-4D97-AF65-F5344CB8AC3E}">
        <p14:creationId xmlns:p14="http://schemas.microsoft.com/office/powerpoint/2010/main" val="230214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Note both males and females might be called hoggs, but </a:t>
            </a:r>
            <a:r>
              <a:rPr lang="en-GB" dirty="0" err="1" smtClean="0"/>
              <a:t>wether</a:t>
            </a:r>
            <a:r>
              <a:rPr lang="en-GB" dirty="0" smtClean="0"/>
              <a:t> hoggs could be any age,</a:t>
            </a:r>
            <a:r>
              <a:rPr lang="en-GB" baseline="0" dirty="0" smtClean="0"/>
              <a:t> whereas female hoggs change into gimmers.</a:t>
            </a:r>
          </a:p>
          <a:p>
            <a:r>
              <a:rPr lang="en-GB" baseline="0" dirty="0" err="1" smtClean="0"/>
              <a:t>Wether</a:t>
            </a:r>
            <a:r>
              <a:rPr lang="en-GB" baseline="0" dirty="0" smtClean="0"/>
              <a:t> mutton – a favourite of Price Charles.</a:t>
            </a:r>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22</a:t>
            </a:fld>
            <a:endParaRPr lang="en-GB"/>
          </a:p>
        </p:txBody>
      </p:sp>
    </p:spTree>
    <p:extLst>
      <p:ext uri="{BB962C8B-B14F-4D97-AF65-F5344CB8AC3E}">
        <p14:creationId xmlns:p14="http://schemas.microsoft.com/office/powerpoint/2010/main" val="3420822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herd register contains example entries and</a:t>
            </a:r>
            <a:r>
              <a:rPr lang="en-GB" baseline="0" dirty="0" smtClean="0"/>
              <a:t> if you follow the same format will help ensure that your records are up to date in the event of a cattle ID inspection</a:t>
            </a:r>
          </a:p>
          <a:p>
            <a:r>
              <a:rPr lang="en-GB" baseline="0" dirty="0" smtClean="0"/>
              <a:t>Records can be kept electronically or paper formats</a:t>
            </a:r>
          </a:p>
          <a:p>
            <a:r>
              <a:rPr lang="en-GB" baseline="0" dirty="0" smtClean="0"/>
              <a:t>A regular problem found is farmers using their management tag information for the dams and cross referencing to the official ID – this can lead to transposition errors etc. To cut down on errors they should ensure official identifiers are entered in the records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130</a:t>
            </a:fld>
            <a:endParaRPr lang="en-US"/>
          </a:p>
        </p:txBody>
      </p:sp>
    </p:spTree>
    <p:extLst>
      <p:ext uri="{BB962C8B-B14F-4D97-AF65-F5344CB8AC3E}">
        <p14:creationId xmlns:p14="http://schemas.microsoft.com/office/powerpoint/2010/main" val="8873167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Information can be available in any form SAMU’s </a:t>
            </a:r>
            <a:r>
              <a:rPr lang="en-GB" dirty="0" err="1" smtClean="0"/>
              <a:t>etc</a:t>
            </a:r>
            <a:r>
              <a:rPr lang="en-GB" dirty="0" smtClean="0"/>
              <a:t> but easier for SGRPID if all in one place</a:t>
            </a:r>
            <a:endParaRPr lang="en-GB" dirty="0"/>
          </a:p>
        </p:txBody>
      </p:sp>
      <p:sp>
        <p:nvSpPr>
          <p:cNvPr id="4" name="Slide Number Placeholder 3"/>
          <p:cNvSpPr>
            <a:spLocks noGrp="1"/>
          </p:cNvSpPr>
          <p:nvPr>
            <p:ph type="sldNum" sz="quarter" idx="10"/>
          </p:nvPr>
        </p:nvSpPr>
        <p:spPr/>
        <p:txBody>
          <a:bodyPr/>
          <a:lstStyle/>
          <a:p>
            <a:pPr>
              <a:defRPr/>
            </a:pPr>
            <a:fld id="{90EF92DD-4883-4BE4-80C0-B610E1BA97F0}" type="slidenum">
              <a:rPr lang="en-US" smtClean="0"/>
              <a:pPr>
                <a:defRPr/>
              </a:pPr>
              <a:t>132</a:t>
            </a:fld>
            <a:endParaRPr lang="en-US"/>
          </a:p>
        </p:txBody>
      </p:sp>
    </p:spTree>
    <p:extLst>
      <p:ext uri="{BB962C8B-B14F-4D97-AF65-F5344CB8AC3E}">
        <p14:creationId xmlns:p14="http://schemas.microsoft.com/office/powerpoint/2010/main" val="4070494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134</a:t>
            </a:fld>
            <a:endParaRPr lang="en-GB"/>
          </a:p>
        </p:txBody>
      </p:sp>
    </p:spTree>
    <p:extLst>
      <p:ext uri="{BB962C8B-B14F-4D97-AF65-F5344CB8AC3E}">
        <p14:creationId xmlns:p14="http://schemas.microsoft.com/office/powerpoint/2010/main" val="4295966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specific format required however it is required that the record be made as soon as practicable after administration.</a:t>
            </a:r>
          </a:p>
          <a:p>
            <a:r>
              <a:rPr lang="en-GB" dirty="0"/>
              <a:t> </a:t>
            </a:r>
          </a:p>
          <a:p>
            <a:r>
              <a:rPr lang="en-GB" dirty="0"/>
              <a:t>The records described above can be kept either; on paper or as a computerised record. If kept on a computer an inspector may require the records to be produced in a form in which they may be taken away.</a:t>
            </a:r>
          </a:p>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135</a:t>
            </a:fld>
            <a:endParaRPr lang="en-GB"/>
          </a:p>
        </p:txBody>
      </p:sp>
    </p:spTree>
    <p:extLst>
      <p:ext uri="{BB962C8B-B14F-4D97-AF65-F5344CB8AC3E}">
        <p14:creationId xmlns:p14="http://schemas.microsoft.com/office/powerpoint/2010/main" val="28611054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BVD – diarrhoea</a:t>
            </a:r>
          </a:p>
          <a:p>
            <a:r>
              <a:rPr lang="en-GB" dirty="0" smtClean="0"/>
              <a:t>IBR – lung disease</a:t>
            </a:r>
          </a:p>
          <a:p>
            <a:r>
              <a:rPr lang="en-GB" dirty="0" err="1" smtClean="0"/>
              <a:t>Lepto</a:t>
            </a:r>
            <a:r>
              <a:rPr lang="en-GB" dirty="0" smtClean="0"/>
              <a:t> – infertility/abortion</a:t>
            </a:r>
          </a:p>
          <a:p>
            <a:r>
              <a:rPr lang="en-GB" dirty="0" err="1" smtClean="0"/>
              <a:t>Johnes</a:t>
            </a:r>
            <a:r>
              <a:rPr lang="en-GB" baseline="0" dirty="0" smtClean="0"/>
              <a:t> – similar to </a:t>
            </a:r>
            <a:r>
              <a:rPr lang="en-GB" baseline="0" dirty="0" err="1" smtClean="0"/>
              <a:t>Crohns</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141</a:t>
            </a:fld>
            <a:endParaRPr lang="en-GB"/>
          </a:p>
        </p:txBody>
      </p:sp>
    </p:spTree>
    <p:extLst>
      <p:ext uri="{BB962C8B-B14F-4D97-AF65-F5344CB8AC3E}">
        <p14:creationId xmlns:p14="http://schemas.microsoft.com/office/powerpoint/2010/main" val="11605061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MV</a:t>
            </a:r>
            <a:r>
              <a:rPr lang="en-GB" baseline="0" dirty="0" smtClean="0"/>
              <a:t> – virus, pneumonia/wasting</a:t>
            </a:r>
          </a:p>
          <a:p>
            <a:r>
              <a:rPr lang="en-GB" baseline="0" dirty="0" smtClean="0"/>
              <a:t>CLA – lung </a:t>
            </a:r>
            <a:r>
              <a:rPr lang="en-GB" baseline="0" dirty="0" err="1" smtClean="0"/>
              <a:t>abscenses</a:t>
            </a:r>
            <a:endParaRPr lang="en-GB" baseline="0" dirty="0" smtClean="0"/>
          </a:p>
          <a:p>
            <a:r>
              <a:rPr lang="en-GB" baseline="0" dirty="0" smtClean="0"/>
              <a:t>EAE – infectious abortion</a:t>
            </a:r>
          </a:p>
          <a:p>
            <a:r>
              <a:rPr lang="en-GB" baseline="0" dirty="0" smtClean="0"/>
              <a:t>Scrapie – wasting conditions</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142</a:t>
            </a:fld>
            <a:endParaRPr lang="en-GB"/>
          </a:p>
        </p:txBody>
      </p:sp>
    </p:spTree>
    <p:extLst>
      <p:ext uri="{BB962C8B-B14F-4D97-AF65-F5344CB8AC3E}">
        <p14:creationId xmlns:p14="http://schemas.microsoft.com/office/powerpoint/2010/main" val="11605061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143</a:t>
            </a:fld>
            <a:endParaRPr lang="en-GB"/>
          </a:p>
        </p:txBody>
      </p:sp>
    </p:spTree>
    <p:extLst>
      <p:ext uri="{BB962C8B-B14F-4D97-AF65-F5344CB8AC3E}">
        <p14:creationId xmlns:p14="http://schemas.microsoft.com/office/powerpoint/2010/main" val="1557340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Heptavac</a:t>
            </a:r>
            <a:r>
              <a:rPr lang="en-GB" dirty="0" smtClean="0"/>
              <a:t>/</a:t>
            </a:r>
            <a:r>
              <a:rPr lang="en-GB" dirty="0" err="1" smtClean="0"/>
              <a:t>Ovivac</a:t>
            </a:r>
            <a:r>
              <a:rPr lang="en-GB" dirty="0" smtClean="0"/>
              <a:t>/</a:t>
            </a:r>
            <a:r>
              <a:rPr lang="en-GB" dirty="0" err="1" smtClean="0"/>
              <a:t>Covexin</a:t>
            </a:r>
            <a:r>
              <a:rPr lang="en-GB" baseline="0" dirty="0" smtClean="0"/>
              <a:t> – </a:t>
            </a:r>
            <a:r>
              <a:rPr lang="en-GB" baseline="0" dirty="0" err="1" smtClean="0"/>
              <a:t>clostridial</a:t>
            </a:r>
            <a:r>
              <a:rPr lang="en-GB" baseline="0" dirty="0" smtClean="0"/>
              <a:t> diseases (5, 7, 8-in 1)</a:t>
            </a:r>
          </a:p>
          <a:p>
            <a:r>
              <a:rPr lang="en-GB" baseline="0" dirty="0" err="1" smtClean="0"/>
              <a:t>Footvax</a:t>
            </a:r>
            <a:r>
              <a:rPr lang="en-GB" baseline="0" dirty="0" smtClean="0"/>
              <a:t> – foot rot – doesn’t do much for Scald</a:t>
            </a:r>
          </a:p>
          <a:p>
            <a:r>
              <a:rPr lang="en-GB" baseline="0" dirty="0" err="1" smtClean="0"/>
              <a:t>Scabivax</a:t>
            </a:r>
            <a:r>
              <a:rPr lang="en-GB" baseline="0" dirty="0" smtClean="0"/>
              <a:t> – </a:t>
            </a:r>
            <a:r>
              <a:rPr lang="en-GB" baseline="0" dirty="0" err="1" smtClean="0"/>
              <a:t>orf</a:t>
            </a:r>
            <a:endParaRPr lang="en-GB" baseline="0" dirty="0" smtClean="0"/>
          </a:p>
          <a:p>
            <a:r>
              <a:rPr lang="en-GB" baseline="0" dirty="0" err="1" smtClean="0"/>
              <a:t>Enzovax</a:t>
            </a:r>
            <a:r>
              <a:rPr lang="en-GB" baseline="0" dirty="0" smtClean="0"/>
              <a:t>/</a:t>
            </a:r>
            <a:r>
              <a:rPr lang="en-GB" baseline="0" dirty="0" err="1" smtClean="0"/>
              <a:t>toxovac</a:t>
            </a:r>
            <a:r>
              <a:rPr lang="en-GB" baseline="0" dirty="0" smtClean="0"/>
              <a:t> – EAE/</a:t>
            </a:r>
            <a:r>
              <a:rPr lang="en-GB" baseline="0" dirty="0" err="1" smtClean="0"/>
              <a:t>toxoplasmosisT</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145</a:t>
            </a:fld>
            <a:endParaRPr lang="en-GB"/>
          </a:p>
        </p:txBody>
      </p:sp>
    </p:spTree>
    <p:extLst>
      <p:ext uri="{BB962C8B-B14F-4D97-AF65-F5344CB8AC3E}">
        <p14:creationId xmlns:p14="http://schemas.microsoft.com/office/powerpoint/2010/main" val="2812241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Extent of problem</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147</a:t>
            </a:fld>
            <a:endParaRPr lang="en-GB"/>
          </a:p>
        </p:txBody>
      </p:sp>
    </p:spTree>
    <p:extLst>
      <p:ext uri="{BB962C8B-B14F-4D97-AF65-F5344CB8AC3E}">
        <p14:creationId xmlns:p14="http://schemas.microsoft.com/office/powerpoint/2010/main" val="4245745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Fluke are little burrowing parasites with backward pointing teeth and they eat their way through the animal’s liver.</a:t>
            </a:r>
          </a:p>
          <a:p>
            <a:r>
              <a:rPr lang="en-GB" dirty="0" smtClean="0"/>
              <a:t>Painful.</a:t>
            </a:r>
            <a:r>
              <a:rPr lang="en-GB" baseline="0" dirty="0" smtClean="0"/>
              <a:t>  Deadly in sheep, less so in cattle.  </a:t>
            </a:r>
            <a:endParaRPr lang="en-GB" dirty="0" smtClean="0"/>
          </a:p>
        </p:txBody>
      </p:sp>
      <p:sp>
        <p:nvSpPr>
          <p:cNvPr id="4" name="Slide Number Placeholder 3"/>
          <p:cNvSpPr>
            <a:spLocks noGrp="1"/>
          </p:cNvSpPr>
          <p:nvPr>
            <p:ph type="sldNum" sz="quarter" idx="10"/>
          </p:nvPr>
        </p:nvSpPr>
        <p:spPr/>
        <p:txBody>
          <a:bodyPr/>
          <a:lstStyle/>
          <a:p>
            <a:fld id="{5753C3DB-9B2E-4219-8179-8E4F73F2C47A}" type="slidenum">
              <a:rPr lang="en-GB" smtClean="0"/>
              <a:t>150</a:t>
            </a:fld>
            <a:endParaRPr lang="en-GB"/>
          </a:p>
        </p:txBody>
      </p:sp>
    </p:spTree>
    <p:extLst>
      <p:ext uri="{BB962C8B-B14F-4D97-AF65-F5344CB8AC3E}">
        <p14:creationId xmlns:p14="http://schemas.microsoft.com/office/powerpoint/2010/main" val="2586397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1" hangingPunct="1"/>
            <a:r>
              <a:rPr lang="en-GB" dirty="0" smtClean="0"/>
              <a:t>Store - Term used to describe lambs put up for sale in the Autumn from any farm but usually hill and upland units where finishing difficult</a:t>
            </a:r>
          </a:p>
          <a:p>
            <a:pPr eaLnBrk="1" hangingPunct="1"/>
            <a:r>
              <a:rPr lang="en-GB" dirty="0" smtClean="0"/>
              <a:t>Can be sold onto a finishing farm or bought to tidy up grain stubbles or grass field, then sold on.</a:t>
            </a:r>
          </a:p>
          <a:p>
            <a:pPr eaLnBrk="1" hangingPunct="1"/>
            <a:r>
              <a:rPr lang="en-GB" dirty="0" smtClean="0"/>
              <a:t>Store Hill lambs &lt; &gt; 16 - 25 </a:t>
            </a:r>
            <a:r>
              <a:rPr lang="en-GB" dirty="0" err="1" smtClean="0"/>
              <a:t>kgs</a:t>
            </a:r>
            <a:endParaRPr lang="en-GB" dirty="0" smtClean="0"/>
          </a:p>
          <a:p>
            <a:pPr eaLnBrk="1" hangingPunct="1"/>
            <a:r>
              <a:rPr lang="en-GB" dirty="0" smtClean="0"/>
              <a:t>Store Upland lambs &lt; &gt; 25 - 35 </a:t>
            </a:r>
            <a:r>
              <a:rPr lang="en-GB" dirty="0" err="1" smtClean="0"/>
              <a:t>kgs</a:t>
            </a:r>
            <a:endParaRPr lang="en-GB" dirty="0" smtClean="0"/>
          </a:p>
          <a:p>
            <a:endParaRPr lang="en-GB" dirty="0"/>
          </a:p>
        </p:txBody>
      </p:sp>
      <p:sp>
        <p:nvSpPr>
          <p:cNvPr id="4" name="Slide Number Placeholder 3"/>
          <p:cNvSpPr>
            <a:spLocks noGrp="1"/>
          </p:cNvSpPr>
          <p:nvPr>
            <p:ph type="sldNum" sz="quarter" idx="10"/>
          </p:nvPr>
        </p:nvSpPr>
        <p:spPr/>
        <p:txBody>
          <a:bodyPr/>
          <a:lstStyle/>
          <a:p>
            <a:fld id="{1363FE91-2637-4AAA-9D97-F14E598D0473}" type="slidenum">
              <a:rPr lang="en-GB" smtClean="0"/>
              <a:pPr/>
              <a:t>23</a:t>
            </a:fld>
            <a:endParaRPr lang="en-GB"/>
          </a:p>
        </p:txBody>
      </p:sp>
    </p:spTree>
    <p:extLst>
      <p:ext uri="{BB962C8B-B14F-4D97-AF65-F5344CB8AC3E}">
        <p14:creationId xmlns:p14="http://schemas.microsoft.com/office/powerpoint/2010/main" val="36191203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2012 a bad year for liver fluke!</a:t>
            </a:r>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154</a:t>
            </a:fld>
            <a:endParaRPr lang="en-GB"/>
          </a:p>
        </p:txBody>
      </p:sp>
    </p:spTree>
    <p:extLst>
      <p:ext uri="{BB962C8B-B14F-4D97-AF65-F5344CB8AC3E}">
        <p14:creationId xmlns:p14="http://schemas.microsoft.com/office/powerpoint/2010/main" val="6247722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3C3DB-9B2E-4219-8179-8E4F73F2C47A}" type="slidenum">
              <a:rPr lang="en-GB" smtClean="0"/>
              <a:t>165</a:t>
            </a:fld>
            <a:endParaRPr lang="en-GB"/>
          </a:p>
        </p:txBody>
      </p:sp>
    </p:spTree>
    <p:extLst>
      <p:ext uri="{BB962C8B-B14F-4D97-AF65-F5344CB8AC3E}">
        <p14:creationId xmlns:p14="http://schemas.microsoft.com/office/powerpoint/2010/main" val="66106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560" y="1412777"/>
            <a:ext cx="7704856" cy="1008112"/>
          </a:xfrm>
        </p:spPr>
        <p:txBody>
          <a:bodyPr>
            <a:normAutofit/>
          </a:bodyPr>
          <a:lstStyle>
            <a:lvl1pPr>
              <a:defRPr sz="3200"/>
            </a:lvl1pPr>
          </a:lstStyle>
          <a:p>
            <a:r>
              <a:rPr lang="en-US" dirty="0" smtClean="0"/>
              <a:t>Sub header text here 30pt Arial Blue</a:t>
            </a:r>
            <a:endParaRPr lang="en-GB" dirty="0"/>
          </a:p>
        </p:txBody>
      </p:sp>
      <p:sp>
        <p:nvSpPr>
          <p:cNvPr id="3" name="Subtitle 2"/>
          <p:cNvSpPr>
            <a:spLocks noGrp="1"/>
          </p:cNvSpPr>
          <p:nvPr>
            <p:ph type="subTitle" idx="1" hasCustomPrompt="1"/>
          </p:nvPr>
        </p:nvSpPr>
        <p:spPr>
          <a:xfrm>
            <a:off x="611560" y="2420888"/>
            <a:ext cx="6400800" cy="1752600"/>
          </a:xfrm>
          <a:prstGeom prst="rect">
            <a:avLst/>
          </a:prstGeom>
        </p:spPr>
        <p:txBody>
          <a:bodyPr/>
          <a:lstStyle>
            <a:lvl1pPr marL="342900" indent="-342900" algn="l">
              <a:buFont typeface="Arial" pitchFamily="34" charset="0"/>
              <a:buChar char="•"/>
              <a:defRPr sz="3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 points 24pt Arial Black</a:t>
            </a:r>
            <a:endParaRPr lang="en-GB" dirty="0"/>
          </a:p>
        </p:txBody>
      </p:sp>
    </p:spTree>
    <p:extLst>
      <p:ext uri="{BB962C8B-B14F-4D97-AF65-F5344CB8AC3E}">
        <p14:creationId xmlns:p14="http://schemas.microsoft.com/office/powerpoint/2010/main" val="205449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3000">
                <a:latin typeface="Arial" pitchFamily="34" charset="0"/>
                <a:cs typeface="Arial" pitchFamily="34" charset="0"/>
              </a:defRPr>
            </a:lvl1pPr>
            <a:lvl2pPr>
              <a:defRPr sz="3000">
                <a:latin typeface="Arial" pitchFamily="34" charset="0"/>
                <a:cs typeface="Arial" pitchFamily="34" charset="0"/>
              </a:defRPr>
            </a:lvl2pPr>
            <a:lvl3pPr>
              <a:defRPr sz="3000">
                <a:latin typeface="Arial" pitchFamily="34" charset="0"/>
                <a:cs typeface="Arial" pitchFamily="34" charset="0"/>
              </a:defRPr>
            </a:lvl3pPr>
            <a:lvl4pPr>
              <a:defRPr sz="3000">
                <a:latin typeface="Arial" pitchFamily="34" charset="0"/>
                <a:cs typeface="Arial" pitchFamily="34" charset="0"/>
              </a:defRPr>
            </a:lvl4pPr>
            <a:lvl5pPr>
              <a:defRPr sz="3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9943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0427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582586-703A-4390-B487-01607DFFD71B}" type="datetimeFigureOut">
              <a:rPr lang="en-GB" smtClean="0"/>
              <a:t>19/05/2017</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F91E0D1-8EA7-41E9-8E54-B9532B0EB5E0}" type="slidenum">
              <a:rPr lang="en-GB" smtClean="0"/>
              <a:t>‹#›</a:t>
            </a:fld>
            <a:endParaRPr lang="en-GB"/>
          </a:p>
        </p:txBody>
      </p:sp>
    </p:spTree>
    <p:extLst>
      <p:ext uri="{BB962C8B-B14F-4D97-AF65-F5344CB8AC3E}">
        <p14:creationId xmlns:p14="http://schemas.microsoft.com/office/powerpoint/2010/main" val="323954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582586-703A-4390-B487-01607DFFD71B}" type="datetimeFigureOut">
              <a:rPr lang="en-GB" smtClean="0"/>
              <a:t>19/05/2017</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F91E0D1-8EA7-41E9-8E54-B9532B0EB5E0}" type="slidenum">
              <a:rPr lang="en-GB" smtClean="0"/>
              <a:t>‹#›</a:t>
            </a:fld>
            <a:endParaRPr lang="en-GB"/>
          </a:p>
        </p:txBody>
      </p:sp>
    </p:spTree>
    <p:extLst>
      <p:ext uri="{BB962C8B-B14F-4D97-AF65-F5344CB8AC3E}">
        <p14:creationId xmlns:p14="http://schemas.microsoft.com/office/powerpoint/2010/main" val="59310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36pt Master title size</a:t>
            </a:r>
            <a:endParaRPr lang="en-GB" dirty="0"/>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536" y="6093296"/>
            <a:ext cx="864096" cy="646584"/>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88224" y="141839"/>
            <a:ext cx="2317552" cy="1231736"/>
          </a:xfrm>
          <a:prstGeom prst="rect">
            <a:avLst/>
          </a:prstGeom>
        </p:spPr>
      </p:pic>
      <p:pic>
        <p:nvPicPr>
          <p:cNvPr id="3" name="Picture 2" descr="SG_Dual_linear_CMYK.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2441" y="6160109"/>
            <a:ext cx="1929117" cy="351359"/>
          </a:xfrm>
          <a:prstGeom prst="rect">
            <a:avLst/>
          </a:prstGeom>
        </p:spPr>
      </p:pic>
      <p:pic>
        <p:nvPicPr>
          <p:cNvPr id="3074" name="Picture 1" descr="Description: Description: Description: SACLog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31863" y="6093296"/>
            <a:ext cx="376220" cy="48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8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iming>
    <p:tnLst>
      <p:par>
        <p:cTn id="1" dur="indefinite" restart="never" nodeType="tmRoot"/>
      </p:par>
    </p:tnLst>
  </p:timing>
  <p:txStyles>
    <p:titleStyle>
      <a:lvl1pPr algn="l" defTabSz="914400" rtl="0" eaLnBrk="1" latinLnBrk="0" hangingPunct="1">
        <a:spcBef>
          <a:spcPct val="0"/>
        </a:spcBef>
        <a:buNone/>
        <a:defRPr sz="3600" kern="1200">
          <a:solidFill>
            <a:srgbClr val="127F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93.jpeg"/></Relationships>
</file>

<file path=ppt/slides/_rels/slide10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biology-resources.com/drawing-teeth-sheep-molar.html" TargetMode="Externa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15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6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005" b="13991"/>
          <a:stretch/>
        </p:blipFill>
        <p:spPr>
          <a:xfrm>
            <a:off x="-1" y="1340895"/>
            <a:ext cx="9142727" cy="38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 y="1318599"/>
            <a:ext cx="9144000" cy="1606559"/>
          </a:xfrm>
          <a:prstGeom prst="rect">
            <a:avLst/>
          </a:prstGeom>
        </p:spPr>
      </p:pic>
    </p:spTree>
    <p:extLst>
      <p:ext uri="{BB962C8B-B14F-4D97-AF65-F5344CB8AC3E}">
        <p14:creationId xmlns:p14="http://schemas.microsoft.com/office/powerpoint/2010/main" val="3307917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smtClean="0"/>
              <a:t>Terminology: EWE</a:t>
            </a:r>
          </a:p>
        </p:txBody>
      </p:sp>
      <p:sp>
        <p:nvSpPr>
          <p:cNvPr id="7171" name="Rectangle 3"/>
          <p:cNvSpPr>
            <a:spLocks noGrp="1" noChangeArrowheads="1"/>
          </p:cNvSpPr>
          <p:nvPr>
            <p:ph idx="1"/>
          </p:nvPr>
        </p:nvSpPr>
        <p:spPr/>
        <p:txBody>
          <a:bodyPr/>
          <a:lstStyle/>
          <a:p>
            <a:pPr eaLnBrk="1" hangingPunct="1"/>
            <a:r>
              <a:rPr lang="en-GB" smtClean="0"/>
              <a:t>Any female sheep that has lambed</a:t>
            </a:r>
          </a:p>
          <a:p>
            <a:pPr eaLnBrk="1" hangingPunct="1">
              <a:buFontTx/>
              <a:buNone/>
            </a:pPr>
            <a:endParaRPr lang="en-GB" smtClean="0"/>
          </a:p>
          <a:p>
            <a:pPr lvl="1" eaLnBrk="1" hangingPunct="1">
              <a:buFontTx/>
              <a:buNone/>
            </a:pPr>
            <a:endParaRPr lang="en-GB"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929" y="2852936"/>
            <a:ext cx="4489685" cy="352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5438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Sheep Records</a:t>
            </a:r>
            <a:endParaRPr lang="en-GB" dirty="0"/>
          </a:p>
        </p:txBody>
      </p:sp>
      <p:sp>
        <p:nvSpPr>
          <p:cNvPr id="3" name="Content Placeholder 2"/>
          <p:cNvSpPr>
            <a:spLocks noGrp="1"/>
          </p:cNvSpPr>
          <p:nvPr>
            <p:ph idx="1"/>
          </p:nvPr>
        </p:nvSpPr>
        <p:spPr/>
        <p:txBody>
          <a:bodyPr/>
          <a:lstStyle/>
          <a:p>
            <a:r>
              <a:rPr lang="en-GB" dirty="0" smtClean="0"/>
              <a:t>All sheep &gt; 12 months old should have a pair of </a:t>
            </a:r>
            <a:r>
              <a:rPr lang="en-GB" dirty="0" err="1" smtClean="0"/>
              <a:t>eartags</a:t>
            </a:r>
            <a:r>
              <a:rPr lang="en-GB" dirty="0" smtClean="0"/>
              <a:t> – one of which electronic</a:t>
            </a:r>
          </a:p>
          <a:p>
            <a:endParaRPr lang="en-GB" dirty="0"/>
          </a:p>
          <a:p>
            <a:r>
              <a:rPr lang="en-GB" dirty="0" smtClean="0"/>
              <a:t>All sheep &lt; 12 months old should receive either a pair of </a:t>
            </a:r>
            <a:r>
              <a:rPr lang="en-GB" dirty="0" err="1" smtClean="0"/>
              <a:t>eartags</a:t>
            </a:r>
            <a:r>
              <a:rPr lang="en-GB" dirty="0" smtClean="0"/>
              <a:t> (as above) or a single ‘slaughter tag’ before they leave the holding of birth (or by 9 months)</a:t>
            </a:r>
          </a:p>
        </p:txBody>
      </p:sp>
    </p:spTree>
    <p:extLst>
      <p:ext uri="{BB962C8B-B14F-4D97-AF65-F5344CB8AC3E}">
        <p14:creationId xmlns:p14="http://schemas.microsoft.com/office/powerpoint/2010/main" val="3831078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Tagging</a:t>
            </a:r>
            <a:endParaRPr lang="en-GB" dirty="0"/>
          </a:p>
        </p:txBody>
      </p:sp>
      <p:sp>
        <p:nvSpPr>
          <p:cNvPr id="3" name="Content Placeholder 2"/>
          <p:cNvSpPr>
            <a:spLocks noGrp="1"/>
          </p:cNvSpPr>
          <p:nvPr>
            <p:ph idx="1"/>
          </p:nvPr>
        </p:nvSpPr>
        <p:spPr/>
        <p:txBody>
          <a:bodyPr/>
          <a:lstStyle/>
          <a:p>
            <a:r>
              <a:rPr lang="en-GB" dirty="0" smtClean="0"/>
              <a:t>Recommended left ear standing behind</a:t>
            </a:r>
          </a:p>
          <a:p>
            <a:endParaRPr lang="en-GB" dirty="0" smtClean="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285257"/>
            <a:ext cx="2094968" cy="428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032128"/>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Tagging</a:t>
            </a:r>
            <a:endParaRPr lang="en-GB" dirty="0"/>
          </a:p>
        </p:txBody>
      </p:sp>
      <p:sp>
        <p:nvSpPr>
          <p:cNvPr id="3" name="Content Placeholder 2"/>
          <p:cNvSpPr>
            <a:spLocks noGrp="1"/>
          </p:cNvSpPr>
          <p:nvPr>
            <p:ph idx="1"/>
          </p:nvPr>
        </p:nvSpPr>
        <p:spPr/>
        <p:txBody>
          <a:bodyPr/>
          <a:lstStyle/>
          <a:p>
            <a:r>
              <a:rPr lang="en-GB" sz="2000" dirty="0" smtClean="0"/>
              <a:t>After you register with Animal Health, they update the national database.  Phone ear-tag supplier (i.e. local merchant) with your flock number and holding number to hand.</a:t>
            </a:r>
          </a:p>
          <a:p>
            <a:r>
              <a:rPr lang="en-GB" sz="2000" dirty="0" smtClean="0"/>
              <a:t>They will automatically issue the next numbers in the sequence, starting from 00001.</a:t>
            </a:r>
          </a:p>
          <a:p>
            <a:r>
              <a:rPr lang="en-GB" sz="2000" b="1" u="sng" dirty="0" smtClean="0"/>
              <a:t>Replacement tags for bought-in sheep </a:t>
            </a:r>
            <a:r>
              <a:rPr lang="en-GB" sz="2000" dirty="0" smtClean="0"/>
              <a:t>always </a:t>
            </a:r>
            <a:r>
              <a:rPr lang="en-GB" sz="2000" b="1" dirty="0" smtClean="0">
                <a:solidFill>
                  <a:srgbClr val="FF0000"/>
                </a:solidFill>
              </a:rPr>
              <a:t>red</a:t>
            </a:r>
            <a:r>
              <a:rPr lang="en-GB" sz="2000" dirty="0" smtClean="0"/>
              <a:t>.  They can either get a new number, or have an old number reprinted (uncommon – more expensive).</a:t>
            </a:r>
          </a:p>
          <a:p>
            <a:r>
              <a:rPr lang="en-GB" sz="2000" dirty="0" smtClean="0"/>
              <a:t>Your ‘own’ </a:t>
            </a:r>
            <a:r>
              <a:rPr lang="en-GB" sz="2000" b="1" dirty="0" smtClean="0"/>
              <a:t>tags (that you tag homebred lambs with) are either yellow</a:t>
            </a:r>
            <a:r>
              <a:rPr lang="en-GB" sz="2000" dirty="0" smtClean="0"/>
              <a:t> (slaughter) tags, </a:t>
            </a:r>
            <a:r>
              <a:rPr lang="en-GB" sz="2000" b="1" dirty="0" smtClean="0"/>
              <a:t>or any colour except red or black</a:t>
            </a:r>
            <a:r>
              <a:rPr lang="en-GB" sz="2000" dirty="0" smtClean="0"/>
              <a:t>.</a:t>
            </a:r>
          </a:p>
          <a:p>
            <a:r>
              <a:rPr lang="en-GB" sz="2000" dirty="0" smtClean="0"/>
              <a:t>Consider having a separate colour for each year to readily identify the age of sheep.</a:t>
            </a:r>
          </a:p>
          <a:p>
            <a:r>
              <a:rPr lang="en-GB" sz="2000" dirty="0" smtClean="0"/>
              <a:t>Tags inserted using special pliers – normally each tag manufacturer has different pliers.  If borrowing pliers make sure you order the right make of tags!  </a:t>
            </a:r>
            <a:endParaRPr lang="en-GB" sz="2000" dirty="0"/>
          </a:p>
        </p:txBody>
      </p:sp>
    </p:spTree>
    <p:extLst>
      <p:ext uri="{BB962C8B-B14F-4D97-AF65-F5344CB8AC3E}">
        <p14:creationId xmlns:p14="http://schemas.microsoft.com/office/powerpoint/2010/main" val="31204804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79512" y="79375"/>
            <a:ext cx="7256339" cy="1143000"/>
          </a:xfrm>
        </p:spPr>
        <p:txBody>
          <a:bodyPr/>
          <a:lstStyle/>
          <a:p>
            <a:pPr eaLnBrk="1" hangingPunct="1"/>
            <a:r>
              <a:rPr lang="en-GB" sz="3200" dirty="0" smtClean="0"/>
              <a:t>Tagging - </a:t>
            </a:r>
            <a:r>
              <a:rPr lang="en-GB" sz="2800" dirty="0" smtClean="0"/>
              <a:t>Slaughter / Store sheep</a:t>
            </a:r>
            <a:endParaRPr lang="en-US" sz="2800" dirty="0" smtClean="0"/>
          </a:p>
        </p:txBody>
      </p:sp>
      <p:sp>
        <p:nvSpPr>
          <p:cNvPr id="5124" name="Rectangle 3"/>
          <p:cNvSpPr>
            <a:spLocks noGrp="1" noChangeArrowheads="1"/>
          </p:cNvSpPr>
          <p:nvPr>
            <p:ph idx="1"/>
          </p:nvPr>
        </p:nvSpPr>
        <p:spPr>
          <a:xfrm>
            <a:off x="273051" y="3789041"/>
            <a:ext cx="6891239" cy="2337123"/>
          </a:xfrm>
        </p:spPr>
        <p:txBody>
          <a:bodyPr/>
          <a:lstStyle/>
          <a:p>
            <a:pPr algn="just" eaLnBrk="1" hangingPunct="1">
              <a:buNone/>
            </a:pPr>
            <a:endParaRPr lang="en-GB" b="1" dirty="0" smtClean="0">
              <a:solidFill>
                <a:schemeClr val="tx1"/>
              </a:solidFill>
            </a:endParaRPr>
          </a:p>
          <a:p>
            <a:pPr eaLnBrk="1" hangingPunct="1">
              <a:buFontTx/>
              <a:buNone/>
            </a:pPr>
            <a:endParaRPr lang="en-GB" dirty="0" smtClean="0"/>
          </a:p>
          <a:p>
            <a:pPr eaLnBrk="1" hangingPunct="1"/>
            <a:endParaRPr lang="en-US" dirty="0" smtClean="0"/>
          </a:p>
        </p:txBody>
      </p:sp>
      <p:sp>
        <p:nvSpPr>
          <p:cNvPr id="11" name="Flowchart: Document 10"/>
          <p:cNvSpPr/>
          <p:nvPr/>
        </p:nvSpPr>
        <p:spPr>
          <a:xfrm>
            <a:off x="251520" y="1556793"/>
            <a:ext cx="1584176" cy="1584176"/>
          </a:xfrm>
          <a:prstGeom prst="flowChartDocumen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To be slaughtered  before one year old</a:t>
            </a:r>
            <a:endParaRPr lang="en-GB" sz="1600" b="1" dirty="0">
              <a:solidFill>
                <a:srgbClr val="2D2D8A">
                  <a:lumMod val="50000"/>
                </a:srgbClr>
              </a:solidFill>
            </a:endParaRPr>
          </a:p>
        </p:txBody>
      </p:sp>
      <p:sp>
        <p:nvSpPr>
          <p:cNvPr id="13" name="Rectangle 12"/>
          <p:cNvSpPr/>
          <p:nvPr/>
        </p:nvSpPr>
        <p:spPr>
          <a:xfrm>
            <a:off x="2915816" y="1628801"/>
            <a:ext cx="1944216"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2D2D8A">
                    <a:lumMod val="50000"/>
                  </a:srgbClr>
                </a:solidFill>
              </a:rPr>
              <a:t>Apply a single electronic slaughter tag at 9 months old or when leaving holding of birth</a:t>
            </a:r>
          </a:p>
        </p:txBody>
      </p:sp>
      <p:sp>
        <p:nvSpPr>
          <p:cNvPr id="15" name="Right Arrow 14"/>
          <p:cNvSpPr/>
          <p:nvPr/>
        </p:nvSpPr>
        <p:spPr>
          <a:xfrm>
            <a:off x="2123728" y="213285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6" name="Right Arrow 15"/>
          <p:cNvSpPr/>
          <p:nvPr/>
        </p:nvSpPr>
        <p:spPr>
          <a:xfrm>
            <a:off x="5220072" y="220486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TextBox 16"/>
          <p:cNvSpPr txBox="1"/>
          <p:nvPr/>
        </p:nvSpPr>
        <p:spPr>
          <a:xfrm>
            <a:off x="179512" y="3212978"/>
            <a:ext cx="8496944" cy="3693319"/>
          </a:xfrm>
          <a:prstGeom prst="rect">
            <a:avLst/>
          </a:prstGeom>
          <a:noFill/>
        </p:spPr>
        <p:txBody>
          <a:bodyPr wrap="square" rtlCol="0">
            <a:spAutoFit/>
          </a:bodyPr>
          <a:lstStyle/>
          <a:p>
            <a:endParaRPr lang="en-GB" dirty="0" smtClean="0">
              <a:solidFill>
                <a:srgbClr val="000066"/>
              </a:solidFill>
            </a:endParaRPr>
          </a:p>
          <a:p>
            <a:r>
              <a:rPr lang="en-GB" dirty="0" smtClean="0">
                <a:solidFill>
                  <a:srgbClr val="000066"/>
                </a:solidFill>
              </a:rPr>
              <a:t>Record animals - Enter date of tagging, flock number, number in batch</a:t>
            </a: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r>
              <a:rPr lang="en-GB" dirty="0" smtClean="0">
                <a:solidFill>
                  <a:srgbClr val="000066"/>
                </a:solidFill>
              </a:rPr>
              <a:t>When moved off enter flock number and numbers moved within batch</a:t>
            </a: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p:txBody>
      </p:sp>
      <p:pic>
        <p:nvPicPr>
          <p:cNvPr id="20" name="Picture 2"/>
          <p:cNvPicPr>
            <a:picLocks noChangeAspect="1" noChangeArrowheads="1"/>
          </p:cNvPicPr>
          <p:nvPr/>
        </p:nvPicPr>
        <p:blipFill>
          <a:blip r:embed="rId3" cstate="print"/>
          <a:srcRect/>
          <a:stretch>
            <a:fillRect/>
          </a:stretch>
        </p:blipFill>
        <p:spPr bwMode="auto">
          <a:xfrm>
            <a:off x="251520" y="4110281"/>
            <a:ext cx="8568952" cy="69558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51520" y="4812733"/>
            <a:ext cx="8568952" cy="302607"/>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243569" y="5102957"/>
            <a:ext cx="8568953" cy="265704"/>
          </a:xfrm>
          <a:prstGeom prst="rect">
            <a:avLst/>
          </a:prstGeom>
          <a:noFill/>
          <a:ln w="9525">
            <a:noFill/>
            <a:miter lim="800000"/>
            <a:headEnd/>
            <a:tailEnd/>
          </a:ln>
        </p:spPr>
      </p:pic>
      <p:pic>
        <p:nvPicPr>
          <p:cNvPr id="14" name="Picture 13" descr="123456singleyellow.jpg"/>
          <p:cNvPicPr>
            <a:picLocks noChangeAspect="1"/>
          </p:cNvPicPr>
          <p:nvPr/>
        </p:nvPicPr>
        <p:blipFill>
          <a:blip r:embed="rId6" cstate="print"/>
          <a:stretch>
            <a:fillRect/>
          </a:stretch>
        </p:blipFill>
        <p:spPr>
          <a:xfrm>
            <a:off x="5724129" y="1700808"/>
            <a:ext cx="3267075" cy="1447800"/>
          </a:xfrm>
          <a:prstGeom prst="rect">
            <a:avLst/>
          </a:prstGeom>
        </p:spPr>
      </p:pic>
      <p:sp>
        <p:nvSpPr>
          <p:cNvPr id="18" name="Oval 17"/>
          <p:cNvSpPr/>
          <p:nvPr/>
        </p:nvSpPr>
        <p:spPr>
          <a:xfrm>
            <a:off x="2771800" y="4653136"/>
            <a:ext cx="2592288" cy="936104"/>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0903609"/>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79512" y="79375"/>
            <a:ext cx="7256339" cy="1143000"/>
          </a:xfrm>
        </p:spPr>
        <p:txBody>
          <a:bodyPr/>
          <a:lstStyle/>
          <a:p>
            <a:pPr eaLnBrk="1" hangingPunct="1"/>
            <a:r>
              <a:rPr lang="en-GB" dirty="0" smtClean="0"/>
              <a:t>Tagging - </a:t>
            </a:r>
            <a:r>
              <a:rPr lang="en-GB" sz="2800" dirty="0" smtClean="0"/>
              <a:t>Home bred breeding sheep</a:t>
            </a:r>
            <a:endParaRPr lang="en-US" sz="2000" dirty="0" smtClean="0"/>
          </a:p>
        </p:txBody>
      </p:sp>
      <p:sp>
        <p:nvSpPr>
          <p:cNvPr id="5124" name="Rectangle 3"/>
          <p:cNvSpPr>
            <a:spLocks noGrp="1" noChangeArrowheads="1"/>
          </p:cNvSpPr>
          <p:nvPr>
            <p:ph idx="1"/>
          </p:nvPr>
        </p:nvSpPr>
        <p:spPr>
          <a:xfrm>
            <a:off x="273051" y="3789041"/>
            <a:ext cx="6891239" cy="2337123"/>
          </a:xfrm>
        </p:spPr>
        <p:txBody>
          <a:bodyPr/>
          <a:lstStyle/>
          <a:p>
            <a:pPr algn="just" eaLnBrk="1" hangingPunct="1">
              <a:buNone/>
            </a:pPr>
            <a:endParaRPr lang="en-GB" b="1" dirty="0" smtClean="0">
              <a:solidFill>
                <a:schemeClr val="tx1"/>
              </a:solidFill>
            </a:endParaRPr>
          </a:p>
          <a:p>
            <a:pPr eaLnBrk="1" hangingPunct="1">
              <a:buFontTx/>
              <a:buNone/>
            </a:pPr>
            <a:endParaRPr lang="en-GB" dirty="0" smtClean="0"/>
          </a:p>
          <a:p>
            <a:pPr eaLnBrk="1" hangingPunct="1"/>
            <a:endParaRPr lang="en-US" dirty="0" smtClean="0"/>
          </a:p>
        </p:txBody>
      </p:sp>
      <p:sp>
        <p:nvSpPr>
          <p:cNvPr id="11" name="Flowchart: Document 10"/>
          <p:cNvSpPr/>
          <p:nvPr/>
        </p:nvSpPr>
        <p:spPr>
          <a:xfrm>
            <a:off x="251520" y="1700809"/>
            <a:ext cx="1584176" cy="1584176"/>
          </a:xfrm>
          <a:prstGeom prst="flowChartDocumen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To be kept  on farm beyond 12 months of age</a:t>
            </a:r>
            <a:endParaRPr lang="en-GB" sz="1600" b="1" dirty="0">
              <a:solidFill>
                <a:srgbClr val="2D2D8A">
                  <a:lumMod val="50000"/>
                </a:srgbClr>
              </a:solidFill>
            </a:endParaRPr>
          </a:p>
        </p:txBody>
      </p:sp>
      <p:sp>
        <p:nvSpPr>
          <p:cNvPr id="13" name="Rectangle 12"/>
          <p:cNvSpPr/>
          <p:nvPr/>
        </p:nvSpPr>
        <p:spPr>
          <a:xfrm>
            <a:off x="2843808" y="1628801"/>
            <a:ext cx="2016224" cy="1632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2D2D8A">
                    <a:lumMod val="50000"/>
                  </a:srgbClr>
                </a:solidFill>
              </a:rPr>
              <a:t>Full EID tag (</a:t>
            </a:r>
            <a:r>
              <a:rPr lang="en-GB" sz="1600" u="sng" dirty="0" smtClean="0">
                <a:solidFill>
                  <a:srgbClr val="2D2D8A">
                    <a:lumMod val="50000"/>
                  </a:srgbClr>
                </a:solidFill>
              </a:rPr>
              <a:t>Double tag</a:t>
            </a:r>
            <a:r>
              <a:rPr lang="en-GB" sz="1600" dirty="0" smtClean="0">
                <a:solidFill>
                  <a:srgbClr val="2D2D8A">
                    <a:lumMod val="50000"/>
                  </a:srgbClr>
                </a:solidFill>
              </a:rPr>
              <a:t> ;one electronic) at 9 months old or when leaving holding of birth</a:t>
            </a:r>
          </a:p>
        </p:txBody>
      </p:sp>
      <p:sp>
        <p:nvSpPr>
          <p:cNvPr id="15" name="Right Arrow 14"/>
          <p:cNvSpPr/>
          <p:nvPr/>
        </p:nvSpPr>
        <p:spPr>
          <a:xfrm>
            <a:off x="2267744" y="220486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6" name="Right Arrow 15"/>
          <p:cNvSpPr/>
          <p:nvPr/>
        </p:nvSpPr>
        <p:spPr>
          <a:xfrm>
            <a:off x="5148064" y="227687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TextBox 16"/>
          <p:cNvSpPr txBox="1"/>
          <p:nvPr/>
        </p:nvSpPr>
        <p:spPr>
          <a:xfrm>
            <a:off x="179512" y="3212979"/>
            <a:ext cx="8496944" cy="3600986"/>
          </a:xfrm>
          <a:prstGeom prst="rect">
            <a:avLst/>
          </a:prstGeom>
          <a:noFill/>
        </p:spPr>
        <p:txBody>
          <a:bodyPr wrap="square" rtlCol="0">
            <a:spAutoFit/>
          </a:bodyPr>
          <a:lstStyle/>
          <a:p>
            <a:endParaRPr lang="en-GB" dirty="0" smtClean="0">
              <a:solidFill>
                <a:srgbClr val="000066"/>
              </a:solidFill>
            </a:endParaRPr>
          </a:p>
          <a:p>
            <a:endParaRPr lang="en-GB" dirty="0" smtClean="0">
              <a:solidFill>
                <a:srgbClr val="000066"/>
              </a:solidFill>
            </a:endParaRPr>
          </a:p>
          <a:p>
            <a:r>
              <a:rPr lang="en-GB" dirty="0" smtClean="0">
                <a:solidFill>
                  <a:srgbClr val="000066"/>
                </a:solidFill>
              </a:rPr>
              <a:t>Record individually -  Enter date of tagging, individual flock numbers</a:t>
            </a: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sz="1200"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p:txBody>
      </p:sp>
      <p:pic>
        <p:nvPicPr>
          <p:cNvPr id="2050" name="Picture 2"/>
          <p:cNvPicPr>
            <a:picLocks noChangeAspect="1" noChangeArrowheads="1"/>
          </p:cNvPicPr>
          <p:nvPr/>
        </p:nvPicPr>
        <p:blipFill>
          <a:blip r:embed="rId3" cstate="print"/>
          <a:srcRect/>
          <a:stretch>
            <a:fillRect/>
          </a:stretch>
        </p:blipFill>
        <p:spPr bwMode="auto">
          <a:xfrm>
            <a:off x="323529" y="4279760"/>
            <a:ext cx="8603361" cy="69837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23529" y="4978132"/>
            <a:ext cx="8604443" cy="541020"/>
          </a:xfrm>
          <a:prstGeom prst="rect">
            <a:avLst/>
          </a:prstGeom>
          <a:noFill/>
          <a:ln w="9525">
            <a:noFill/>
            <a:miter lim="800000"/>
            <a:headEnd/>
            <a:tailEnd/>
          </a:ln>
        </p:spPr>
      </p:pic>
      <p:pic>
        <p:nvPicPr>
          <p:cNvPr id="12" name="Picture 11" descr="012345600212dyellow.jpg"/>
          <p:cNvPicPr>
            <a:picLocks noChangeAspect="1"/>
          </p:cNvPicPr>
          <p:nvPr/>
        </p:nvPicPr>
        <p:blipFill>
          <a:blip r:embed="rId5" cstate="print"/>
          <a:stretch>
            <a:fillRect/>
          </a:stretch>
        </p:blipFill>
        <p:spPr>
          <a:xfrm>
            <a:off x="5724129" y="1772816"/>
            <a:ext cx="3267075" cy="1447800"/>
          </a:xfrm>
          <a:prstGeom prst="rect">
            <a:avLst/>
          </a:prstGeom>
        </p:spPr>
      </p:pic>
    </p:spTree>
    <p:extLst>
      <p:ext uri="{BB962C8B-B14F-4D97-AF65-F5344CB8AC3E}">
        <p14:creationId xmlns:p14="http://schemas.microsoft.com/office/powerpoint/2010/main" val="177784212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73051" y="79376"/>
            <a:ext cx="7162800" cy="1045369"/>
          </a:xfrm>
        </p:spPr>
        <p:txBody>
          <a:bodyPr/>
          <a:lstStyle/>
          <a:p>
            <a:pPr eaLnBrk="1" hangingPunct="1"/>
            <a:r>
              <a:rPr lang="en-GB" dirty="0" smtClean="0"/>
              <a:t>Retagging </a:t>
            </a:r>
            <a:r>
              <a:rPr lang="en-GB" sz="2800" dirty="0" smtClean="0"/>
              <a:t>- Home bred sheep</a:t>
            </a:r>
            <a:endParaRPr lang="en-US" sz="2800" dirty="0" smtClean="0"/>
          </a:p>
        </p:txBody>
      </p:sp>
      <p:sp>
        <p:nvSpPr>
          <p:cNvPr id="5124" name="Rectangle 3"/>
          <p:cNvSpPr>
            <a:spLocks noGrp="1" noChangeArrowheads="1"/>
          </p:cNvSpPr>
          <p:nvPr>
            <p:ph idx="1"/>
          </p:nvPr>
        </p:nvSpPr>
        <p:spPr>
          <a:xfrm>
            <a:off x="273052" y="4581130"/>
            <a:ext cx="8620125" cy="1545035"/>
          </a:xfrm>
          <a:ln w="3175"/>
          <a:scene3d>
            <a:camera prst="orthographicFront"/>
            <a:lightRig rig="threePt" dir="t"/>
          </a:scene3d>
          <a:sp3d>
            <a:bevelT w="6350" h="38100"/>
          </a:sp3d>
        </p:spPr>
        <p:txBody>
          <a:bodyPr/>
          <a:lstStyle/>
          <a:p>
            <a:pPr algn="just" eaLnBrk="1" hangingPunct="1">
              <a:buNone/>
            </a:pPr>
            <a:endParaRPr lang="en-GB" b="1" dirty="0" smtClean="0">
              <a:solidFill>
                <a:schemeClr val="tx1"/>
              </a:solidFill>
            </a:endParaRPr>
          </a:p>
          <a:p>
            <a:pPr eaLnBrk="1" hangingPunct="1">
              <a:buFontTx/>
              <a:buNone/>
            </a:pPr>
            <a:endParaRPr lang="en-GB" dirty="0" smtClean="0"/>
          </a:p>
          <a:p>
            <a:pPr eaLnBrk="1" hangingPunct="1"/>
            <a:endParaRPr lang="en-US" dirty="0" smtClean="0"/>
          </a:p>
        </p:txBody>
      </p:sp>
      <p:sp>
        <p:nvSpPr>
          <p:cNvPr id="12" name="TextBox 11"/>
          <p:cNvSpPr txBox="1"/>
          <p:nvPr/>
        </p:nvSpPr>
        <p:spPr>
          <a:xfrm>
            <a:off x="281312" y="4110796"/>
            <a:ext cx="8496944" cy="1200329"/>
          </a:xfrm>
          <a:prstGeom prst="rect">
            <a:avLst/>
          </a:prstGeom>
          <a:noFill/>
        </p:spPr>
        <p:txBody>
          <a:bodyPr wrap="square" rtlCol="0">
            <a:spAutoFit/>
          </a:bodyPr>
          <a:lstStyle/>
          <a:p>
            <a:r>
              <a:rPr lang="en-GB" dirty="0" smtClean="0">
                <a:solidFill>
                  <a:srgbClr val="000066"/>
                </a:solidFill>
              </a:rPr>
              <a:t>Record Replacement - date, individual flock number and original tag, reason</a:t>
            </a: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p:txBody>
      </p:sp>
      <p:sp>
        <p:nvSpPr>
          <p:cNvPr id="20" name="Right Arrow 19"/>
          <p:cNvSpPr/>
          <p:nvPr/>
        </p:nvSpPr>
        <p:spPr>
          <a:xfrm>
            <a:off x="2339752" y="213285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1" name="Right Arrow 20"/>
          <p:cNvSpPr/>
          <p:nvPr/>
        </p:nvSpPr>
        <p:spPr>
          <a:xfrm>
            <a:off x="5220072" y="213285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 name="Rectangle 22"/>
          <p:cNvSpPr/>
          <p:nvPr/>
        </p:nvSpPr>
        <p:spPr>
          <a:xfrm>
            <a:off x="2915816" y="1268760"/>
            <a:ext cx="2016224"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Breeding Sheep</a:t>
            </a:r>
          </a:p>
          <a:p>
            <a:r>
              <a:rPr lang="en-GB" sz="1600" dirty="0" smtClean="0">
                <a:solidFill>
                  <a:srgbClr val="2D2D8A">
                    <a:lumMod val="50000"/>
                  </a:srgbClr>
                </a:solidFill>
              </a:rPr>
              <a:t>Remove any remaining tags and apply 2 new matching yellow tags</a:t>
            </a:r>
          </a:p>
        </p:txBody>
      </p:sp>
      <p:sp>
        <p:nvSpPr>
          <p:cNvPr id="18" name="Rectangle 17"/>
          <p:cNvSpPr/>
          <p:nvPr/>
        </p:nvSpPr>
        <p:spPr>
          <a:xfrm>
            <a:off x="2933869" y="3018725"/>
            <a:ext cx="2016224"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Slaughter Sheep</a:t>
            </a:r>
          </a:p>
          <a:p>
            <a:r>
              <a:rPr lang="en-GB" sz="1600" dirty="0" smtClean="0">
                <a:solidFill>
                  <a:srgbClr val="2D2D8A">
                    <a:lumMod val="50000"/>
                  </a:srgbClr>
                </a:solidFill>
              </a:rPr>
              <a:t>Replace with an identical yellow tag</a:t>
            </a:r>
          </a:p>
        </p:txBody>
      </p:sp>
      <p:sp>
        <p:nvSpPr>
          <p:cNvPr id="25" name="Right Arrow 24"/>
          <p:cNvSpPr/>
          <p:nvPr/>
        </p:nvSpPr>
        <p:spPr>
          <a:xfrm>
            <a:off x="2339752" y="357301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Right Arrow 25"/>
          <p:cNvSpPr/>
          <p:nvPr/>
        </p:nvSpPr>
        <p:spPr>
          <a:xfrm>
            <a:off x="5220072" y="357301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4098" name="Picture 2"/>
          <p:cNvPicPr>
            <a:picLocks noChangeAspect="1" noChangeArrowheads="1"/>
          </p:cNvPicPr>
          <p:nvPr/>
        </p:nvPicPr>
        <p:blipFill>
          <a:blip r:embed="rId3" cstate="print"/>
          <a:srcRect/>
          <a:stretch>
            <a:fillRect/>
          </a:stretch>
        </p:blipFill>
        <p:spPr bwMode="auto">
          <a:xfrm>
            <a:off x="378295" y="4509120"/>
            <a:ext cx="8352928" cy="65481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78295" y="5163938"/>
            <a:ext cx="8352928" cy="223810"/>
          </a:xfrm>
          <a:prstGeom prst="rect">
            <a:avLst/>
          </a:prstGeom>
          <a:noFill/>
          <a:ln w="9525">
            <a:noFill/>
            <a:miter lim="800000"/>
            <a:headEnd/>
            <a:tailEnd/>
          </a:ln>
        </p:spPr>
      </p:pic>
      <p:pic>
        <p:nvPicPr>
          <p:cNvPr id="24" name="Picture 23" descr="no tagged sheep.bmp"/>
          <p:cNvPicPr>
            <a:picLocks noChangeAspect="1"/>
          </p:cNvPicPr>
          <p:nvPr/>
        </p:nvPicPr>
        <p:blipFill>
          <a:blip r:embed="rId5" cstate="print"/>
          <a:srcRect r="78350" b="75101"/>
          <a:stretch>
            <a:fillRect/>
          </a:stretch>
        </p:blipFill>
        <p:spPr>
          <a:xfrm>
            <a:off x="467544" y="2964093"/>
            <a:ext cx="1241541" cy="1142256"/>
          </a:xfrm>
          <a:prstGeom prst="rect">
            <a:avLst/>
          </a:prstGeom>
        </p:spPr>
      </p:pic>
      <p:pic>
        <p:nvPicPr>
          <p:cNvPr id="2050" name="Picture 2"/>
          <p:cNvPicPr>
            <a:picLocks noChangeAspect="1" noChangeArrowheads="1"/>
          </p:cNvPicPr>
          <p:nvPr/>
        </p:nvPicPr>
        <p:blipFill>
          <a:blip r:embed="rId6" cstate="print"/>
          <a:srcRect/>
          <a:stretch>
            <a:fillRect/>
          </a:stretch>
        </p:blipFill>
        <p:spPr bwMode="auto">
          <a:xfrm>
            <a:off x="184177" y="1268760"/>
            <a:ext cx="1944216" cy="1396067"/>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395536" y="5381110"/>
            <a:ext cx="8352928" cy="838398"/>
          </a:xfrm>
          <a:prstGeom prst="rect">
            <a:avLst/>
          </a:prstGeom>
          <a:noFill/>
          <a:ln w="9525">
            <a:noFill/>
            <a:miter lim="800000"/>
            <a:headEnd/>
            <a:tailEnd/>
          </a:ln>
        </p:spPr>
      </p:pic>
      <p:pic>
        <p:nvPicPr>
          <p:cNvPr id="19" name="Picture 18" descr="012345600212dyellow.jpg"/>
          <p:cNvPicPr>
            <a:picLocks noChangeAspect="1"/>
          </p:cNvPicPr>
          <p:nvPr/>
        </p:nvPicPr>
        <p:blipFill>
          <a:blip r:embed="rId8" cstate="print"/>
          <a:stretch>
            <a:fillRect/>
          </a:stretch>
        </p:blipFill>
        <p:spPr>
          <a:xfrm>
            <a:off x="5724130" y="1426958"/>
            <a:ext cx="2880319" cy="1276409"/>
          </a:xfrm>
          <a:prstGeom prst="rect">
            <a:avLst/>
          </a:prstGeom>
        </p:spPr>
      </p:pic>
      <p:pic>
        <p:nvPicPr>
          <p:cNvPr id="22" name="Picture 21" descr="123456singleyellow.jpg"/>
          <p:cNvPicPr>
            <a:picLocks noChangeAspect="1"/>
          </p:cNvPicPr>
          <p:nvPr/>
        </p:nvPicPr>
        <p:blipFill>
          <a:blip r:embed="rId9" cstate="print"/>
          <a:stretch>
            <a:fillRect/>
          </a:stretch>
        </p:blipFill>
        <p:spPr>
          <a:xfrm>
            <a:off x="5796136" y="2901455"/>
            <a:ext cx="2641651" cy="1170644"/>
          </a:xfrm>
          <a:prstGeom prst="rect">
            <a:avLst/>
          </a:prstGeom>
        </p:spPr>
      </p:pic>
    </p:spTree>
    <p:extLst>
      <p:ext uri="{BB962C8B-B14F-4D97-AF65-F5344CB8AC3E}">
        <p14:creationId xmlns:p14="http://schemas.microsoft.com/office/powerpoint/2010/main" val="373174376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73051" y="79376"/>
            <a:ext cx="7162800" cy="1045369"/>
          </a:xfrm>
        </p:spPr>
        <p:txBody>
          <a:bodyPr/>
          <a:lstStyle/>
          <a:p>
            <a:pPr eaLnBrk="1" hangingPunct="1"/>
            <a:r>
              <a:rPr lang="en-GB" dirty="0" smtClean="0"/>
              <a:t>Retagging </a:t>
            </a:r>
            <a:r>
              <a:rPr lang="en-GB" sz="2800" dirty="0" smtClean="0"/>
              <a:t>– bought in sheep</a:t>
            </a:r>
            <a:endParaRPr lang="en-US" sz="2800" dirty="0" smtClean="0"/>
          </a:p>
        </p:txBody>
      </p:sp>
      <p:sp>
        <p:nvSpPr>
          <p:cNvPr id="5124" name="Rectangle 3"/>
          <p:cNvSpPr>
            <a:spLocks noGrp="1" noChangeArrowheads="1"/>
          </p:cNvSpPr>
          <p:nvPr>
            <p:ph idx="1"/>
          </p:nvPr>
        </p:nvSpPr>
        <p:spPr>
          <a:xfrm>
            <a:off x="273052" y="4581130"/>
            <a:ext cx="8620125" cy="1545035"/>
          </a:xfrm>
          <a:ln w="3175"/>
          <a:scene3d>
            <a:camera prst="orthographicFront"/>
            <a:lightRig rig="threePt" dir="t"/>
          </a:scene3d>
          <a:sp3d>
            <a:bevelT w="6350" h="38100"/>
          </a:sp3d>
        </p:spPr>
        <p:txBody>
          <a:bodyPr/>
          <a:lstStyle/>
          <a:p>
            <a:pPr algn="just" eaLnBrk="1" hangingPunct="1">
              <a:buNone/>
            </a:pPr>
            <a:endParaRPr lang="en-GB" b="1" dirty="0" smtClean="0">
              <a:solidFill>
                <a:schemeClr val="tx1"/>
              </a:solidFill>
            </a:endParaRPr>
          </a:p>
          <a:p>
            <a:pPr eaLnBrk="1" hangingPunct="1">
              <a:buFontTx/>
              <a:buNone/>
            </a:pPr>
            <a:endParaRPr lang="en-GB" dirty="0" smtClean="0"/>
          </a:p>
          <a:p>
            <a:pPr eaLnBrk="1" hangingPunct="1"/>
            <a:endParaRPr lang="en-US" dirty="0" smtClean="0"/>
          </a:p>
        </p:txBody>
      </p:sp>
      <p:sp>
        <p:nvSpPr>
          <p:cNvPr id="12" name="TextBox 11"/>
          <p:cNvSpPr txBox="1"/>
          <p:nvPr/>
        </p:nvSpPr>
        <p:spPr>
          <a:xfrm>
            <a:off x="251520" y="4437113"/>
            <a:ext cx="8496944" cy="1200329"/>
          </a:xfrm>
          <a:prstGeom prst="rect">
            <a:avLst/>
          </a:prstGeom>
          <a:noFill/>
        </p:spPr>
        <p:txBody>
          <a:bodyPr wrap="square" rtlCol="0">
            <a:spAutoFit/>
          </a:bodyPr>
          <a:lstStyle/>
          <a:p>
            <a:r>
              <a:rPr lang="en-GB" dirty="0" smtClean="0">
                <a:solidFill>
                  <a:srgbClr val="000066"/>
                </a:solidFill>
              </a:rPr>
              <a:t>Record Replacement - date, individual flock number and original tag, reason</a:t>
            </a:r>
          </a:p>
          <a:p>
            <a:endParaRPr lang="en-GB" dirty="0" smtClean="0">
              <a:solidFill>
                <a:srgbClr val="000066"/>
              </a:solidFill>
            </a:endParaRPr>
          </a:p>
          <a:p>
            <a:endParaRPr lang="en-GB" dirty="0" smtClean="0">
              <a:solidFill>
                <a:srgbClr val="000066"/>
              </a:solidFill>
            </a:endParaRPr>
          </a:p>
          <a:p>
            <a:endParaRPr lang="en-GB" dirty="0" smtClean="0">
              <a:solidFill>
                <a:srgbClr val="000066"/>
              </a:solidFill>
            </a:endParaRPr>
          </a:p>
        </p:txBody>
      </p:sp>
      <p:sp>
        <p:nvSpPr>
          <p:cNvPr id="20" name="Right Arrow 19"/>
          <p:cNvSpPr/>
          <p:nvPr/>
        </p:nvSpPr>
        <p:spPr>
          <a:xfrm>
            <a:off x="2339752" y="213285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1" name="Right Arrow 20"/>
          <p:cNvSpPr/>
          <p:nvPr/>
        </p:nvSpPr>
        <p:spPr>
          <a:xfrm>
            <a:off x="5220072" y="213285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 name="Rectangle 22"/>
          <p:cNvSpPr/>
          <p:nvPr/>
        </p:nvSpPr>
        <p:spPr>
          <a:xfrm>
            <a:off x="2894112" y="1220860"/>
            <a:ext cx="2016224"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Breeding Sheep</a:t>
            </a:r>
          </a:p>
          <a:p>
            <a:r>
              <a:rPr lang="en-GB" sz="1600" dirty="0" smtClean="0">
                <a:solidFill>
                  <a:srgbClr val="2D2D8A">
                    <a:lumMod val="50000"/>
                  </a:srgbClr>
                </a:solidFill>
              </a:rPr>
              <a:t>Remove any remaining tags and apply 2 new matching red replacement tags</a:t>
            </a:r>
          </a:p>
        </p:txBody>
      </p:sp>
      <p:sp>
        <p:nvSpPr>
          <p:cNvPr id="18" name="Rectangle 17"/>
          <p:cNvSpPr/>
          <p:nvPr/>
        </p:nvSpPr>
        <p:spPr>
          <a:xfrm>
            <a:off x="2915816" y="3068960"/>
            <a:ext cx="201622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rgbClr val="2D2D8A">
                    <a:lumMod val="50000"/>
                  </a:srgbClr>
                </a:solidFill>
              </a:rPr>
              <a:t>Slaughter Sheep</a:t>
            </a:r>
          </a:p>
          <a:p>
            <a:r>
              <a:rPr lang="en-GB" sz="1600" dirty="0" smtClean="0">
                <a:solidFill>
                  <a:srgbClr val="2D2D8A">
                    <a:lumMod val="50000"/>
                  </a:srgbClr>
                </a:solidFill>
              </a:rPr>
              <a:t>Replace with an red replacement tag</a:t>
            </a:r>
          </a:p>
        </p:txBody>
      </p:sp>
      <p:sp>
        <p:nvSpPr>
          <p:cNvPr id="25" name="Right Arrow 24"/>
          <p:cNvSpPr/>
          <p:nvPr/>
        </p:nvSpPr>
        <p:spPr>
          <a:xfrm>
            <a:off x="2195736" y="357301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Right Arrow 25"/>
          <p:cNvSpPr/>
          <p:nvPr/>
        </p:nvSpPr>
        <p:spPr>
          <a:xfrm>
            <a:off x="5220072" y="3573016"/>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2" name="Picture 21" descr="no tagged sheep.bmp"/>
          <p:cNvPicPr>
            <a:picLocks noChangeAspect="1"/>
          </p:cNvPicPr>
          <p:nvPr/>
        </p:nvPicPr>
        <p:blipFill>
          <a:blip r:embed="rId3" cstate="print"/>
          <a:srcRect r="78350" b="75101"/>
          <a:stretch>
            <a:fillRect/>
          </a:stretch>
        </p:blipFill>
        <p:spPr>
          <a:xfrm>
            <a:off x="592213" y="2965884"/>
            <a:ext cx="1319808" cy="1214264"/>
          </a:xfrm>
          <a:prstGeom prst="rect">
            <a:avLst/>
          </a:prstGeom>
        </p:spPr>
      </p:pic>
      <p:pic>
        <p:nvPicPr>
          <p:cNvPr id="24" name="Picture 2"/>
          <p:cNvPicPr>
            <a:picLocks noChangeAspect="1" noChangeArrowheads="1"/>
          </p:cNvPicPr>
          <p:nvPr/>
        </p:nvPicPr>
        <p:blipFill>
          <a:blip r:embed="rId4" cstate="print"/>
          <a:srcRect/>
          <a:stretch>
            <a:fillRect/>
          </a:stretch>
        </p:blipFill>
        <p:spPr bwMode="auto">
          <a:xfrm>
            <a:off x="310749" y="4790407"/>
            <a:ext cx="8352928" cy="654818"/>
          </a:xfrm>
          <a:prstGeom prst="rect">
            <a:avLst/>
          </a:prstGeom>
          <a:noFill/>
          <a:ln w="9525">
            <a:noFill/>
            <a:miter lim="800000"/>
            <a:headEnd/>
            <a:tailEnd/>
          </a:ln>
        </p:spPr>
      </p:pic>
      <p:sp>
        <p:nvSpPr>
          <p:cNvPr id="27" name="Rectangle 3"/>
          <p:cNvSpPr txBox="1">
            <a:spLocks noChangeArrowheads="1"/>
          </p:cNvSpPr>
          <p:nvPr/>
        </p:nvSpPr>
        <p:spPr bwMode="auto">
          <a:xfrm>
            <a:off x="323528" y="4180149"/>
            <a:ext cx="8620125" cy="1265076"/>
          </a:xfrm>
          <a:prstGeom prst="rect">
            <a:avLst/>
          </a:prstGeom>
          <a:noFill/>
          <a:ln w="3175">
            <a:noFill/>
            <a:miter lim="800000"/>
            <a:headEnd/>
            <a:tailEnd/>
          </a:ln>
          <a:scene3d>
            <a:camera prst="orthographicFront"/>
            <a:lightRig rig="threePt" dir="t"/>
          </a:scene3d>
          <a:sp3d>
            <a:bevelT w="6350" h="38100"/>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66CC"/>
              </a:buClr>
              <a:buChar char="–"/>
              <a:defRPr sz="2800">
                <a:solidFill>
                  <a:srgbClr val="0066CC"/>
                </a:solidFill>
                <a:latin typeface="+mn-lt"/>
              </a:defRPr>
            </a:lvl2pPr>
            <a:lvl3pPr marL="1143000" indent="-228600" algn="l" rtl="0" eaLnBrk="0" fontAlgn="base" hangingPunct="0">
              <a:spcBef>
                <a:spcPct val="20000"/>
              </a:spcBef>
              <a:spcAft>
                <a:spcPct val="0"/>
              </a:spcAft>
              <a:buClr>
                <a:srgbClr val="0066CC"/>
              </a:buClr>
              <a:buChar char="•"/>
              <a:defRPr sz="2400">
                <a:solidFill>
                  <a:srgbClr val="0066CC"/>
                </a:solidFill>
                <a:latin typeface="+mn-lt"/>
              </a:defRPr>
            </a:lvl3pPr>
            <a:lvl4pPr marL="1600200" indent="-228600" algn="l" rtl="0" eaLnBrk="0" fontAlgn="base" hangingPunct="0">
              <a:spcBef>
                <a:spcPct val="20000"/>
              </a:spcBef>
              <a:spcAft>
                <a:spcPct val="0"/>
              </a:spcAft>
              <a:buClr>
                <a:srgbClr val="0066CC"/>
              </a:buClr>
              <a:buChar char="–"/>
              <a:defRPr sz="2000">
                <a:solidFill>
                  <a:srgbClr val="0066CC"/>
                </a:solidFill>
                <a:latin typeface="+mn-lt"/>
              </a:defRPr>
            </a:lvl4pPr>
            <a:lvl5pPr marL="2057400" indent="-228600" algn="l" rtl="0" eaLnBrk="0" fontAlgn="base" hangingPunct="0">
              <a:spcBef>
                <a:spcPct val="20000"/>
              </a:spcBef>
              <a:spcAft>
                <a:spcPct val="0"/>
              </a:spcAft>
              <a:buClr>
                <a:srgbClr val="0066CC"/>
              </a:buClr>
              <a:buChar char="»"/>
              <a:defRPr sz="2000">
                <a:solidFill>
                  <a:srgbClr val="0066CC"/>
                </a:solidFill>
                <a:latin typeface="+mn-lt"/>
              </a:defRPr>
            </a:lvl5pPr>
            <a:lvl6pPr marL="2514600" indent="-228600" algn="l" rtl="0" fontAlgn="base">
              <a:spcBef>
                <a:spcPct val="20000"/>
              </a:spcBef>
              <a:spcAft>
                <a:spcPct val="0"/>
              </a:spcAft>
              <a:buClr>
                <a:srgbClr val="0066CC"/>
              </a:buClr>
              <a:buChar char="»"/>
              <a:defRPr sz="2000">
                <a:solidFill>
                  <a:srgbClr val="0066CC"/>
                </a:solidFill>
                <a:latin typeface="+mn-lt"/>
              </a:defRPr>
            </a:lvl6pPr>
            <a:lvl7pPr marL="2971800" indent="-228600" algn="l" rtl="0" fontAlgn="base">
              <a:spcBef>
                <a:spcPct val="20000"/>
              </a:spcBef>
              <a:spcAft>
                <a:spcPct val="0"/>
              </a:spcAft>
              <a:buClr>
                <a:srgbClr val="0066CC"/>
              </a:buClr>
              <a:buChar char="»"/>
              <a:defRPr sz="2000">
                <a:solidFill>
                  <a:srgbClr val="0066CC"/>
                </a:solidFill>
                <a:latin typeface="+mn-lt"/>
              </a:defRPr>
            </a:lvl7pPr>
            <a:lvl8pPr marL="3429000" indent="-228600" algn="l" rtl="0" fontAlgn="base">
              <a:spcBef>
                <a:spcPct val="20000"/>
              </a:spcBef>
              <a:spcAft>
                <a:spcPct val="0"/>
              </a:spcAft>
              <a:buClr>
                <a:srgbClr val="0066CC"/>
              </a:buClr>
              <a:buChar char="»"/>
              <a:defRPr sz="2000">
                <a:solidFill>
                  <a:srgbClr val="0066CC"/>
                </a:solidFill>
                <a:latin typeface="+mn-lt"/>
              </a:defRPr>
            </a:lvl8pPr>
            <a:lvl9pPr marL="3886200" indent="-228600" algn="l" rtl="0" fontAlgn="base">
              <a:spcBef>
                <a:spcPct val="20000"/>
              </a:spcBef>
              <a:spcAft>
                <a:spcPct val="0"/>
              </a:spcAft>
              <a:buClr>
                <a:srgbClr val="0066CC"/>
              </a:buClr>
              <a:buChar char="»"/>
              <a:defRPr sz="2000">
                <a:solidFill>
                  <a:srgbClr val="0066CC"/>
                </a:solidFill>
                <a:latin typeface="+mn-lt"/>
              </a:defRPr>
            </a:lvl9pPr>
          </a:lstStyle>
          <a:p>
            <a:pPr algn="just" eaLnBrk="1" hangingPunct="1">
              <a:buClr>
                <a:srgbClr val="000066"/>
              </a:buClr>
              <a:buFontTx/>
              <a:buNone/>
            </a:pPr>
            <a:endParaRPr lang="en-GB" b="1" smtClean="0"/>
          </a:p>
          <a:p>
            <a:pPr eaLnBrk="1" hangingPunct="1">
              <a:buClr>
                <a:srgbClr val="000066"/>
              </a:buClr>
              <a:buFontTx/>
              <a:buNone/>
            </a:pPr>
            <a:endParaRPr lang="en-GB" smtClean="0"/>
          </a:p>
          <a:p>
            <a:pPr eaLnBrk="1" hangingPunct="1">
              <a:buClr>
                <a:srgbClr val="000066"/>
              </a:buClr>
            </a:pPr>
            <a:endParaRPr lang="en-US" dirty="0" smtClean="0"/>
          </a:p>
        </p:txBody>
      </p:sp>
      <p:pic>
        <p:nvPicPr>
          <p:cNvPr id="28" name="Picture 3"/>
          <p:cNvPicPr>
            <a:picLocks noChangeAspect="1" noChangeArrowheads="1"/>
          </p:cNvPicPr>
          <p:nvPr/>
        </p:nvPicPr>
        <p:blipFill>
          <a:blip r:embed="rId5" cstate="print"/>
          <a:srcRect/>
          <a:stretch>
            <a:fillRect/>
          </a:stretch>
        </p:blipFill>
        <p:spPr bwMode="auto">
          <a:xfrm>
            <a:off x="310749" y="5407693"/>
            <a:ext cx="8352928" cy="22381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49" y="5631503"/>
            <a:ext cx="8352928" cy="56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descr="052345600217blankdred.jpg"/>
          <p:cNvPicPr>
            <a:picLocks noChangeAspect="1"/>
          </p:cNvPicPr>
          <p:nvPr/>
        </p:nvPicPr>
        <p:blipFill>
          <a:blip r:embed="rId7" cstate="print"/>
          <a:stretch>
            <a:fillRect/>
          </a:stretch>
        </p:blipFill>
        <p:spPr>
          <a:xfrm>
            <a:off x="5587280" y="1408956"/>
            <a:ext cx="3267075" cy="1447800"/>
          </a:xfrm>
          <a:prstGeom prst="rect">
            <a:avLst/>
          </a:prstGeom>
        </p:spPr>
      </p:pic>
      <p:pic>
        <p:nvPicPr>
          <p:cNvPr id="30" name="Picture 2"/>
          <p:cNvPicPr>
            <a:picLocks noChangeAspect="1" noChangeArrowheads="1"/>
          </p:cNvPicPr>
          <p:nvPr/>
        </p:nvPicPr>
        <p:blipFill>
          <a:blip r:embed="rId8" cstate="print"/>
          <a:srcRect/>
          <a:stretch>
            <a:fillRect/>
          </a:stretch>
        </p:blipFill>
        <p:spPr bwMode="auto">
          <a:xfrm>
            <a:off x="323528" y="1340768"/>
            <a:ext cx="1872208" cy="1344361"/>
          </a:xfrm>
          <a:prstGeom prst="rect">
            <a:avLst/>
          </a:prstGeom>
          <a:noFill/>
          <a:ln w="9525">
            <a:noFill/>
            <a:miter lim="800000"/>
            <a:headEnd/>
            <a:tailEnd/>
          </a:ln>
        </p:spPr>
      </p:pic>
      <p:pic>
        <p:nvPicPr>
          <p:cNvPr id="31" name="Picture 30" descr="523456singlered.jpg"/>
          <p:cNvPicPr>
            <a:picLocks noChangeAspect="1"/>
          </p:cNvPicPr>
          <p:nvPr/>
        </p:nvPicPr>
        <p:blipFill>
          <a:blip r:embed="rId9" cstate="print"/>
          <a:stretch>
            <a:fillRect/>
          </a:stretch>
        </p:blipFill>
        <p:spPr>
          <a:xfrm>
            <a:off x="5641708" y="2965884"/>
            <a:ext cx="2857675" cy="1266374"/>
          </a:xfrm>
          <a:prstGeom prst="rect">
            <a:avLst/>
          </a:prstGeom>
        </p:spPr>
      </p:pic>
    </p:spTree>
    <p:extLst>
      <p:ext uri="{BB962C8B-B14F-4D97-AF65-F5344CB8AC3E}">
        <p14:creationId xmlns:p14="http://schemas.microsoft.com/office/powerpoint/2010/main" val="129082539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Recording Initial Tagging</a:t>
            </a:r>
            <a:endParaRPr lang="en-GB" dirty="0"/>
          </a:p>
        </p:txBody>
      </p:sp>
      <p:pic>
        <p:nvPicPr>
          <p:cNvPr id="4098" name="Picture 2"/>
          <p:cNvPicPr>
            <a:picLocks noChangeAspect="1" noChangeArrowheads="1"/>
          </p:cNvPicPr>
          <p:nvPr/>
        </p:nvPicPr>
        <p:blipFill>
          <a:blip r:embed="rId3" cstate="print"/>
          <a:srcRect/>
          <a:stretch>
            <a:fillRect/>
          </a:stretch>
        </p:blipFill>
        <p:spPr bwMode="auto">
          <a:xfrm rot="5400000">
            <a:off x="1991304" y="460880"/>
            <a:ext cx="5233400" cy="7560840"/>
          </a:xfrm>
          <a:prstGeom prst="rect">
            <a:avLst/>
          </a:prstGeom>
          <a:noFill/>
          <a:ln w="9525">
            <a:noFill/>
            <a:miter lim="800000"/>
            <a:headEnd/>
            <a:tailEnd/>
          </a:ln>
        </p:spPr>
      </p:pic>
    </p:spTree>
    <p:extLst>
      <p:ext uri="{BB962C8B-B14F-4D97-AF65-F5344CB8AC3E}">
        <p14:creationId xmlns:p14="http://schemas.microsoft.com/office/powerpoint/2010/main" val="3629427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Continuous Register:</a:t>
            </a:r>
            <a:br>
              <a:rPr lang="en-GB" dirty="0" smtClean="0"/>
            </a:br>
            <a:r>
              <a:rPr lang="en-GB" dirty="0" smtClean="0"/>
              <a:t>When a sheep arrives/leaves/dies</a:t>
            </a:r>
            <a:endParaRPr lang="en-GB" dirty="0"/>
          </a:p>
        </p:txBody>
      </p:sp>
      <p:pic>
        <p:nvPicPr>
          <p:cNvPr id="5122" name="Picture 2"/>
          <p:cNvPicPr>
            <a:picLocks noChangeAspect="1" noChangeArrowheads="1"/>
          </p:cNvPicPr>
          <p:nvPr/>
        </p:nvPicPr>
        <p:blipFill>
          <a:blip r:embed="rId3" cstate="print"/>
          <a:srcRect/>
          <a:stretch>
            <a:fillRect/>
          </a:stretch>
        </p:blipFill>
        <p:spPr bwMode="auto">
          <a:xfrm rot="5400000">
            <a:off x="2093711" y="563287"/>
            <a:ext cx="5172602" cy="7416824"/>
          </a:xfrm>
          <a:prstGeom prst="rect">
            <a:avLst/>
          </a:prstGeom>
          <a:noFill/>
          <a:ln w="9525">
            <a:noFill/>
            <a:miter lim="800000"/>
            <a:headEnd/>
            <a:tailEnd/>
          </a:ln>
        </p:spPr>
      </p:pic>
    </p:spTree>
    <p:extLst>
      <p:ext uri="{BB962C8B-B14F-4D97-AF65-F5344CB8AC3E}">
        <p14:creationId xmlns:p14="http://schemas.microsoft.com/office/powerpoint/2010/main" val="423196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Recording Replacement </a:t>
            </a:r>
            <a:br>
              <a:rPr lang="en-GB" dirty="0" smtClean="0"/>
            </a:br>
            <a:r>
              <a:rPr lang="en-GB" dirty="0" smtClean="0"/>
              <a:t>Tagging</a:t>
            </a:r>
            <a:endParaRPr lang="en-GB" dirty="0"/>
          </a:p>
        </p:txBody>
      </p:sp>
      <p:pic>
        <p:nvPicPr>
          <p:cNvPr id="3074" name="Picture 2"/>
          <p:cNvPicPr>
            <a:picLocks noChangeAspect="1" noChangeArrowheads="1"/>
          </p:cNvPicPr>
          <p:nvPr/>
        </p:nvPicPr>
        <p:blipFill>
          <a:blip r:embed="rId3" cstate="print"/>
          <a:srcRect/>
          <a:stretch>
            <a:fillRect/>
          </a:stretch>
        </p:blipFill>
        <p:spPr bwMode="auto">
          <a:xfrm rot="5400000">
            <a:off x="1838821" y="452414"/>
            <a:ext cx="5250333" cy="7560839"/>
          </a:xfrm>
          <a:prstGeom prst="rect">
            <a:avLst/>
          </a:prstGeom>
          <a:noFill/>
          <a:ln w="9525">
            <a:noFill/>
            <a:miter lim="800000"/>
            <a:headEnd/>
            <a:tailEnd/>
          </a:ln>
        </p:spPr>
      </p:pic>
    </p:spTree>
    <p:extLst>
      <p:ext uri="{BB962C8B-B14F-4D97-AF65-F5344CB8AC3E}">
        <p14:creationId xmlns:p14="http://schemas.microsoft.com/office/powerpoint/2010/main" val="1428100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en-GB" dirty="0" smtClean="0"/>
              <a:t>Terminology: DRAFT EWE / </a:t>
            </a:r>
            <a:br>
              <a:rPr lang="en-GB" dirty="0" smtClean="0"/>
            </a:br>
            <a:r>
              <a:rPr lang="en-GB" dirty="0" smtClean="0"/>
              <a:t>CAST EWE</a:t>
            </a:r>
          </a:p>
        </p:txBody>
      </p:sp>
      <p:sp>
        <p:nvSpPr>
          <p:cNvPr id="8195" name="Rectangle 3"/>
          <p:cNvSpPr>
            <a:spLocks noGrp="1" noChangeArrowheads="1"/>
          </p:cNvSpPr>
          <p:nvPr>
            <p:ph idx="1"/>
          </p:nvPr>
        </p:nvSpPr>
        <p:spPr>
          <a:xfrm>
            <a:off x="273050" y="2565401"/>
            <a:ext cx="8620125" cy="3560763"/>
          </a:xfrm>
        </p:spPr>
        <p:txBody>
          <a:bodyPr/>
          <a:lstStyle/>
          <a:p>
            <a:pPr eaLnBrk="1" hangingPunct="1"/>
            <a:r>
              <a:rPr lang="en-GB" dirty="0" smtClean="0"/>
              <a:t>A ewe removed from hill or upland farm to a </a:t>
            </a:r>
            <a:r>
              <a:rPr lang="en-GB" dirty="0" err="1" smtClean="0"/>
              <a:t>lowground</a:t>
            </a:r>
            <a:r>
              <a:rPr lang="en-GB" dirty="0" smtClean="0"/>
              <a:t> unit for further breeding </a:t>
            </a:r>
          </a:p>
          <a:p>
            <a:pPr marL="0" indent="0" eaLnBrk="1" hangingPunct="1">
              <a:buNone/>
            </a:pPr>
            <a:r>
              <a:rPr lang="en-GB" dirty="0" smtClean="0"/>
              <a:t>- in more favourable conditions!</a:t>
            </a:r>
          </a:p>
          <a:p>
            <a:pPr eaLnBrk="1" hangingPunct="1">
              <a:buFontTx/>
              <a:buNone/>
            </a:pPr>
            <a:endParaRPr lang="en-GB" dirty="0" smtClean="0"/>
          </a:p>
        </p:txBody>
      </p:sp>
    </p:spTree>
    <p:extLst>
      <p:ext uri="{BB962C8B-B14F-4D97-AF65-F5344CB8AC3E}">
        <p14:creationId xmlns:p14="http://schemas.microsoft.com/office/powerpoint/2010/main" val="21140296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sp>
        <p:nvSpPr>
          <p:cNvPr id="3" name="Content Placeholder 2"/>
          <p:cNvSpPr>
            <a:spLocks noGrp="1"/>
          </p:cNvSpPr>
          <p:nvPr>
            <p:ph idx="1"/>
          </p:nvPr>
        </p:nvSpPr>
        <p:spPr/>
        <p:txBody>
          <a:bodyPr>
            <a:normAutofit fontScale="85000" lnSpcReduction="10000"/>
          </a:bodyPr>
          <a:lstStyle/>
          <a:p>
            <a:pPr>
              <a:buNone/>
            </a:pPr>
            <a:r>
              <a:rPr lang="en-GB" sz="3300" dirty="0" smtClean="0"/>
              <a:t>Retagging sheep all ages</a:t>
            </a:r>
          </a:p>
          <a:p>
            <a:pPr>
              <a:buNone/>
            </a:pPr>
            <a:endParaRPr lang="en-GB" sz="1800" b="1" dirty="0" smtClean="0"/>
          </a:p>
          <a:p>
            <a:r>
              <a:rPr lang="en-GB" sz="3300" dirty="0" smtClean="0"/>
              <a:t>Make sure </a:t>
            </a:r>
            <a:r>
              <a:rPr lang="en-GB" sz="3300" u="sng" dirty="0" smtClean="0"/>
              <a:t>any tag </a:t>
            </a:r>
            <a:r>
              <a:rPr lang="en-GB" sz="3300" dirty="0" smtClean="0"/>
              <a:t>replacements are recorded</a:t>
            </a:r>
          </a:p>
          <a:p>
            <a:endParaRPr lang="en-GB" sz="1000" dirty="0" smtClean="0"/>
          </a:p>
          <a:p>
            <a:r>
              <a:rPr lang="en-GB" sz="3000" dirty="0"/>
              <a:t>Make sure you have a stock of red EID tags on </a:t>
            </a:r>
            <a:r>
              <a:rPr lang="en-GB" sz="3000" dirty="0" smtClean="0"/>
              <a:t>farm</a:t>
            </a:r>
          </a:p>
          <a:p>
            <a:endParaRPr lang="en-GB" sz="1100" dirty="0" smtClean="0"/>
          </a:p>
          <a:p>
            <a:r>
              <a:rPr lang="en-GB" sz="3300" dirty="0" smtClean="0"/>
              <a:t>Tags should be replaced </a:t>
            </a:r>
            <a:r>
              <a:rPr lang="en-GB" sz="3300" b="1" u="sng" dirty="0" smtClean="0"/>
              <a:t>within 28 days </a:t>
            </a:r>
            <a:r>
              <a:rPr lang="en-GB" sz="3300" dirty="0" smtClean="0"/>
              <a:t>of discovery. SGRPID Inspections.</a:t>
            </a:r>
          </a:p>
          <a:p>
            <a:endParaRPr lang="en-GB" sz="1100" dirty="0" smtClean="0"/>
          </a:p>
          <a:p>
            <a:r>
              <a:rPr lang="en-GB" sz="3300" dirty="0"/>
              <a:t>Any red tagged slaughter sheep must be slaughtered by 12 months </a:t>
            </a:r>
          </a:p>
          <a:p>
            <a:pPr lvl="1"/>
            <a:r>
              <a:rPr lang="en-GB" b="1" dirty="0"/>
              <a:t>CANNOT be </a:t>
            </a:r>
            <a:r>
              <a:rPr lang="en-GB" b="1" dirty="0" smtClean="0"/>
              <a:t>upgraded</a:t>
            </a:r>
          </a:p>
          <a:p>
            <a:pPr marL="0" lvl="1" indent="0" algn="ctr">
              <a:buNone/>
            </a:pPr>
            <a:endParaRPr lang="en-GB" b="1" u="sng" dirty="0" smtClean="0"/>
          </a:p>
          <a:p>
            <a:endParaRPr lang="en-GB" b="1" dirty="0" smtClean="0"/>
          </a:p>
          <a:p>
            <a:pPr>
              <a:buNone/>
            </a:pPr>
            <a:endParaRPr lang="en-GB" b="1" dirty="0" smtClean="0"/>
          </a:p>
          <a:p>
            <a:pPr>
              <a:buNone/>
            </a:pPr>
            <a:endParaRPr lang="en-GB" b="1" dirty="0" smtClean="0"/>
          </a:p>
        </p:txBody>
      </p:sp>
    </p:spTree>
    <p:extLst>
      <p:ext uri="{BB962C8B-B14F-4D97-AF65-F5344CB8AC3E}">
        <p14:creationId xmlns:p14="http://schemas.microsoft.com/office/powerpoint/2010/main" val="392278258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GB" dirty="0" smtClean="0"/>
              <a:t>Tagging Tips</a:t>
            </a:r>
            <a:endParaRPr lang="en-US" dirty="0" smtClean="0"/>
          </a:p>
        </p:txBody>
      </p:sp>
      <p:sp>
        <p:nvSpPr>
          <p:cNvPr id="5124" name="Rectangle 3"/>
          <p:cNvSpPr>
            <a:spLocks noGrp="1" noChangeArrowheads="1"/>
          </p:cNvSpPr>
          <p:nvPr>
            <p:ph idx="1"/>
          </p:nvPr>
        </p:nvSpPr>
        <p:spPr>
          <a:xfrm>
            <a:off x="323529" y="1882472"/>
            <a:ext cx="8619431" cy="4525963"/>
          </a:xfrm>
        </p:spPr>
        <p:txBody>
          <a:bodyPr/>
          <a:lstStyle/>
          <a:p>
            <a:pPr algn="just" eaLnBrk="1" hangingPunct="1">
              <a:buClr>
                <a:srgbClr val="FF0000"/>
              </a:buClr>
              <a:buFont typeface="Wingdings" pitchFamily="2" charset="2"/>
              <a:buChar char="ü"/>
            </a:pPr>
            <a:r>
              <a:rPr lang="en-GB" dirty="0" smtClean="0"/>
              <a:t>Use tags sequentially -</a:t>
            </a:r>
            <a:r>
              <a:rPr lang="en-US"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UK050123 400114 – 00213</a:t>
            </a:r>
          </a:p>
          <a:p>
            <a:pPr algn="just" eaLnBrk="1" hangingPunct="1"/>
            <a:endParaRPr lang="en-GB" sz="1800" dirty="0" smtClean="0"/>
          </a:p>
          <a:p>
            <a:pPr algn="just" eaLnBrk="1" hangingPunct="1">
              <a:buBlip>
                <a:blip r:embed="rId3"/>
              </a:buBlip>
            </a:pPr>
            <a:r>
              <a:rPr lang="en-GB" dirty="0" smtClean="0"/>
              <a:t>Don’t throw away damaged tags</a:t>
            </a:r>
          </a:p>
          <a:p>
            <a:pPr algn="just" eaLnBrk="1" hangingPunct="1">
              <a:buNone/>
            </a:pPr>
            <a:r>
              <a:rPr lang="en-GB" dirty="0" smtClean="0"/>
              <a:t>      – keep a note of them</a:t>
            </a:r>
          </a:p>
          <a:p>
            <a:pPr algn="just" eaLnBrk="1" hangingPunct="1">
              <a:buNone/>
            </a:pPr>
            <a:endParaRPr lang="en-GB" sz="1800" dirty="0" smtClean="0"/>
          </a:p>
          <a:p>
            <a:pPr algn="just" eaLnBrk="1" hangingPunct="1">
              <a:buClr>
                <a:srgbClr val="FF0000"/>
              </a:buClr>
              <a:buFont typeface="Wingdings" pitchFamily="2" charset="2"/>
              <a:buChar char="ü"/>
            </a:pPr>
            <a:r>
              <a:rPr lang="en-GB" dirty="0" smtClean="0"/>
              <a:t>Tag before moving (</a:t>
            </a:r>
            <a:r>
              <a:rPr lang="en-GB" b="1" u="sng" dirty="0" smtClean="0"/>
              <a:t>before 9 months old</a:t>
            </a:r>
            <a:r>
              <a:rPr lang="en-GB" dirty="0" smtClean="0"/>
              <a:t>)</a:t>
            </a:r>
          </a:p>
        </p:txBody>
      </p:sp>
      <p:pic>
        <p:nvPicPr>
          <p:cNvPr id="6146" name="Picture 2"/>
          <p:cNvPicPr>
            <a:picLocks noChangeAspect="1" noChangeArrowheads="1"/>
          </p:cNvPicPr>
          <p:nvPr/>
        </p:nvPicPr>
        <p:blipFill>
          <a:blip r:embed="rId4" cstate="print"/>
          <a:srcRect/>
          <a:stretch>
            <a:fillRect/>
          </a:stretch>
        </p:blipFill>
        <p:spPr bwMode="auto">
          <a:xfrm>
            <a:off x="7452322" y="3044959"/>
            <a:ext cx="1187177" cy="1100495"/>
          </a:xfrm>
          <a:prstGeom prst="rect">
            <a:avLst/>
          </a:prstGeom>
          <a:noFill/>
          <a:ln w="9525">
            <a:noFill/>
            <a:miter lim="800000"/>
            <a:headEnd/>
            <a:tailEnd/>
          </a:ln>
          <a:effectLst/>
        </p:spPr>
      </p:pic>
      <p:sp>
        <p:nvSpPr>
          <p:cNvPr id="6" name="Multiply 5"/>
          <p:cNvSpPr/>
          <p:nvPr/>
        </p:nvSpPr>
        <p:spPr>
          <a:xfrm>
            <a:off x="6911752" y="2564904"/>
            <a:ext cx="2232248" cy="1872208"/>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97452598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Sheep Tagging – Common Errors</a:t>
            </a:r>
            <a:endParaRPr lang="en-GB" dirty="0"/>
          </a:p>
        </p:txBody>
      </p:sp>
      <p:sp>
        <p:nvSpPr>
          <p:cNvPr id="3" name="Content Placeholder 2"/>
          <p:cNvSpPr>
            <a:spLocks noGrp="1"/>
          </p:cNvSpPr>
          <p:nvPr>
            <p:ph idx="1"/>
          </p:nvPr>
        </p:nvSpPr>
        <p:spPr>
          <a:xfrm>
            <a:off x="107504" y="1746753"/>
            <a:ext cx="8892480" cy="4565103"/>
          </a:xfrm>
        </p:spPr>
        <p:txBody>
          <a:bodyPr>
            <a:normAutofit/>
          </a:bodyPr>
          <a:lstStyle/>
          <a:p>
            <a:pPr>
              <a:spcBef>
                <a:spcPts val="600"/>
              </a:spcBef>
            </a:pPr>
            <a:r>
              <a:rPr lang="en-GB" dirty="0" smtClean="0"/>
              <a:t>SGRPID inspections.</a:t>
            </a:r>
          </a:p>
          <a:p>
            <a:pPr>
              <a:spcBef>
                <a:spcPts val="600"/>
              </a:spcBef>
            </a:pPr>
            <a:r>
              <a:rPr lang="en-GB" dirty="0" smtClean="0"/>
              <a:t>Slaughter </a:t>
            </a:r>
            <a:r>
              <a:rPr lang="en-GB" dirty="0"/>
              <a:t>tagged sheep not upgraded to full EID by 12 months of </a:t>
            </a:r>
            <a:r>
              <a:rPr lang="en-GB" dirty="0" smtClean="0"/>
              <a:t>age. (Not allowed &gt; 12 </a:t>
            </a:r>
            <a:r>
              <a:rPr lang="en-GB" dirty="0" err="1" smtClean="0"/>
              <a:t>mths</a:t>
            </a:r>
            <a:r>
              <a:rPr lang="en-GB" dirty="0" smtClean="0"/>
              <a:t>).</a:t>
            </a:r>
            <a:endParaRPr lang="en-GB" dirty="0"/>
          </a:p>
          <a:p>
            <a:pPr>
              <a:spcBef>
                <a:spcPts val="600"/>
              </a:spcBef>
            </a:pPr>
            <a:r>
              <a:rPr lang="en-GB" dirty="0" smtClean="0"/>
              <a:t>Sheep of an age requiring tagged - never tagged</a:t>
            </a:r>
          </a:p>
          <a:p>
            <a:pPr>
              <a:spcBef>
                <a:spcPts val="600"/>
              </a:spcBef>
            </a:pPr>
            <a:r>
              <a:rPr lang="en-GB" dirty="0" smtClean="0"/>
              <a:t>Excessive number of sheep with missing ear tags</a:t>
            </a:r>
          </a:p>
          <a:p>
            <a:pPr>
              <a:spcBef>
                <a:spcPts val="600"/>
              </a:spcBef>
            </a:pPr>
            <a:r>
              <a:rPr lang="en-GB" dirty="0"/>
              <a:t>Failure to use red replacement tags for re-identifying </a:t>
            </a:r>
            <a:r>
              <a:rPr lang="en-GB" dirty="0" smtClean="0"/>
              <a:t>purchased sheep</a:t>
            </a:r>
            <a:endParaRPr lang="en-GB" dirty="0"/>
          </a:p>
          <a:p>
            <a:pPr>
              <a:spcBef>
                <a:spcPts val="600"/>
              </a:spcBef>
            </a:pPr>
            <a:endParaRPr lang="en-GB" b="1" dirty="0" smtClean="0"/>
          </a:p>
          <a:p>
            <a:pPr>
              <a:spcBef>
                <a:spcPts val="600"/>
              </a:spcBef>
            </a:pPr>
            <a:endParaRPr lang="en-GB" b="1" dirty="0"/>
          </a:p>
          <a:p>
            <a:pPr>
              <a:spcBef>
                <a:spcPts val="600"/>
              </a:spcBef>
            </a:pPr>
            <a:endParaRPr lang="en-GB" b="1" dirty="0" smtClean="0"/>
          </a:p>
        </p:txBody>
      </p:sp>
    </p:spTree>
    <p:extLst>
      <p:ext uri="{BB962C8B-B14F-4D97-AF65-F5344CB8AC3E}">
        <p14:creationId xmlns:p14="http://schemas.microsoft.com/office/powerpoint/2010/main" val="3115555516"/>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Recording ON Movements</a:t>
            </a:r>
            <a:endParaRPr lang="en-GB" dirty="0"/>
          </a:p>
        </p:txBody>
      </p:sp>
      <p:sp>
        <p:nvSpPr>
          <p:cNvPr id="3" name="Content Placeholder 2"/>
          <p:cNvSpPr>
            <a:spLocks noGrp="1"/>
          </p:cNvSpPr>
          <p:nvPr>
            <p:ph idx="1"/>
          </p:nvPr>
        </p:nvSpPr>
        <p:spPr/>
        <p:txBody>
          <a:bodyPr/>
          <a:lstStyle/>
          <a:p>
            <a:r>
              <a:rPr lang="en-GB" sz="2400" dirty="0" smtClean="0"/>
              <a:t>Animals moving on, over 12 months old, should have a pair of tags.</a:t>
            </a:r>
          </a:p>
          <a:p>
            <a:r>
              <a:rPr lang="en-GB" sz="2400" dirty="0" smtClean="0"/>
              <a:t>You should record in your book (or separate sheet referenced at the back) the individual ID number of each animal.</a:t>
            </a:r>
          </a:p>
          <a:p>
            <a:r>
              <a:rPr lang="en-GB" sz="2400" dirty="0" err="1" smtClean="0"/>
              <a:t>ScotEID</a:t>
            </a:r>
            <a:r>
              <a:rPr lang="en-GB" sz="2400" dirty="0" smtClean="0"/>
              <a:t> – a facility that can be used in support.</a:t>
            </a:r>
          </a:p>
        </p:txBody>
      </p:sp>
    </p:spTree>
    <p:extLst>
      <p:ext uri="{BB962C8B-B14F-4D97-AF65-F5344CB8AC3E}">
        <p14:creationId xmlns:p14="http://schemas.microsoft.com/office/powerpoint/2010/main" val="26637676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Deaths</a:t>
            </a:r>
            <a:endParaRPr lang="en-GB" dirty="0"/>
          </a:p>
        </p:txBody>
      </p:sp>
      <p:sp>
        <p:nvSpPr>
          <p:cNvPr id="3" name="Content Placeholder 2"/>
          <p:cNvSpPr>
            <a:spLocks noGrp="1"/>
          </p:cNvSpPr>
          <p:nvPr>
            <p:ph idx="1"/>
          </p:nvPr>
        </p:nvSpPr>
        <p:spPr>
          <a:xfrm>
            <a:off x="179512" y="1600202"/>
            <a:ext cx="8856984" cy="4565103"/>
          </a:xfrm>
        </p:spPr>
        <p:txBody>
          <a:bodyPr/>
          <a:lstStyle/>
          <a:p>
            <a:r>
              <a:rPr lang="en-GB" dirty="0" smtClean="0"/>
              <a:t>Record as they happen</a:t>
            </a:r>
          </a:p>
          <a:p>
            <a:endParaRPr lang="en-GB" dirty="0" smtClean="0"/>
          </a:p>
          <a:p>
            <a:pPr>
              <a:buNone/>
            </a:pPr>
            <a:endParaRPr lang="en-GB" b="1" dirty="0" smtClean="0"/>
          </a:p>
          <a:p>
            <a:endParaRPr lang="en-GB" b="1" dirty="0"/>
          </a:p>
          <a:p>
            <a:endParaRPr lang="en-GB" b="1" dirty="0" smtClean="0"/>
          </a:p>
          <a:p>
            <a:endParaRPr lang="en-GB" b="1" dirty="0"/>
          </a:p>
          <a:p>
            <a:r>
              <a:rPr lang="en-GB" dirty="0" smtClean="0"/>
              <a:t>Death of animals yet to identified must be recorded</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872"/>
            <a:ext cx="893092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3861049"/>
            <a:ext cx="8921247" cy="58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6117" y="116631"/>
            <a:ext cx="2085751" cy="1512169"/>
          </a:xfrm>
          <a:prstGeom prst="rect">
            <a:avLst/>
          </a:prstGeom>
        </p:spPr>
      </p:pic>
    </p:spTree>
    <p:extLst>
      <p:ext uri="{BB962C8B-B14F-4D97-AF65-F5344CB8AC3E}">
        <p14:creationId xmlns:p14="http://schemas.microsoft.com/office/powerpoint/2010/main" val="1880214891"/>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Inventory - compulsory</a:t>
            </a: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7059"/>
          <a:stretch/>
        </p:blipFill>
        <p:spPr>
          <a:xfrm rot="5400000">
            <a:off x="1509777" y="361737"/>
            <a:ext cx="5419398" cy="7233445"/>
          </a:xfrm>
          <a:prstGeom prst="rect">
            <a:avLst/>
          </a:prstGeom>
        </p:spPr>
      </p:pic>
    </p:spTree>
    <p:extLst>
      <p:ext uri="{BB962C8B-B14F-4D97-AF65-F5344CB8AC3E}">
        <p14:creationId xmlns:p14="http://schemas.microsoft.com/office/powerpoint/2010/main" val="886803778"/>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GB" dirty="0" smtClean="0"/>
              <a:t>Movements - General</a:t>
            </a:r>
            <a:endParaRPr lang="en-US" dirty="0" smtClean="0"/>
          </a:p>
        </p:txBody>
      </p:sp>
      <p:sp>
        <p:nvSpPr>
          <p:cNvPr id="5124" name="Rectangle 3"/>
          <p:cNvSpPr>
            <a:spLocks noGrp="1" noChangeArrowheads="1"/>
          </p:cNvSpPr>
          <p:nvPr>
            <p:ph idx="1"/>
          </p:nvPr>
        </p:nvSpPr>
        <p:spPr>
          <a:xfrm>
            <a:off x="251520" y="1628800"/>
            <a:ext cx="8620125" cy="5229200"/>
          </a:xfrm>
        </p:spPr>
        <p:txBody>
          <a:bodyPr/>
          <a:lstStyle/>
          <a:p>
            <a:pPr algn="just" eaLnBrk="1" hangingPunct="1"/>
            <a:r>
              <a:rPr lang="en-GB" dirty="0" smtClean="0">
                <a:solidFill>
                  <a:schemeClr val="tx1"/>
                </a:solidFill>
              </a:rPr>
              <a:t>Make sure haulier information is complete</a:t>
            </a:r>
            <a:endParaRPr lang="en-GB" sz="1600" dirty="0" smtClean="0">
              <a:solidFill>
                <a:schemeClr val="tx1"/>
              </a:solidFill>
            </a:endParaRPr>
          </a:p>
          <a:p>
            <a:pPr algn="just" eaLnBrk="1" hangingPunct="1"/>
            <a:r>
              <a:rPr lang="en-GB" dirty="0" smtClean="0">
                <a:solidFill>
                  <a:schemeClr val="tx1"/>
                </a:solidFill>
              </a:rPr>
              <a:t>Standstill period 13 days for sheep.</a:t>
            </a:r>
          </a:p>
          <a:p>
            <a:pPr lvl="1" algn="just" eaLnBrk="1" hangingPunct="1"/>
            <a:r>
              <a:rPr lang="en-GB" dirty="0" smtClean="0">
                <a:solidFill>
                  <a:schemeClr val="tx1"/>
                </a:solidFill>
              </a:rPr>
              <a:t>Exemptions:</a:t>
            </a:r>
          </a:p>
          <a:p>
            <a:pPr lvl="1" algn="just" eaLnBrk="1" hangingPunct="1"/>
            <a:r>
              <a:rPr lang="en-GB" dirty="0" smtClean="0"/>
              <a:t>Movement to slaughterhouse</a:t>
            </a:r>
          </a:p>
          <a:p>
            <a:pPr lvl="1" algn="just" eaLnBrk="1" hangingPunct="1"/>
            <a:r>
              <a:rPr lang="en-GB" dirty="0" smtClean="0">
                <a:solidFill>
                  <a:schemeClr val="tx1"/>
                </a:solidFill>
              </a:rPr>
              <a:t>Breeding rams (same applies for bulls)</a:t>
            </a:r>
          </a:p>
          <a:p>
            <a:pPr lvl="1" algn="just" eaLnBrk="1" hangingPunct="1"/>
            <a:endParaRPr lang="en-GB" sz="1600" dirty="0" smtClean="0">
              <a:solidFill>
                <a:schemeClr val="tx1"/>
              </a:solidFill>
            </a:endParaRPr>
          </a:p>
          <a:p>
            <a:pPr algn="just" eaLnBrk="1" hangingPunct="1"/>
            <a:r>
              <a:rPr lang="en-GB" dirty="0" smtClean="0">
                <a:solidFill>
                  <a:schemeClr val="tx1"/>
                </a:solidFill>
              </a:rPr>
              <a:t>Separation facilities ….</a:t>
            </a:r>
          </a:p>
          <a:p>
            <a:pPr lvl="1" algn="just" eaLnBrk="1" hangingPunct="1"/>
            <a:r>
              <a:rPr lang="en-GB" dirty="0" smtClean="0">
                <a:solidFill>
                  <a:schemeClr val="tx1"/>
                </a:solidFill>
              </a:rPr>
              <a:t>Must be approved by SGRPID</a:t>
            </a:r>
          </a:p>
          <a:p>
            <a:pPr marL="514350" indent="-457200" algn="just"/>
            <a:r>
              <a:rPr lang="en-GB" dirty="0" smtClean="0">
                <a:solidFill>
                  <a:schemeClr val="tx1"/>
                </a:solidFill>
              </a:rPr>
              <a:t>Holding must be registered with Animal Health</a:t>
            </a:r>
          </a:p>
          <a:p>
            <a:pPr algn="just" eaLnBrk="1" hangingPunct="1">
              <a:buNone/>
            </a:pPr>
            <a:endParaRPr lang="en-GB" b="1" dirty="0" smtClean="0">
              <a:solidFill>
                <a:schemeClr val="tx1"/>
              </a:solidFill>
            </a:endParaRPr>
          </a:p>
        </p:txBody>
      </p:sp>
    </p:spTree>
    <p:extLst>
      <p:ext uri="{BB962C8B-B14F-4D97-AF65-F5344CB8AC3E}">
        <p14:creationId xmlns:p14="http://schemas.microsoft.com/office/powerpoint/2010/main" val="1659858372"/>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GB" dirty="0" smtClean="0"/>
              <a:t>Updating Holding Register</a:t>
            </a:r>
            <a:endParaRPr lang="en-US" dirty="0" smtClean="0"/>
          </a:p>
        </p:txBody>
      </p:sp>
      <p:sp>
        <p:nvSpPr>
          <p:cNvPr id="5124" name="Rectangle 3"/>
          <p:cNvSpPr>
            <a:spLocks noGrp="1" noChangeArrowheads="1"/>
          </p:cNvSpPr>
          <p:nvPr>
            <p:ph idx="1"/>
          </p:nvPr>
        </p:nvSpPr>
        <p:spPr>
          <a:xfrm>
            <a:off x="323528" y="1700809"/>
            <a:ext cx="8620125" cy="4525963"/>
          </a:xfrm>
        </p:spPr>
        <p:txBody>
          <a:bodyPr>
            <a:normAutofit/>
          </a:bodyPr>
          <a:lstStyle/>
          <a:p>
            <a:pPr algn="just" eaLnBrk="1" hangingPunct="1">
              <a:lnSpc>
                <a:spcPct val="150000"/>
              </a:lnSpc>
              <a:buClr>
                <a:srgbClr val="000066"/>
              </a:buClr>
              <a:buFont typeface="Arial" pitchFamily="34" charset="0"/>
              <a:buChar char="•"/>
            </a:pPr>
            <a:r>
              <a:rPr lang="en-GB" dirty="0" smtClean="0"/>
              <a:t>On/Off holding			48 hours</a:t>
            </a:r>
            <a:endParaRPr lang="en-GB" sz="1200" dirty="0" smtClean="0"/>
          </a:p>
          <a:p>
            <a:pPr algn="just" eaLnBrk="1" hangingPunct="1">
              <a:lnSpc>
                <a:spcPct val="150000"/>
              </a:lnSpc>
              <a:buClr>
                <a:srgbClr val="000066"/>
              </a:buClr>
              <a:buFont typeface="Arial" pitchFamily="34" charset="0"/>
              <a:buChar char="•"/>
            </a:pPr>
            <a:r>
              <a:rPr lang="en-GB" dirty="0" smtClean="0"/>
              <a:t>First Identified				48 hours</a:t>
            </a:r>
            <a:endParaRPr lang="en-GB" dirty="0"/>
          </a:p>
          <a:p>
            <a:pPr algn="just" eaLnBrk="1" hangingPunct="1">
              <a:lnSpc>
                <a:spcPct val="150000"/>
              </a:lnSpc>
              <a:buClr>
                <a:srgbClr val="000066"/>
              </a:buClr>
              <a:buFont typeface="Arial" pitchFamily="34" charset="0"/>
              <a:buChar char="•"/>
            </a:pPr>
            <a:r>
              <a:rPr lang="en-GB" dirty="0" smtClean="0"/>
              <a:t>Tag replacement			48 hours</a:t>
            </a:r>
          </a:p>
          <a:p>
            <a:pPr>
              <a:lnSpc>
                <a:spcPct val="150000"/>
              </a:lnSpc>
            </a:pPr>
            <a:r>
              <a:rPr lang="en-GB" dirty="0" smtClean="0"/>
              <a:t>Annual Inventory			1</a:t>
            </a:r>
            <a:r>
              <a:rPr lang="en-GB" baseline="30000" dirty="0" smtClean="0"/>
              <a:t>st</a:t>
            </a:r>
            <a:r>
              <a:rPr lang="en-GB" dirty="0" smtClean="0"/>
              <a:t> December *</a:t>
            </a:r>
          </a:p>
          <a:p>
            <a:pPr marL="0" indent="0">
              <a:lnSpc>
                <a:spcPct val="150000"/>
              </a:lnSpc>
              <a:buNone/>
            </a:pPr>
            <a:r>
              <a:rPr lang="en-GB" sz="2000" dirty="0" smtClean="0"/>
              <a:t>(part of December Census but must be returned at the latest 1</a:t>
            </a:r>
            <a:r>
              <a:rPr lang="en-GB" sz="2000" baseline="30000" dirty="0" smtClean="0"/>
              <a:t>st</a:t>
            </a:r>
            <a:r>
              <a:rPr lang="en-GB" sz="2000" dirty="0" smtClean="0"/>
              <a:t> February)</a:t>
            </a:r>
          </a:p>
          <a:p>
            <a:pPr eaLnBrk="1" hangingPunct="1">
              <a:lnSpc>
                <a:spcPct val="150000"/>
              </a:lnSpc>
            </a:pPr>
            <a:endParaRPr lang="en-US" dirty="0" smtClean="0"/>
          </a:p>
        </p:txBody>
      </p:sp>
    </p:spTree>
    <p:extLst>
      <p:ext uri="{BB962C8B-B14F-4D97-AF65-F5344CB8AC3E}">
        <p14:creationId xmlns:p14="http://schemas.microsoft.com/office/powerpoint/2010/main" val="426243106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GB" dirty="0" smtClean="0"/>
              <a:t>Movements</a:t>
            </a:r>
            <a:endParaRPr lang="en-US" dirty="0" smtClean="0"/>
          </a:p>
        </p:txBody>
      </p:sp>
      <p:sp>
        <p:nvSpPr>
          <p:cNvPr id="5124" name="Rectangle 3"/>
          <p:cNvSpPr>
            <a:spLocks noGrp="1" noChangeArrowheads="1"/>
          </p:cNvSpPr>
          <p:nvPr>
            <p:ph idx="1"/>
          </p:nvPr>
        </p:nvSpPr>
        <p:spPr>
          <a:xfrm>
            <a:off x="323528" y="1772817"/>
            <a:ext cx="8620125" cy="4525963"/>
          </a:xfrm>
        </p:spPr>
        <p:txBody>
          <a:bodyPr/>
          <a:lstStyle/>
          <a:p>
            <a:pPr algn="just" eaLnBrk="1" hangingPunct="1">
              <a:buClr>
                <a:srgbClr val="000066"/>
              </a:buClr>
              <a:buFont typeface="Arial" pitchFamily="34" charset="0"/>
              <a:buChar char="•"/>
            </a:pPr>
            <a:r>
              <a:rPr lang="en-GB" dirty="0" smtClean="0"/>
              <a:t>Must be reported within 3 days to SAMU</a:t>
            </a:r>
          </a:p>
          <a:p>
            <a:pPr algn="just" eaLnBrk="1" hangingPunct="1">
              <a:buNone/>
            </a:pPr>
            <a:r>
              <a:rPr lang="en-GB" dirty="0" smtClean="0"/>
              <a:t>      - </a:t>
            </a:r>
            <a:r>
              <a:rPr lang="en-GB" sz="2400" dirty="0" smtClean="0"/>
              <a:t>Unless moved through a </a:t>
            </a:r>
            <a:r>
              <a:rPr lang="en-GB" sz="2400" b="1" dirty="0" smtClean="0"/>
              <a:t>Scottish</a:t>
            </a:r>
            <a:r>
              <a:rPr lang="en-GB" sz="2400" dirty="0" smtClean="0"/>
              <a:t> Market or 		</a:t>
            </a:r>
            <a:r>
              <a:rPr lang="en-GB" sz="2400" b="1" dirty="0" smtClean="0"/>
              <a:t>Scottish</a:t>
            </a:r>
            <a:r>
              <a:rPr lang="en-GB" sz="2400" dirty="0" smtClean="0"/>
              <a:t> Abattoir</a:t>
            </a:r>
          </a:p>
          <a:p>
            <a:pPr algn="just" eaLnBrk="1" hangingPunct="1">
              <a:buNone/>
            </a:pPr>
            <a:r>
              <a:rPr lang="en-GB" dirty="0" smtClean="0"/>
              <a:t>      - </a:t>
            </a:r>
            <a:r>
              <a:rPr lang="en-GB" sz="2400" dirty="0" smtClean="0"/>
              <a:t>Or under a concession</a:t>
            </a:r>
          </a:p>
          <a:p>
            <a:pPr algn="just" eaLnBrk="1" hangingPunct="1"/>
            <a:endParaRPr lang="en-GB" sz="1200" dirty="0" smtClean="0"/>
          </a:p>
          <a:p>
            <a:pPr algn="just" eaLnBrk="1" hangingPunct="1">
              <a:buClr>
                <a:srgbClr val="000066"/>
              </a:buClr>
              <a:buFont typeface="Arial" pitchFamily="34" charset="0"/>
              <a:buChar char="•"/>
            </a:pPr>
            <a:r>
              <a:rPr lang="en-GB" dirty="0" smtClean="0"/>
              <a:t>Can use the Movement Document</a:t>
            </a:r>
          </a:p>
          <a:p>
            <a:pPr lvl="1" algn="just"/>
            <a:r>
              <a:rPr lang="en-GB" sz="2000" dirty="0" smtClean="0"/>
              <a:t>Retain slips for 3 years</a:t>
            </a:r>
          </a:p>
          <a:p>
            <a:pPr algn="just" eaLnBrk="1" hangingPunct="1">
              <a:buClr>
                <a:srgbClr val="000066"/>
              </a:buClr>
              <a:buFont typeface="Arial" pitchFamily="34" charset="0"/>
              <a:buChar char="•"/>
            </a:pPr>
            <a:r>
              <a:rPr lang="en-GB" dirty="0" smtClean="0"/>
              <a:t>Can be by email or fax</a:t>
            </a:r>
          </a:p>
          <a:p>
            <a:pPr algn="just" eaLnBrk="1" hangingPunct="1"/>
            <a:endParaRPr lang="en-GB" b="1" dirty="0" smtClean="0"/>
          </a:p>
          <a:p>
            <a:pPr algn="just" eaLnBrk="1" hangingPunct="1"/>
            <a:endParaRPr lang="en-GB" b="1" dirty="0" smtClean="0"/>
          </a:p>
          <a:p>
            <a:pPr algn="just" eaLnBrk="1" hangingPunct="1"/>
            <a:endParaRPr lang="en-GB" b="1" dirty="0" smtClean="0"/>
          </a:p>
          <a:p>
            <a:pPr algn="just" eaLnBrk="1" hangingPunct="1">
              <a:buFontTx/>
              <a:buNone/>
            </a:pPr>
            <a:endParaRPr lang="en-GB" b="1" dirty="0" smtClean="0"/>
          </a:p>
          <a:p>
            <a:pPr algn="just" eaLnBrk="1" hangingPunct="1"/>
            <a:endParaRPr lang="en-GB" b="1" dirty="0" smtClean="0">
              <a:solidFill>
                <a:schemeClr val="tx1"/>
              </a:solidFill>
            </a:endParaRPr>
          </a:p>
          <a:p>
            <a:pPr eaLnBrk="1" hangingPunct="1">
              <a:buFontTx/>
              <a:buNone/>
            </a:pPr>
            <a:endParaRPr lang="en-GB" dirty="0" smtClean="0"/>
          </a:p>
          <a:p>
            <a:pPr eaLnBrk="1" hangingPunct="1"/>
            <a:endParaRPr lang="en-US" dirty="0" smtClean="0"/>
          </a:p>
        </p:txBody>
      </p:sp>
      <p:pic>
        <p:nvPicPr>
          <p:cNvPr id="5" name="Picture 2"/>
          <p:cNvPicPr>
            <a:picLocks noChangeAspect="1" noChangeArrowheads="1"/>
          </p:cNvPicPr>
          <p:nvPr/>
        </p:nvPicPr>
        <p:blipFill>
          <a:blip r:embed="rId3" cstate="print"/>
          <a:srcRect/>
          <a:stretch>
            <a:fillRect/>
          </a:stretch>
        </p:blipFill>
        <p:spPr bwMode="auto">
          <a:xfrm rot="1196816">
            <a:off x="6986041" y="3052802"/>
            <a:ext cx="1688813" cy="2319928"/>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5365843" y="5301209"/>
            <a:ext cx="1296144" cy="1134127"/>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cstate="print"/>
          <a:srcRect/>
          <a:stretch>
            <a:fillRect/>
          </a:stretch>
        </p:blipFill>
        <p:spPr bwMode="auto">
          <a:xfrm>
            <a:off x="6876256" y="5426011"/>
            <a:ext cx="1224136" cy="1112744"/>
          </a:xfrm>
          <a:prstGeom prst="rect">
            <a:avLst/>
          </a:prstGeom>
          <a:noFill/>
          <a:ln w="9525">
            <a:noFill/>
            <a:miter lim="800000"/>
            <a:headEnd/>
            <a:tailEnd/>
          </a:ln>
          <a:effectLst/>
        </p:spPr>
      </p:pic>
    </p:spTree>
    <p:extLst>
      <p:ext uri="{BB962C8B-B14F-4D97-AF65-F5344CB8AC3E}">
        <p14:creationId xmlns:p14="http://schemas.microsoft.com/office/powerpoint/2010/main" val="268205263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Acronyms</a:t>
            </a:r>
            <a:endParaRPr lang="en-GB" dirty="0"/>
          </a:p>
        </p:txBody>
      </p:sp>
      <p:sp>
        <p:nvSpPr>
          <p:cNvPr id="3" name="Content Placeholder 2"/>
          <p:cNvSpPr>
            <a:spLocks noGrp="1"/>
          </p:cNvSpPr>
          <p:nvPr>
            <p:ph idx="1"/>
          </p:nvPr>
        </p:nvSpPr>
        <p:spPr/>
        <p:txBody>
          <a:bodyPr/>
          <a:lstStyle/>
          <a:p>
            <a:r>
              <a:rPr lang="en-GB" dirty="0" smtClean="0"/>
              <a:t>SAMU – Scottish Animal Movement Unit</a:t>
            </a:r>
          </a:p>
          <a:p>
            <a:pPr lvl="1"/>
            <a:r>
              <a:rPr lang="en-GB" dirty="0" smtClean="0"/>
              <a:t>The official register</a:t>
            </a:r>
          </a:p>
          <a:p>
            <a:pPr marL="0" indent="0">
              <a:buNone/>
            </a:pPr>
            <a:endParaRPr lang="en-GB" dirty="0" smtClean="0"/>
          </a:p>
          <a:p>
            <a:r>
              <a:rPr lang="en-GB" dirty="0" err="1" smtClean="0"/>
              <a:t>ScotEID</a:t>
            </a:r>
            <a:r>
              <a:rPr lang="en-GB" dirty="0" smtClean="0"/>
              <a:t> </a:t>
            </a:r>
          </a:p>
          <a:p>
            <a:pPr lvl="1"/>
            <a:r>
              <a:rPr lang="en-GB" dirty="0" smtClean="0"/>
              <a:t>Not the official register – you can use it to </a:t>
            </a:r>
            <a:r>
              <a:rPr lang="en-GB" b="1" dirty="0" smtClean="0"/>
              <a:t>support </a:t>
            </a:r>
            <a:r>
              <a:rPr lang="en-GB" dirty="0" smtClean="0"/>
              <a:t>your records</a:t>
            </a:r>
          </a:p>
          <a:p>
            <a:pPr lvl="1"/>
            <a:endParaRPr lang="en-GB" dirty="0"/>
          </a:p>
        </p:txBody>
      </p:sp>
    </p:spTree>
    <p:extLst>
      <p:ext uri="{BB962C8B-B14F-4D97-AF65-F5344CB8AC3E}">
        <p14:creationId xmlns:p14="http://schemas.microsoft.com/office/powerpoint/2010/main" val="144310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Terminology: CULL EWE</a:t>
            </a:r>
          </a:p>
        </p:txBody>
      </p:sp>
      <p:sp>
        <p:nvSpPr>
          <p:cNvPr id="9219" name="Rectangle 3"/>
          <p:cNvSpPr>
            <a:spLocks noGrp="1" noChangeArrowheads="1"/>
          </p:cNvSpPr>
          <p:nvPr>
            <p:ph idx="1"/>
          </p:nvPr>
        </p:nvSpPr>
        <p:spPr/>
        <p:txBody>
          <a:bodyPr/>
          <a:lstStyle/>
          <a:p>
            <a:pPr eaLnBrk="1" hangingPunct="1"/>
            <a:r>
              <a:rPr lang="en-GB" dirty="0" smtClean="0"/>
              <a:t>A ewe no longer fit for breeding. Could be any age.</a:t>
            </a:r>
          </a:p>
          <a:p>
            <a:pPr eaLnBrk="1" hangingPunct="1"/>
            <a:r>
              <a:rPr lang="en-GB" dirty="0" smtClean="0"/>
              <a:t>Reasons</a:t>
            </a:r>
          </a:p>
          <a:p>
            <a:pPr lvl="1" eaLnBrk="1" hangingPunct="1"/>
            <a:r>
              <a:rPr lang="en-GB" sz="2400" dirty="0" smtClean="0"/>
              <a:t>Teeth</a:t>
            </a:r>
          </a:p>
          <a:p>
            <a:pPr lvl="1" eaLnBrk="1" hangingPunct="1"/>
            <a:r>
              <a:rPr lang="en-GB" sz="2400" dirty="0" smtClean="0"/>
              <a:t>Udder</a:t>
            </a:r>
          </a:p>
          <a:p>
            <a:pPr lvl="1" eaLnBrk="1" hangingPunct="1"/>
            <a:r>
              <a:rPr lang="en-GB" sz="2400" dirty="0" smtClean="0"/>
              <a:t>Feet</a:t>
            </a:r>
          </a:p>
          <a:p>
            <a:pPr lvl="1" eaLnBrk="1" hangingPunct="1"/>
            <a:r>
              <a:rPr lang="en-GB" sz="2400" dirty="0" smtClean="0"/>
              <a:t>Condition</a:t>
            </a:r>
          </a:p>
          <a:p>
            <a:pPr lvl="1" eaLnBrk="1" hangingPunct="1"/>
            <a:r>
              <a:rPr lang="en-GB" sz="2400" dirty="0" smtClean="0"/>
              <a:t>Health</a:t>
            </a:r>
          </a:p>
          <a:p>
            <a:pPr lvl="1" eaLnBrk="1" hangingPunct="1"/>
            <a:r>
              <a:rPr lang="en-GB" sz="2400" dirty="0" smtClean="0"/>
              <a:t>Caesarean section</a:t>
            </a:r>
          </a:p>
        </p:txBody>
      </p:sp>
    </p:spTree>
    <p:extLst>
      <p:ext uri="{BB962C8B-B14F-4D97-AF65-F5344CB8AC3E}">
        <p14:creationId xmlns:p14="http://schemas.microsoft.com/office/powerpoint/2010/main" val="27756536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GB" smtClean="0"/>
              <a:t>Records - compulsory</a:t>
            </a:r>
            <a:endParaRPr lang="en-US" smtClean="0"/>
          </a:p>
        </p:txBody>
      </p:sp>
      <p:sp>
        <p:nvSpPr>
          <p:cNvPr id="5124" name="Rectangle 3"/>
          <p:cNvSpPr>
            <a:spLocks noGrp="1" noChangeArrowheads="1"/>
          </p:cNvSpPr>
          <p:nvPr>
            <p:ph idx="1"/>
          </p:nvPr>
        </p:nvSpPr>
        <p:spPr>
          <a:xfrm>
            <a:off x="323528" y="1628801"/>
            <a:ext cx="8620125" cy="4525963"/>
          </a:xfrm>
        </p:spPr>
        <p:txBody>
          <a:bodyPr/>
          <a:lstStyle/>
          <a:p>
            <a:pPr algn="just" eaLnBrk="1" hangingPunct="1">
              <a:buClr>
                <a:srgbClr val="FF0000"/>
              </a:buClr>
              <a:buFont typeface="Wingdings" pitchFamily="2" charset="2"/>
              <a:buChar char="ü"/>
            </a:pPr>
            <a:r>
              <a:rPr lang="en-GB" dirty="0" smtClean="0"/>
              <a:t>Replacement tag record</a:t>
            </a:r>
          </a:p>
          <a:p>
            <a:pPr algn="just" eaLnBrk="1" hangingPunct="1"/>
            <a:endParaRPr lang="en-GB" sz="1200" dirty="0" smtClean="0"/>
          </a:p>
          <a:p>
            <a:pPr algn="just" eaLnBrk="1" hangingPunct="1">
              <a:buClr>
                <a:srgbClr val="FF0000"/>
              </a:buClr>
              <a:buFont typeface="Wingdings" pitchFamily="2" charset="2"/>
              <a:buChar char="ü"/>
            </a:pPr>
            <a:r>
              <a:rPr lang="en-GB" dirty="0" smtClean="0"/>
              <a:t>Record of tagging</a:t>
            </a:r>
          </a:p>
          <a:p>
            <a:pPr algn="just" eaLnBrk="1" hangingPunct="1">
              <a:buClr>
                <a:srgbClr val="FF0000"/>
              </a:buClr>
              <a:buNone/>
            </a:pPr>
            <a:endParaRPr lang="en-GB" sz="1200" dirty="0" smtClean="0"/>
          </a:p>
          <a:p>
            <a:pPr algn="just" eaLnBrk="1" hangingPunct="1">
              <a:buClr>
                <a:srgbClr val="FF0000"/>
              </a:buClr>
              <a:buFont typeface="Wingdings" pitchFamily="2" charset="2"/>
              <a:buChar char="ü"/>
            </a:pPr>
            <a:r>
              <a:rPr lang="en-GB" dirty="0" smtClean="0"/>
              <a:t>Record deaths (</a:t>
            </a:r>
            <a:r>
              <a:rPr lang="en-GB" sz="2800" dirty="0" smtClean="0"/>
              <a:t>commonly missing</a:t>
            </a:r>
            <a:r>
              <a:rPr lang="en-GB" dirty="0" smtClean="0"/>
              <a:t>)</a:t>
            </a:r>
          </a:p>
          <a:p>
            <a:pPr algn="just" eaLnBrk="1" hangingPunct="1"/>
            <a:endParaRPr lang="en-GB" sz="1200" dirty="0" smtClean="0"/>
          </a:p>
          <a:p>
            <a:pPr algn="just" eaLnBrk="1" hangingPunct="1">
              <a:buClr>
                <a:srgbClr val="FF0000"/>
              </a:buClr>
              <a:buFont typeface="Wingdings" pitchFamily="2" charset="2"/>
              <a:buChar char="ü"/>
            </a:pPr>
            <a:r>
              <a:rPr lang="en-GB" dirty="0" smtClean="0"/>
              <a:t>Continuous records</a:t>
            </a:r>
          </a:p>
          <a:p>
            <a:pPr algn="just" eaLnBrk="1" hangingPunct="1"/>
            <a:endParaRPr lang="en-GB" sz="1200" dirty="0" smtClean="0"/>
          </a:p>
          <a:p>
            <a:pPr algn="just" eaLnBrk="1" hangingPunct="1">
              <a:buClr>
                <a:srgbClr val="FF0000"/>
              </a:buClr>
              <a:buFont typeface="Wingdings" pitchFamily="2" charset="2"/>
              <a:buChar char="ü"/>
            </a:pPr>
            <a:r>
              <a:rPr lang="en-GB" dirty="0" smtClean="0"/>
              <a:t>SAMUs – Movement Documents</a:t>
            </a:r>
          </a:p>
          <a:p>
            <a:pPr algn="just" eaLnBrk="1" hangingPunct="1"/>
            <a:endParaRPr lang="en-GB" sz="1200" dirty="0" smtClean="0"/>
          </a:p>
          <a:p>
            <a:pPr algn="just" eaLnBrk="1" hangingPunct="1">
              <a:buClr>
                <a:srgbClr val="FF0000"/>
              </a:buClr>
              <a:buFont typeface="Wingdings" pitchFamily="2" charset="2"/>
              <a:buChar char="ü"/>
            </a:pPr>
            <a:r>
              <a:rPr lang="en-GB" dirty="0" smtClean="0"/>
              <a:t>Keep for 3 years</a:t>
            </a:r>
          </a:p>
          <a:p>
            <a:pPr algn="just" eaLnBrk="1" hangingPunct="1">
              <a:buFontTx/>
              <a:buNone/>
            </a:pPr>
            <a:endParaRPr lang="en-GB" b="1" dirty="0" smtClean="0"/>
          </a:p>
          <a:p>
            <a:pPr algn="just" eaLnBrk="1" hangingPunct="1"/>
            <a:endParaRPr lang="en-GB" b="1" dirty="0" smtClean="0">
              <a:solidFill>
                <a:schemeClr val="tx1"/>
              </a:solidFill>
            </a:endParaRPr>
          </a:p>
          <a:p>
            <a:pPr eaLnBrk="1" hangingPunct="1">
              <a:buFontTx/>
              <a:buNone/>
            </a:pPr>
            <a:endParaRPr lang="en-GB" dirty="0" smtClean="0"/>
          </a:p>
          <a:p>
            <a:pPr eaLnBrk="1" hangingPunct="1"/>
            <a:endParaRPr lang="en-US" dirty="0" smtClean="0"/>
          </a:p>
        </p:txBody>
      </p:sp>
    </p:spTree>
    <p:extLst>
      <p:ext uri="{BB962C8B-B14F-4D97-AF65-F5344CB8AC3E}">
        <p14:creationId xmlns:p14="http://schemas.microsoft.com/office/powerpoint/2010/main" val="202974200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556791"/>
            <a:ext cx="7920880" cy="923330"/>
          </a:xfrm>
          <a:prstGeom prst="rect">
            <a:avLst/>
          </a:prstGeom>
          <a:gradFill>
            <a:gsLst>
              <a:gs pos="0">
                <a:schemeClr val="bg2">
                  <a:lumMod val="75000"/>
                </a:schemeClr>
              </a:gs>
              <a:gs pos="50000">
                <a:schemeClr val="accent1">
                  <a:shade val="67500"/>
                  <a:satMod val="115000"/>
                </a:schemeClr>
              </a:gs>
              <a:gs pos="100000">
                <a:schemeClr val="accent1">
                  <a:shade val="100000"/>
                  <a:satMod val="115000"/>
                </a:schemeClr>
              </a:gs>
            </a:gsLst>
            <a:lin ang="5400000" scaled="0"/>
          </a:gradFill>
          <a:ln w="38100">
            <a:noFill/>
          </a:ln>
        </p:spPr>
        <p:txBody>
          <a:bodyPr wrap="square" lIns="91440" tIns="45720" rIns="91440" bIns="45720">
            <a:spAutoFit/>
          </a:bodyPr>
          <a:lstStyle/>
          <a:p>
            <a:pPr algn="ctr"/>
            <a:r>
              <a:rPr lang="en-GB" sz="54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Tagging &amp; Recording</a:t>
            </a:r>
            <a:endParaRPr lang="en-GB" sz="5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8" name="Title 1"/>
          <p:cNvSpPr>
            <a:spLocks noGrp="1"/>
          </p:cNvSpPr>
          <p:nvPr>
            <p:ph type="title"/>
          </p:nvPr>
        </p:nvSpPr>
        <p:spPr>
          <a:xfrm>
            <a:off x="227811" y="19248"/>
            <a:ext cx="7379064" cy="1143000"/>
          </a:xfrm>
        </p:spPr>
        <p:txBody>
          <a:bodyPr/>
          <a:lstStyle/>
          <a:p>
            <a:r>
              <a:rPr lang="en-GB" dirty="0" smtClean="0"/>
              <a:t>Cattle Guidance</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673355"/>
            <a:ext cx="3560460" cy="14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869160"/>
            <a:ext cx="1928197" cy="14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328" y="2749430"/>
            <a:ext cx="2466975" cy="18478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55383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correct books!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839258">
            <a:off x="449404" y="1986021"/>
            <a:ext cx="4362531" cy="308266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120303">
            <a:off x="3956254" y="2046597"/>
            <a:ext cx="4405708" cy="3113178"/>
          </a:xfrm>
          <a:prstGeom prst="rect">
            <a:avLst/>
          </a:prstGeom>
        </p:spPr>
      </p:pic>
      <p:sp>
        <p:nvSpPr>
          <p:cNvPr id="6" name="TextBox 5"/>
          <p:cNvSpPr txBox="1"/>
          <p:nvPr/>
        </p:nvSpPr>
        <p:spPr>
          <a:xfrm>
            <a:off x="971600" y="6081630"/>
            <a:ext cx="7344816" cy="400110"/>
          </a:xfrm>
          <a:prstGeom prst="rect">
            <a:avLst/>
          </a:prstGeom>
          <a:noFill/>
        </p:spPr>
        <p:txBody>
          <a:bodyPr wrap="square" rtlCol="0">
            <a:spAutoFit/>
          </a:bodyPr>
          <a:lstStyle/>
          <a:p>
            <a:pPr algn="ctr"/>
            <a:r>
              <a:rPr lang="en-GB" sz="2000" dirty="0" smtClean="0">
                <a:latin typeface="+mn-lt"/>
                <a:cs typeface="Tahoma" charset="0"/>
              </a:rPr>
              <a:t>Can be downloaded as excel </a:t>
            </a:r>
            <a:r>
              <a:rPr lang="en-GB" sz="2000" dirty="0" err="1" smtClean="0">
                <a:latin typeface="+mn-lt"/>
                <a:cs typeface="Tahoma" charset="0"/>
              </a:rPr>
              <a:t>spreadsheets</a:t>
            </a:r>
            <a:r>
              <a:rPr lang="en-GB" sz="2000" dirty="0" smtClean="0">
                <a:latin typeface="+mn-lt"/>
                <a:cs typeface="Tahoma" charset="0"/>
              </a:rPr>
              <a:t> from SG website</a:t>
            </a:r>
            <a:endParaRPr lang="en-GB" sz="2000" dirty="0">
              <a:latin typeface="+mn-lt"/>
              <a:cs typeface="Tahoma" charset="0"/>
            </a:endParaRPr>
          </a:p>
        </p:txBody>
      </p:sp>
    </p:spTree>
    <p:extLst>
      <p:ext uri="{BB962C8B-B14F-4D97-AF65-F5344CB8AC3E}">
        <p14:creationId xmlns:p14="http://schemas.microsoft.com/office/powerpoint/2010/main" val="18686168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Tagging - Basics</a:t>
            </a:r>
            <a:endParaRPr lang="en-GB" dirty="0"/>
          </a:p>
        </p:txBody>
      </p:sp>
      <p:sp>
        <p:nvSpPr>
          <p:cNvPr id="3" name="Content Placeholder 2"/>
          <p:cNvSpPr>
            <a:spLocks noGrp="1"/>
          </p:cNvSpPr>
          <p:nvPr>
            <p:ph idx="1"/>
          </p:nvPr>
        </p:nvSpPr>
        <p:spPr/>
        <p:txBody>
          <a:bodyPr>
            <a:normAutofit/>
          </a:bodyPr>
          <a:lstStyle/>
          <a:p>
            <a:r>
              <a:rPr lang="en-GB" dirty="0" smtClean="0"/>
              <a:t>Born after 1 July 2000</a:t>
            </a:r>
          </a:p>
          <a:p>
            <a:pPr lvl="1"/>
            <a:r>
              <a:rPr lang="en-GB" dirty="0" smtClean="0"/>
              <a:t>All numeric </a:t>
            </a:r>
            <a:r>
              <a:rPr lang="en-GB" dirty="0" err="1" smtClean="0"/>
              <a:t>eartag</a:t>
            </a:r>
            <a:r>
              <a:rPr lang="en-GB" dirty="0" smtClean="0"/>
              <a:t> in each ear</a:t>
            </a:r>
          </a:p>
          <a:p>
            <a:pPr lvl="1"/>
            <a:endParaRPr lang="en-GB" dirty="0" smtClean="0"/>
          </a:p>
          <a:p>
            <a:pPr>
              <a:buNone/>
            </a:pPr>
            <a:endParaRPr lang="en-GB" dirty="0" smtClean="0"/>
          </a:p>
          <a:p>
            <a:pPr>
              <a:buNone/>
            </a:pPr>
            <a:endParaRPr lang="en-GB"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636912"/>
            <a:ext cx="4536504" cy="340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915623"/>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Tagging</a:t>
            </a:r>
            <a:endParaRPr lang="en-GB" dirty="0"/>
          </a:p>
        </p:txBody>
      </p:sp>
      <p:sp>
        <p:nvSpPr>
          <p:cNvPr id="3" name="Content Placeholder 2"/>
          <p:cNvSpPr>
            <a:spLocks noGrp="1"/>
          </p:cNvSpPr>
          <p:nvPr>
            <p:ph idx="1"/>
          </p:nvPr>
        </p:nvSpPr>
        <p:spPr/>
        <p:txBody>
          <a:bodyPr/>
          <a:lstStyle/>
          <a:p>
            <a:r>
              <a:rPr lang="en-GB" sz="2000" dirty="0" smtClean="0"/>
              <a:t>After you register with Animal Health, they update the national database.  When you call an ear-tag supplier (i.e. local merchant) have your flock number and holding number to hand.</a:t>
            </a:r>
          </a:p>
          <a:p>
            <a:r>
              <a:rPr lang="en-GB" sz="2000" dirty="0" smtClean="0"/>
              <a:t>Cattle tags are in the format UK123456 100001, 200002,etc (check digit goes to 7 then starts again at 1).</a:t>
            </a:r>
          </a:p>
          <a:p>
            <a:r>
              <a:rPr lang="en-GB" sz="2000" dirty="0" smtClean="0"/>
              <a:t>They will automatically issue the next numbers in the sequence, starting from 100001.</a:t>
            </a:r>
          </a:p>
          <a:p>
            <a:r>
              <a:rPr lang="en-GB" sz="2000" dirty="0" smtClean="0"/>
              <a:t>Unlike replacement sheep tags (which issue a new number), cattle replacement tags get the same number.  Have it to hand when you order.  </a:t>
            </a:r>
          </a:p>
          <a:p>
            <a:r>
              <a:rPr lang="en-GB" sz="2000" dirty="0" smtClean="0"/>
              <a:t>Tags inserted using special pliers – normally each tag manufacturer has different pliers.  If borrowing pliers make sure you order the right make of tags!  </a:t>
            </a:r>
            <a:endParaRPr lang="en-GB" sz="2000" dirty="0"/>
          </a:p>
        </p:txBody>
      </p:sp>
    </p:spTree>
    <p:extLst>
      <p:ext uri="{BB962C8B-B14F-4D97-AF65-F5344CB8AC3E}">
        <p14:creationId xmlns:p14="http://schemas.microsoft.com/office/powerpoint/2010/main" val="30581927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Tagging</a:t>
            </a:r>
            <a:endParaRPr lang="en-GB" dirty="0"/>
          </a:p>
        </p:txBody>
      </p:sp>
      <p:sp>
        <p:nvSpPr>
          <p:cNvPr id="3" name="Content Placeholder 2"/>
          <p:cNvSpPr>
            <a:spLocks noGrp="1"/>
          </p:cNvSpPr>
          <p:nvPr>
            <p:ph idx="1"/>
          </p:nvPr>
        </p:nvSpPr>
        <p:spPr/>
        <p:txBody>
          <a:bodyPr/>
          <a:lstStyle/>
          <a:p>
            <a:r>
              <a:rPr lang="en-GB" dirty="0" smtClean="0"/>
              <a:t>Primary tags</a:t>
            </a:r>
          </a:p>
          <a:p>
            <a:pPr lvl="1"/>
            <a:r>
              <a:rPr lang="en-GB" dirty="0" smtClean="0"/>
              <a:t>Big yellow plastic tags</a:t>
            </a:r>
          </a:p>
          <a:p>
            <a:r>
              <a:rPr lang="en-GB" dirty="0" smtClean="0"/>
              <a:t>Secondary tags</a:t>
            </a:r>
          </a:p>
          <a:p>
            <a:pPr lvl="1"/>
            <a:r>
              <a:rPr lang="en-GB" dirty="0" smtClean="0"/>
              <a:t>Either the same as above or a small yellow plastic tag/metal tag.</a:t>
            </a:r>
          </a:p>
          <a:p>
            <a:r>
              <a:rPr lang="en-GB" dirty="0" smtClean="0"/>
              <a:t>Tags need to be officially printed – you cannot make your own statutory tags.</a:t>
            </a:r>
          </a:p>
          <a:p>
            <a:r>
              <a:rPr lang="en-GB" dirty="0" smtClean="0"/>
              <a:t>You </a:t>
            </a:r>
            <a:r>
              <a:rPr lang="en-GB" b="1" i="1" dirty="0" smtClean="0"/>
              <a:t>can </a:t>
            </a:r>
            <a:r>
              <a:rPr lang="en-GB" dirty="0" smtClean="0"/>
              <a:t>have a hand-written ‘management tag’ but needs to be in addition to statutory.</a:t>
            </a:r>
          </a:p>
          <a:p>
            <a:endParaRPr lang="en-GB" dirty="0" smtClean="0"/>
          </a:p>
          <a:p>
            <a:endParaRPr lang="en-GB" dirty="0"/>
          </a:p>
        </p:txBody>
      </p:sp>
    </p:spTree>
    <p:extLst>
      <p:ext uri="{BB962C8B-B14F-4D97-AF65-F5344CB8AC3E}">
        <p14:creationId xmlns:p14="http://schemas.microsoft.com/office/powerpoint/2010/main" val="24249778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to tag</a:t>
            </a:r>
            <a:endParaRPr lang="en-GB" dirty="0"/>
          </a:p>
        </p:txBody>
      </p:sp>
      <p:sp>
        <p:nvSpPr>
          <p:cNvPr id="3" name="Content Placeholder 2"/>
          <p:cNvSpPr>
            <a:spLocks noGrp="1"/>
          </p:cNvSpPr>
          <p:nvPr>
            <p:ph idx="1"/>
          </p:nvPr>
        </p:nvSpPr>
        <p:spPr/>
        <p:txBody>
          <a:bodyPr/>
          <a:lstStyle/>
          <a:p>
            <a:r>
              <a:rPr lang="en-GB" dirty="0" smtClean="0"/>
              <a:t>Beef Cattle</a:t>
            </a:r>
          </a:p>
          <a:p>
            <a:pPr lvl="1"/>
            <a:r>
              <a:rPr lang="en-GB" dirty="0" smtClean="0"/>
              <a:t>Both tags within 20 days of birth or before it moves off the holding of birth</a:t>
            </a:r>
          </a:p>
          <a:p>
            <a:r>
              <a:rPr lang="en-GB" dirty="0" smtClean="0"/>
              <a:t>Dairy Cattle</a:t>
            </a:r>
          </a:p>
          <a:p>
            <a:pPr lvl="1"/>
            <a:r>
              <a:rPr lang="en-GB" dirty="0" smtClean="0"/>
              <a:t>At least one tag fitted within 36 hours of birth. Up to 20 days to fit the second tag. Both tags must be fitted before leaving birth holding within 20 days</a:t>
            </a:r>
          </a:p>
          <a:p>
            <a:pPr lvl="1"/>
            <a:endParaRPr lang="en-GB" dirty="0"/>
          </a:p>
        </p:txBody>
      </p:sp>
    </p:spTree>
    <p:extLst>
      <p:ext uri="{BB962C8B-B14F-4D97-AF65-F5344CB8AC3E}">
        <p14:creationId xmlns:p14="http://schemas.microsoft.com/office/powerpoint/2010/main" val="38766141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Replacing tags</a:t>
            </a:r>
            <a:endParaRPr lang="en-GB" dirty="0"/>
          </a:p>
        </p:txBody>
      </p:sp>
      <p:sp>
        <p:nvSpPr>
          <p:cNvPr id="3" name="Content Placeholder 2"/>
          <p:cNvSpPr>
            <a:spLocks noGrp="1"/>
          </p:cNvSpPr>
          <p:nvPr>
            <p:ph idx="1"/>
          </p:nvPr>
        </p:nvSpPr>
        <p:spPr/>
        <p:txBody>
          <a:bodyPr/>
          <a:lstStyle/>
          <a:p>
            <a:r>
              <a:rPr lang="en-GB" dirty="0" smtClean="0"/>
              <a:t>Animals born or imported after 1 January 1998 must have tags replaced with the same number</a:t>
            </a:r>
          </a:p>
          <a:p>
            <a:endParaRPr lang="en-GB" dirty="0" smtClean="0"/>
          </a:p>
          <a:p>
            <a:r>
              <a:rPr lang="en-GB" dirty="0" smtClean="0"/>
              <a:t>Lost or illegible tags must be replaced on the animal, </a:t>
            </a:r>
            <a:r>
              <a:rPr lang="en-GB" u="sng" dirty="0" smtClean="0"/>
              <a:t>no later than 28 days </a:t>
            </a:r>
            <a:r>
              <a:rPr lang="en-GB" dirty="0" smtClean="0"/>
              <a:t>after the loss is noticed</a:t>
            </a:r>
            <a:endParaRPr lang="en-GB" dirty="0"/>
          </a:p>
        </p:txBody>
      </p:sp>
    </p:spTree>
    <p:extLst>
      <p:ext uri="{BB962C8B-B14F-4D97-AF65-F5344CB8AC3E}">
        <p14:creationId xmlns:p14="http://schemas.microsoft.com/office/powerpoint/2010/main" val="18749996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Passports</a:t>
            </a:r>
            <a:endParaRPr lang="en-GB" dirty="0"/>
          </a:p>
        </p:txBody>
      </p:sp>
      <p:sp>
        <p:nvSpPr>
          <p:cNvPr id="3" name="Content Placeholder 2"/>
          <p:cNvSpPr>
            <a:spLocks noGrp="1"/>
          </p:cNvSpPr>
          <p:nvPr>
            <p:ph idx="1"/>
          </p:nvPr>
        </p:nvSpPr>
        <p:spPr/>
        <p:txBody>
          <a:bodyPr/>
          <a:lstStyle/>
          <a:p>
            <a:r>
              <a:rPr lang="en-GB" dirty="0" smtClean="0"/>
              <a:t>Must apply within 7 days of the animal being tagged</a:t>
            </a:r>
          </a:p>
          <a:p>
            <a:endParaRPr lang="en-GB" sz="900" dirty="0" smtClean="0"/>
          </a:p>
          <a:p>
            <a:r>
              <a:rPr lang="en-GB" dirty="0" smtClean="0"/>
              <a:t>Must be applied for within a maximum of 27 days from the date of birth</a:t>
            </a:r>
          </a:p>
          <a:p>
            <a:endParaRPr lang="en-GB" sz="900" dirty="0" smtClean="0"/>
          </a:p>
          <a:p>
            <a:r>
              <a:rPr lang="en-GB" dirty="0" smtClean="0"/>
              <a:t>Can use software, CTS Online or pre printed application form</a:t>
            </a:r>
            <a:endParaRPr lang="en-GB" dirty="0"/>
          </a:p>
        </p:txBody>
      </p:sp>
    </p:spTree>
    <p:extLst>
      <p:ext uri="{BB962C8B-B14F-4D97-AF65-F5344CB8AC3E}">
        <p14:creationId xmlns:p14="http://schemas.microsoft.com/office/powerpoint/2010/main" val="19565512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CTS Online</a:t>
            </a:r>
            <a:endParaRPr lang="en-GB"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514377"/>
            <a:ext cx="8678863" cy="496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644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eaLnBrk="1" hangingPunct="1"/>
            <a:r>
              <a:rPr lang="en-GB" dirty="0" smtClean="0"/>
              <a:t>SMILE!  How to tell a </a:t>
            </a:r>
            <a:br>
              <a:rPr lang="en-GB" dirty="0" smtClean="0"/>
            </a:br>
            <a:r>
              <a:rPr lang="en-GB" dirty="0" smtClean="0"/>
              <a:t>sheep’s age</a:t>
            </a:r>
          </a:p>
        </p:txBody>
      </p:sp>
      <p:sp>
        <p:nvSpPr>
          <p:cNvPr id="2" name="Content Placeholder 1"/>
          <p:cNvSpPr>
            <a:spLocks noGrp="1"/>
          </p:cNvSpPr>
          <p:nvPr>
            <p:ph sz="half" idx="1"/>
          </p:nvPr>
        </p:nvSpPr>
        <p:spPr/>
        <p:txBody>
          <a:bodyPr/>
          <a:lstStyle/>
          <a:p>
            <a:endParaRPr lang="en-GB" dirty="0"/>
          </a:p>
        </p:txBody>
      </p:sp>
      <p:sp>
        <p:nvSpPr>
          <p:cNvPr id="3" name="Content Placeholder 2"/>
          <p:cNvSpPr>
            <a:spLocks noGrp="1"/>
          </p:cNvSpPr>
          <p:nvPr>
            <p:ph sz="half" idx="2"/>
          </p:nvPr>
        </p:nvSpPr>
        <p:spPr/>
        <p:txBody>
          <a:bodyPr/>
          <a:lstStyle/>
          <a:p>
            <a:r>
              <a:rPr lang="en-GB" dirty="0" smtClean="0"/>
              <a:t>Sheep have incisors at the front lower jaw, and a dental pad at the front upper.</a:t>
            </a:r>
          </a:p>
          <a:p>
            <a:r>
              <a:rPr lang="en-GB" dirty="0" smtClean="0"/>
              <a:t>At the back of the jaw are molars, top and bottom.</a:t>
            </a:r>
            <a:r>
              <a:rPr lang="en-GB" dirty="0"/>
              <a:t> </a:t>
            </a:r>
            <a:endParaRPr lang="en-GB" dirty="0" smtClean="0"/>
          </a:p>
          <a:p>
            <a:r>
              <a:rPr lang="en-GB" dirty="0" smtClean="0"/>
              <a:t>The </a:t>
            </a:r>
            <a:r>
              <a:rPr lang="en-GB" dirty="0"/>
              <a:t>age of a sheep can be determined by its teeth.</a:t>
            </a:r>
          </a:p>
          <a:p>
            <a:endParaRPr lang="en-GB" dirty="0"/>
          </a:p>
        </p:txBody>
      </p:sp>
      <p:pic>
        <p:nvPicPr>
          <p:cNvPr id="4" name="Picture 2" descr="Sheep's skull and teeth">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19" y="2314157"/>
            <a:ext cx="3829722" cy="235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5067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Cattle Records – use books</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9322" y="1476375"/>
            <a:ext cx="6737419"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327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Records must be completed by:-</a:t>
            </a:r>
            <a:endParaRPr lang="en-GB" dirty="0"/>
          </a:p>
        </p:txBody>
      </p:sp>
      <p:sp>
        <p:nvSpPr>
          <p:cNvPr id="3" name="Content Placeholder 2"/>
          <p:cNvSpPr>
            <a:spLocks noGrp="1"/>
          </p:cNvSpPr>
          <p:nvPr>
            <p:ph idx="1"/>
          </p:nvPr>
        </p:nvSpPr>
        <p:spPr/>
        <p:txBody>
          <a:bodyPr/>
          <a:lstStyle/>
          <a:p>
            <a:r>
              <a:rPr lang="en-GB" dirty="0" smtClean="0"/>
              <a:t>On/off movements – within 36 hours</a:t>
            </a:r>
          </a:p>
          <a:p>
            <a:endParaRPr lang="en-GB" sz="900" dirty="0" smtClean="0"/>
          </a:p>
          <a:p>
            <a:r>
              <a:rPr lang="en-GB" dirty="0" smtClean="0"/>
              <a:t>Birth (dairy) – 7 days</a:t>
            </a:r>
          </a:p>
          <a:p>
            <a:endParaRPr lang="en-GB" sz="900" dirty="0" smtClean="0"/>
          </a:p>
          <a:p>
            <a:r>
              <a:rPr lang="en-GB" dirty="0" smtClean="0"/>
              <a:t>Birth (non-dairy) – 30 days</a:t>
            </a:r>
          </a:p>
          <a:p>
            <a:endParaRPr lang="en-GB" sz="900" dirty="0" smtClean="0"/>
          </a:p>
          <a:p>
            <a:r>
              <a:rPr lang="en-GB" dirty="0" smtClean="0"/>
              <a:t>Death – 7 days</a:t>
            </a:r>
          </a:p>
          <a:p>
            <a:endParaRPr lang="en-GB" sz="900" dirty="0" smtClean="0"/>
          </a:p>
          <a:p>
            <a:r>
              <a:rPr lang="en-GB" dirty="0" smtClean="0"/>
              <a:t>Replacement tag – 36 hours</a:t>
            </a:r>
          </a:p>
          <a:p>
            <a:endParaRPr lang="en-GB" sz="900" dirty="0" smtClean="0"/>
          </a:p>
          <a:p>
            <a:r>
              <a:rPr lang="en-GB" b="1" dirty="0" smtClean="0"/>
              <a:t>Movements must be notified to BCMS within 3 days</a:t>
            </a:r>
            <a:endParaRPr lang="en-GB" b="1" dirty="0"/>
          </a:p>
        </p:txBody>
      </p:sp>
    </p:spTree>
    <p:extLst>
      <p:ext uri="{BB962C8B-B14F-4D97-AF65-F5344CB8AC3E}">
        <p14:creationId xmlns:p14="http://schemas.microsoft.com/office/powerpoint/2010/main" val="385485600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GB" dirty="0" smtClean="0"/>
              <a:t>Movements - General</a:t>
            </a:r>
            <a:endParaRPr lang="en-US" dirty="0" smtClean="0"/>
          </a:p>
        </p:txBody>
      </p:sp>
      <p:sp>
        <p:nvSpPr>
          <p:cNvPr id="5124" name="Rectangle 3"/>
          <p:cNvSpPr>
            <a:spLocks noGrp="1" noChangeArrowheads="1"/>
          </p:cNvSpPr>
          <p:nvPr>
            <p:ph idx="1"/>
          </p:nvPr>
        </p:nvSpPr>
        <p:spPr>
          <a:xfrm>
            <a:off x="251520" y="1628800"/>
            <a:ext cx="8620125" cy="5229200"/>
          </a:xfrm>
        </p:spPr>
        <p:txBody>
          <a:bodyPr/>
          <a:lstStyle/>
          <a:p>
            <a:pPr algn="just" eaLnBrk="1" hangingPunct="1"/>
            <a:r>
              <a:rPr lang="en-GB" dirty="0" smtClean="0">
                <a:solidFill>
                  <a:schemeClr val="tx1"/>
                </a:solidFill>
              </a:rPr>
              <a:t>Make sure haulier information is complete on moves off otherwise breach</a:t>
            </a:r>
          </a:p>
          <a:p>
            <a:pPr algn="just" eaLnBrk="1" hangingPunct="1">
              <a:buNone/>
            </a:pPr>
            <a:endParaRPr lang="en-GB" sz="1600" dirty="0" smtClean="0">
              <a:solidFill>
                <a:schemeClr val="tx1"/>
              </a:solidFill>
            </a:endParaRPr>
          </a:p>
          <a:p>
            <a:pPr algn="just" eaLnBrk="1" hangingPunct="1"/>
            <a:r>
              <a:rPr lang="en-GB" dirty="0" smtClean="0">
                <a:solidFill>
                  <a:schemeClr val="tx1"/>
                </a:solidFill>
              </a:rPr>
              <a:t>Standstill period 13 days for cattle</a:t>
            </a:r>
          </a:p>
          <a:p>
            <a:pPr lvl="1" algn="just" eaLnBrk="1" hangingPunct="1"/>
            <a:r>
              <a:rPr lang="en-GB" dirty="0" smtClean="0">
                <a:solidFill>
                  <a:schemeClr val="tx1"/>
                </a:solidFill>
              </a:rPr>
              <a:t>Exemptions (see pack)</a:t>
            </a:r>
          </a:p>
          <a:p>
            <a:pPr lvl="1" algn="just" eaLnBrk="1" hangingPunct="1">
              <a:buNone/>
            </a:pPr>
            <a:endParaRPr lang="en-GB" sz="1600" dirty="0" smtClean="0">
              <a:solidFill>
                <a:schemeClr val="tx1"/>
              </a:solidFill>
            </a:endParaRPr>
          </a:p>
          <a:p>
            <a:pPr algn="just" eaLnBrk="1" hangingPunct="1"/>
            <a:r>
              <a:rPr lang="en-GB" dirty="0" smtClean="0">
                <a:solidFill>
                  <a:schemeClr val="tx1"/>
                </a:solidFill>
              </a:rPr>
              <a:t>Separation</a:t>
            </a:r>
          </a:p>
          <a:p>
            <a:pPr lvl="1" algn="just" eaLnBrk="1" hangingPunct="1"/>
            <a:r>
              <a:rPr lang="en-GB" dirty="0" smtClean="0">
                <a:solidFill>
                  <a:schemeClr val="tx1"/>
                </a:solidFill>
              </a:rPr>
              <a:t>Must be approved by SGRPID</a:t>
            </a:r>
          </a:p>
          <a:p>
            <a:pPr marL="457200" lvl="1" indent="0" algn="just" eaLnBrk="1" hangingPunct="1">
              <a:buNone/>
            </a:pPr>
            <a:endParaRPr lang="en-GB" sz="1600" dirty="0" smtClean="0">
              <a:solidFill>
                <a:schemeClr val="tx1"/>
              </a:solidFill>
            </a:endParaRPr>
          </a:p>
          <a:p>
            <a:pPr algn="just" eaLnBrk="1" hangingPunct="1"/>
            <a:r>
              <a:rPr lang="en-GB" dirty="0" smtClean="0">
                <a:solidFill>
                  <a:schemeClr val="tx1"/>
                </a:solidFill>
              </a:rPr>
              <a:t>Holding must be registered with Animal Health</a:t>
            </a:r>
          </a:p>
          <a:p>
            <a:pPr algn="just" eaLnBrk="1" hangingPunct="1">
              <a:buNone/>
            </a:pPr>
            <a:endParaRPr lang="en-GB" b="1" dirty="0" smtClean="0">
              <a:solidFill>
                <a:schemeClr val="tx1"/>
              </a:solidFill>
            </a:endParaRPr>
          </a:p>
        </p:txBody>
      </p:sp>
    </p:spTree>
    <p:extLst>
      <p:ext uri="{BB962C8B-B14F-4D97-AF65-F5344CB8AC3E}">
        <p14:creationId xmlns:p14="http://schemas.microsoft.com/office/powerpoint/2010/main" val="2620403806"/>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 farm burial</a:t>
            </a:r>
            <a:endParaRPr lang="en-GB" dirty="0"/>
          </a:p>
        </p:txBody>
      </p:sp>
      <p:sp>
        <p:nvSpPr>
          <p:cNvPr id="3" name="Content Placeholder 2"/>
          <p:cNvSpPr>
            <a:spLocks noGrp="1"/>
          </p:cNvSpPr>
          <p:nvPr>
            <p:ph idx="1"/>
          </p:nvPr>
        </p:nvSpPr>
        <p:spPr/>
        <p:txBody>
          <a:bodyPr>
            <a:normAutofit/>
          </a:bodyPr>
          <a:lstStyle/>
          <a:p>
            <a:r>
              <a:rPr lang="en-GB" sz="3200" dirty="0"/>
              <a:t>On farm burial of fallen stock is </a:t>
            </a:r>
            <a:r>
              <a:rPr lang="en-GB" sz="3200" dirty="0" smtClean="0"/>
              <a:t>banned.</a:t>
            </a:r>
          </a:p>
          <a:p>
            <a:r>
              <a:rPr lang="en-GB" sz="3200" dirty="0" smtClean="0"/>
              <a:t>Use a registered fallen stock carrier – (they will make sure that stock &gt; 4 </a:t>
            </a:r>
            <a:r>
              <a:rPr lang="en-GB" sz="3200" dirty="0" err="1" smtClean="0"/>
              <a:t>yo</a:t>
            </a:r>
            <a:r>
              <a:rPr lang="en-GB" sz="3200" dirty="0" smtClean="0"/>
              <a:t> are tested for BSE).</a:t>
            </a:r>
          </a:p>
          <a:p>
            <a:r>
              <a:rPr lang="en-GB" sz="3200" dirty="0" smtClean="0"/>
              <a:t>Deal with companies individually, or join National Fallen Stock Company (</a:t>
            </a:r>
            <a:r>
              <a:rPr lang="en-GB" sz="3200" dirty="0" err="1" smtClean="0"/>
              <a:t>NFSCo</a:t>
            </a:r>
            <a:r>
              <a:rPr lang="en-GB" sz="3200" dirty="0" smtClean="0"/>
              <a:t>) to use Direct Debit.</a:t>
            </a:r>
            <a:endParaRPr lang="en-GB" sz="3200" dirty="0"/>
          </a:p>
          <a:p>
            <a:pPr marL="0" indent="0">
              <a:buNone/>
            </a:pPr>
            <a:endParaRPr lang="en-GB" dirty="0"/>
          </a:p>
        </p:txBody>
      </p:sp>
    </p:spTree>
    <p:extLst>
      <p:ext uri="{BB962C8B-B14F-4D97-AF65-F5344CB8AC3E}">
        <p14:creationId xmlns:p14="http://schemas.microsoft.com/office/powerpoint/2010/main" val="17421454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Medicine Records</a:t>
            </a:r>
            <a:br>
              <a:rPr lang="en-GB" dirty="0" smtClean="0"/>
            </a:br>
            <a:r>
              <a:rPr lang="en-GB" dirty="0" smtClean="0"/>
              <a:t>Buying Medicines:</a:t>
            </a:r>
            <a:endParaRPr lang="en-GB" dirty="0"/>
          </a:p>
        </p:txBody>
      </p:sp>
      <p:sp>
        <p:nvSpPr>
          <p:cNvPr id="3" name="Content Placeholder 2"/>
          <p:cNvSpPr>
            <a:spLocks noGrp="1"/>
          </p:cNvSpPr>
          <p:nvPr>
            <p:ph idx="1"/>
          </p:nvPr>
        </p:nvSpPr>
        <p:spPr/>
        <p:txBody>
          <a:bodyPr/>
          <a:lstStyle/>
          <a:p>
            <a:pPr marL="0" indent="0">
              <a:buNone/>
            </a:pPr>
            <a:r>
              <a:rPr lang="en-GB" sz="2000" b="1" dirty="0"/>
              <a:t>The Veterinary Medicines Regulations 2013 (as amended) </a:t>
            </a:r>
            <a:r>
              <a:rPr lang="en-GB" sz="2000" dirty="0" smtClean="0"/>
              <a:t>:</a:t>
            </a:r>
            <a:endParaRPr lang="en-GB" sz="2000" dirty="0"/>
          </a:p>
          <a:p>
            <a:pPr lvl="0"/>
            <a:endParaRPr lang="en-GB" sz="2000" dirty="0" smtClean="0"/>
          </a:p>
          <a:p>
            <a:pPr lvl="0"/>
            <a:r>
              <a:rPr lang="en-GB" sz="2000" dirty="0" smtClean="0"/>
              <a:t>Documentation (</a:t>
            </a:r>
            <a:r>
              <a:rPr lang="en-GB" sz="2000" dirty="0" err="1" smtClean="0"/>
              <a:t>inc</a:t>
            </a:r>
            <a:r>
              <a:rPr lang="en-GB" sz="2000" dirty="0" smtClean="0"/>
              <a:t> proof of purchase) on </a:t>
            </a:r>
            <a:r>
              <a:rPr lang="en-GB" sz="2000" dirty="0"/>
              <a:t>the acquisition of a veterinary medicinal product and the records relating to the product for at least </a:t>
            </a:r>
            <a:r>
              <a:rPr lang="en-GB" sz="2000" b="1" dirty="0"/>
              <a:t>five</a:t>
            </a:r>
            <a:r>
              <a:rPr lang="en-GB" sz="2000" dirty="0"/>
              <a:t> years following the administration or other disposal of the </a:t>
            </a:r>
            <a:r>
              <a:rPr lang="en-GB" sz="2000" dirty="0" smtClean="0"/>
              <a:t>product (even if you no longer have the animal):</a:t>
            </a:r>
          </a:p>
          <a:p>
            <a:pPr lvl="0"/>
            <a:endParaRPr lang="en-GB" sz="2000" dirty="0" smtClean="0"/>
          </a:p>
          <a:p>
            <a:pPr lvl="1"/>
            <a:r>
              <a:rPr lang="en-GB" sz="2000" dirty="0" smtClean="0"/>
              <a:t>the </a:t>
            </a:r>
            <a:r>
              <a:rPr lang="en-GB" sz="2000" dirty="0"/>
              <a:t>name of the product and the batch number;</a:t>
            </a:r>
          </a:p>
          <a:p>
            <a:pPr lvl="1"/>
            <a:r>
              <a:rPr lang="en-GB" sz="2000" dirty="0"/>
              <a:t>the date of acquisition;</a:t>
            </a:r>
          </a:p>
          <a:p>
            <a:pPr lvl="1"/>
            <a:r>
              <a:rPr lang="en-GB" sz="2000" dirty="0"/>
              <a:t>the quantity acquired; and</a:t>
            </a:r>
          </a:p>
          <a:p>
            <a:pPr lvl="1"/>
            <a:r>
              <a:rPr lang="en-GB" sz="2000" dirty="0"/>
              <a:t>the name and address of the supplier.</a:t>
            </a:r>
          </a:p>
          <a:p>
            <a:pPr lvl="0"/>
            <a:endParaRPr lang="en-GB" sz="2000" dirty="0"/>
          </a:p>
          <a:p>
            <a:endParaRPr lang="en-GB" dirty="0"/>
          </a:p>
        </p:txBody>
      </p:sp>
    </p:spTree>
    <p:extLst>
      <p:ext uri="{BB962C8B-B14F-4D97-AF65-F5344CB8AC3E}">
        <p14:creationId xmlns:p14="http://schemas.microsoft.com/office/powerpoint/2010/main" val="13701097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Medicine Records</a:t>
            </a:r>
            <a:br>
              <a:rPr lang="en-GB" dirty="0" smtClean="0"/>
            </a:br>
            <a:r>
              <a:rPr lang="en-GB" dirty="0" smtClean="0"/>
              <a:t>Using Medicines:</a:t>
            </a:r>
            <a:endParaRPr lang="en-GB" dirty="0"/>
          </a:p>
        </p:txBody>
      </p:sp>
      <p:sp>
        <p:nvSpPr>
          <p:cNvPr id="3" name="Content Placeholder 2"/>
          <p:cNvSpPr>
            <a:spLocks noGrp="1"/>
          </p:cNvSpPr>
          <p:nvPr>
            <p:ph idx="1"/>
          </p:nvPr>
        </p:nvSpPr>
        <p:spPr/>
        <p:txBody>
          <a:bodyPr/>
          <a:lstStyle/>
          <a:p>
            <a:pPr lvl="0"/>
            <a:r>
              <a:rPr lang="en-GB" sz="2400" b="1" dirty="0"/>
              <a:t>At the time of administration the keeper must </a:t>
            </a:r>
            <a:r>
              <a:rPr lang="en-GB" sz="2400" b="1" dirty="0" smtClean="0"/>
              <a:t>record</a:t>
            </a:r>
            <a:r>
              <a:rPr lang="en-GB" sz="2400" dirty="0"/>
              <a:t>:</a:t>
            </a:r>
          </a:p>
          <a:p>
            <a:pPr lvl="0"/>
            <a:r>
              <a:rPr lang="en-GB" sz="2400" dirty="0"/>
              <a:t>the name of the product;</a:t>
            </a:r>
          </a:p>
          <a:p>
            <a:pPr lvl="0"/>
            <a:r>
              <a:rPr lang="en-GB" sz="2400" dirty="0"/>
              <a:t>the date of administration;</a:t>
            </a:r>
          </a:p>
          <a:p>
            <a:pPr lvl="0"/>
            <a:r>
              <a:rPr lang="en-GB" sz="2400" dirty="0"/>
              <a:t>the quantity administered;</a:t>
            </a:r>
          </a:p>
          <a:p>
            <a:pPr lvl="0"/>
            <a:r>
              <a:rPr lang="en-GB" sz="2400" dirty="0"/>
              <a:t>the withdrawal period; and</a:t>
            </a:r>
          </a:p>
          <a:p>
            <a:pPr lvl="0"/>
            <a:r>
              <a:rPr lang="en-GB" sz="2400" dirty="0"/>
              <a:t>the identification of the animals treated</a:t>
            </a:r>
            <a:r>
              <a:rPr lang="en-GB" sz="2400" dirty="0" smtClean="0"/>
              <a:t>.</a:t>
            </a:r>
          </a:p>
          <a:p>
            <a:pPr lvl="0"/>
            <a:r>
              <a:rPr lang="en-GB" sz="2400" dirty="0" smtClean="0"/>
              <a:t>Vet should give you this information where they administer a medicine.</a:t>
            </a:r>
            <a:r>
              <a:rPr lang="en-GB" sz="1050" dirty="0"/>
              <a:t>			   					 </a:t>
            </a:r>
          </a:p>
          <a:p>
            <a:pPr marL="0" lvl="0" indent="0" algn="ctr">
              <a:buNone/>
            </a:pPr>
            <a:r>
              <a:rPr lang="en-GB" sz="1600" i="1" dirty="0" smtClean="0"/>
              <a:t>A </a:t>
            </a:r>
            <a:r>
              <a:rPr lang="en-GB" sz="1600" b="1" i="1" dirty="0"/>
              <a:t>keeper</a:t>
            </a:r>
            <a:r>
              <a:rPr lang="en-GB" sz="1600" i="1" dirty="0"/>
              <a:t> who </a:t>
            </a:r>
            <a:r>
              <a:rPr lang="en-GB" sz="1600" b="1" i="1" dirty="0"/>
              <a:t>disposes</a:t>
            </a:r>
            <a:r>
              <a:rPr lang="en-GB" sz="1600" i="1" dirty="0"/>
              <a:t> of any or all of the veterinary medicinal product other than by treating an animal must record, the date of disposal, the quantity of product involved and how and where it was disposed of.</a:t>
            </a:r>
          </a:p>
          <a:p>
            <a:pPr marL="0" indent="0">
              <a:buNone/>
            </a:pPr>
            <a:r>
              <a:rPr lang="en-GB" dirty="0"/>
              <a:t> </a:t>
            </a:r>
          </a:p>
          <a:p>
            <a:endParaRPr lang="en-GB" dirty="0"/>
          </a:p>
        </p:txBody>
      </p:sp>
    </p:spTree>
    <p:extLst>
      <p:ext uri="{BB962C8B-B14F-4D97-AF65-F5344CB8AC3E}">
        <p14:creationId xmlns:p14="http://schemas.microsoft.com/office/powerpoint/2010/main" val="39949878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Medicine Book</a:t>
            </a:r>
            <a:endParaRPr lang="en-GB" dirty="0"/>
          </a:p>
        </p:txBody>
      </p:sp>
      <p:graphicFrame>
        <p:nvGraphicFramePr>
          <p:cNvPr id="4" name="Content Placeholder 3"/>
          <p:cNvGraphicFramePr>
            <a:graphicFrameLocks noGrp="1"/>
          </p:cNvGraphicFramePr>
          <p:nvPr>
            <p:ph idx="1"/>
          </p:nvPr>
        </p:nvGraphicFramePr>
        <p:xfrm>
          <a:off x="905771" y="1600201"/>
          <a:ext cx="7332458" cy="4525960"/>
        </p:xfrm>
        <a:graphic>
          <a:graphicData uri="http://schemas.openxmlformats.org/drawingml/2006/table">
            <a:tbl>
              <a:tblPr bandRow="1" bandCol="1">
                <a:tableStyleId>{5C22544A-7EE6-4342-B048-85BDC9FD1C3A}</a:tableStyleId>
              </a:tblPr>
              <a:tblGrid>
                <a:gridCol w="736242"/>
                <a:gridCol w="1540021"/>
                <a:gridCol w="1280814"/>
                <a:gridCol w="674413"/>
                <a:gridCol w="956449"/>
                <a:gridCol w="856095"/>
                <a:gridCol w="1288424"/>
              </a:tblGrid>
              <a:tr h="479320">
                <a:tc>
                  <a:txBody>
                    <a:bodyPr/>
                    <a:lstStyle/>
                    <a:p>
                      <a:pPr algn="ctr">
                        <a:spcAft>
                          <a:spcPts val="0"/>
                        </a:spcAft>
                      </a:pPr>
                      <a:r>
                        <a:rPr lang="en-GB" sz="1000">
                          <a:effectLst/>
                        </a:rPr>
                        <a:t>Date of purchase/ acquisition</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1000">
                          <a:effectLst/>
                        </a:rPr>
                        <a:t>Name &amp; address of supplier of veterinary medicine</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p>
                    <a:p>
                      <a:pPr algn="ctr">
                        <a:spcAft>
                          <a:spcPts val="0"/>
                        </a:spcAft>
                      </a:pPr>
                      <a:r>
                        <a:rPr lang="en-GB" sz="1000">
                          <a:effectLst/>
                        </a:rPr>
                        <a:t>Name of Product</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p>
                    <a:p>
                      <a:pPr algn="ctr" hangingPunct="0">
                        <a:spcAft>
                          <a:spcPts val="0"/>
                        </a:spcAft>
                      </a:pPr>
                      <a:r>
                        <a:rPr lang="en-GB" sz="700">
                          <a:effectLst/>
                        </a:rPr>
                        <a:t>Quantity</a:t>
                      </a:r>
                      <a:endParaRPr lang="en-GB" sz="700" b="1">
                        <a:effectLst/>
                        <a:latin typeface="Times New Roman"/>
                        <a:cs typeface="Times New Roman"/>
                      </a:endParaRPr>
                    </a:p>
                  </a:txBody>
                  <a:tcPr marL="51356" marR="51356" marT="0" marB="0"/>
                </a:tc>
                <a:tc>
                  <a:txBody>
                    <a:bodyPr/>
                    <a:lstStyle/>
                    <a:p>
                      <a:pPr algn="ctr">
                        <a:spcAft>
                          <a:spcPts val="0"/>
                        </a:spcAft>
                      </a:pPr>
                      <a:r>
                        <a:rPr lang="en-GB" sz="700">
                          <a:effectLst/>
                        </a:rPr>
                        <a:t> </a:t>
                      </a:r>
                    </a:p>
                    <a:p>
                      <a:pPr algn="ctr" hangingPunct="0">
                        <a:spcAft>
                          <a:spcPts val="0"/>
                        </a:spcAft>
                      </a:pPr>
                      <a:r>
                        <a:rPr lang="en-GB" sz="1000" kern="0">
                          <a:effectLst/>
                        </a:rPr>
                        <a:t>Batch number</a:t>
                      </a:r>
                      <a:endParaRPr lang="en-GB" sz="700" b="1" i="1" kern="0">
                        <a:effectLst/>
                        <a:latin typeface="Times New Roman"/>
                      </a:endParaRPr>
                    </a:p>
                  </a:txBody>
                  <a:tcPr marL="51356" marR="51356" marT="0" marB="0"/>
                </a:tc>
                <a:tc>
                  <a:txBody>
                    <a:bodyPr/>
                    <a:lstStyle/>
                    <a:p>
                      <a:pPr algn="ctr">
                        <a:spcAft>
                          <a:spcPts val="0"/>
                        </a:spcAft>
                      </a:pPr>
                      <a:r>
                        <a:rPr lang="en-GB" sz="1000">
                          <a:effectLst/>
                        </a:rPr>
                        <a:t>Withdrawal period</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1000">
                          <a:effectLst/>
                        </a:rPr>
                        <a:t>Date, quantity &amp; route of disposal if not administered</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r>
              <a:tr h="404664">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a:effectLst/>
                        </a:rPr>
                        <a:t> </a:t>
                      </a:r>
                      <a:endParaRPr lang="en-GB" sz="700">
                        <a:effectLst/>
                        <a:latin typeface="Arial"/>
                        <a:ea typeface="Times New Roman"/>
                        <a:cs typeface="Times New Roman"/>
                      </a:endParaRPr>
                    </a:p>
                  </a:txBody>
                  <a:tcPr marL="51356" marR="51356" marT="0" marB="0"/>
                </a:tc>
                <a:tc>
                  <a:txBody>
                    <a:bodyPr/>
                    <a:lstStyle/>
                    <a:p>
                      <a:pPr algn="ctr">
                        <a:spcAft>
                          <a:spcPts val="0"/>
                        </a:spcAft>
                      </a:pPr>
                      <a:r>
                        <a:rPr lang="en-GB" sz="700" dirty="0">
                          <a:effectLst/>
                        </a:rPr>
                        <a:t> </a:t>
                      </a:r>
                      <a:endParaRPr lang="en-GB" sz="700" dirty="0">
                        <a:effectLst/>
                        <a:latin typeface="Arial"/>
                        <a:ea typeface="Times New Roman"/>
                        <a:cs typeface="Times New Roman"/>
                      </a:endParaRPr>
                    </a:p>
                  </a:txBody>
                  <a:tcPr marL="51356" marR="51356" marT="0" marB="0"/>
                </a:tc>
              </a:tr>
            </a:tbl>
          </a:graphicData>
        </a:graphic>
      </p:graphicFrame>
    </p:spTree>
    <p:extLst>
      <p:ext uri="{BB962C8B-B14F-4D97-AF65-F5344CB8AC3E}">
        <p14:creationId xmlns:p14="http://schemas.microsoft.com/office/powerpoint/2010/main" val="4952060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Medicine Book</a:t>
            </a:r>
            <a:endParaRPr lang="en-GB" dirty="0"/>
          </a:p>
        </p:txBody>
      </p:sp>
      <p:graphicFrame>
        <p:nvGraphicFramePr>
          <p:cNvPr id="5" name="Content Placeholder 4"/>
          <p:cNvGraphicFramePr>
            <a:graphicFrameLocks noGrp="1"/>
          </p:cNvGraphicFramePr>
          <p:nvPr>
            <p:ph idx="1"/>
          </p:nvPr>
        </p:nvGraphicFramePr>
        <p:xfrm>
          <a:off x="457200" y="1626067"/>
          <a:ext cx="8229600" cy="4474229"/>
        </p:xfrm>
        <a:graphic>
          <a:graphicData uri="http://schemas.openxmlformats.org/drawingml/2006/table">
            <a:tbl>
              <a:tblPr bandRow="1" bandCol="1">
                <a:tableStyleId>{5C22544A-7EE6-4342-B048-85BDC9FD1C3A}</a:tableStyleId>
              </a:tblPr>
              <a:tblGrid>
                <a:gridCol w="690950"/>
                <a:gridCol w="1094173"/>
                <a:gridCol w="676766"/>
                <a:gridCol w="1132672"/>
                <a:gridCol w="729449"/>
                <a:gridCol w="782131"/>
                <a:gridCol w="599769"/>
                <a:gridCol w="638268"/>
                <a:gridCol w="911811"/>
                <a:gridCol w="973611"/>
              </a:tblGrid>
              <a:tr h="680861">
                <a:tc>
                  <a:txBody>
                    <a:bodyPr/>
                    <a:lstStyle/>
                    <a:p>
                      <a:pPr algn="ctr">
                        <a:spcAft>
                          <a:spcPts val="0"/>
                        </a:spcAft>
                      </a:pPr>
                      <a:r>
                        <a:rPr lang="en-GB" sz="1100">
                          <a:effectLst/>
                        </a:rPr>
                        <a:t>Date of adminis-</a:t>
                      </a:r>
                      <a:endParaRPr lang="en-GB" sz="800">
                        <a:effectLst/>
                      </a:endParaRPr>
                    </a:p>
                    <a:p>
                      <a:pPr algn="ctr">
                        <a:spcAft>
                          <a:spcPts val="0"/>
                        </a:spcAft>
                      </a:pPr>
                      <a:r>
                        <a:rPr lang="en-GB" sz="1100">
                          <a:effectLst/>
                        </a:rPr>
                        <a:t>tration</a:t>
                      </a:r>
                      <a:endParaRPr lang="en-GB" sz="800">
                        <a:effectLst/>
                        <a:latin typeface="Arial"/>
                        <a:ea typeface="Times New Roman"/>
                        <a:cs typeface="Times New Roman"/>
                      </a:endParaRPr>
                    </a:p>
                  </a:txBody>
                  <a:tcPr marL="54205" marR="54205" marT="0" marB="0" anchor="ctr"/>
                </a:tc>
                <a:tc>
                  <a:txBody>
                    <a:bodyPr/>
                    <a:lstStyle/>
                    <a:p>
                      <a:pPr algn="ctr" hangingPunct="0">
                        <a:spcAft>
                          <a:spcPts val="0"/>
                        </a:spcAft>
                      </a:pPr>
                      <a:r>
                        <a:rPr lang="en-GB" sz="800">
                          <a:effectLst/>
                        </a:rPr>
                        <a:t>Name of veterinary</a:t>
                      </a:r>
                    </a:p>
                    <a:p>
                      <a:pPr algn="ctr">
                        <a:spcAft>
                          <a:spcPts val="0"/>
                        </a:spcAft>
                      </a:pPr>
                      <a:r>
                        <a:rPr lang="en-GB" sz="1100">
                          <a:effectLst/>
                        </a:rPr>
                        <a:t>medicinal product</a:t>
                      </a:r>
                      <a:endParaRPr lang="en-GB" sz="800">
                        <a:effectLst/>
                        <a:latin typeface="Arial"/>
                        <a:ea typeface="Times New Roman"/>
                        <a:cs typeface="Times New Roman"/>
                      </a:endParaRPr>
                    </a:p>
                  </a:txBody>
                  <a:tcPr marL="54205" marR="54205" marT="0" marB="0" anchor="ctr"/>
                </a:tc>
                <a:tc>
                  <a:txBody>
                    <a:bodyPr/>
                    <a:lstStyle/>
                    <a:p>
                      <a:pPr algn="ctr" hangingPunct="0">
                        <a:spcAft>
                          <a:spcPts val="0"/>
                        </a:spcAft>
                      </a:pPr>
                      <a:r>
                        <a:rPr lang="en-GB" sz="1100">
                          <a:effectLst/>
                        </a:rPr>
                        <a:t> </a:t>
                      </a:r>
                    </a:p>
                    <a:p>
                      <a:pPr algn="ctr" hangingPunct="0">
                        <a:spcAft>
                          <a:spcPts val="0"/>
                        </a:spcAft>
                      </a:pPr>
                      <a:r>
                        <a:rPr lang="en-GB" sz="1100">
                          <a:effectLst/>
                        </a:rPr>
                        <a:t>Batch</a:t>
                      </a:r>
                    </a:p>
                    <a:p>
                      <a:pPr algn="ctr" hangingPunct="0">
                        <a:spcAft>
                          <a:spcPts val="0"/>
                        </a:spcAft>
                      </a:pPr>
                      <a:r>
                        <a:rPr lang="en-GB" sz="1100">
                          <a:effectLst/>
                        </a:rPr>
                        <a:t>No.</a:t>
                      </a:r>
                      <a:endParaRPr lang="en-GB" sz="1100">
                        <a:effectLst/>
                        <a:latin typeface="Arial"/>
                        <a:ea typeface="Times New Roman"/>
                        <a:cs typeface="Times New Roman"/>
                      </a:endParaRPr>
                    </a:p>
                  </a:txBody>
                  <a:tcPr marL="54205" marR="54205" marT="0" marB="0"/>
                </a:tc>
                <a:tc>
                  <a:txBody>
                    <a:bodyPr/>
                    <a:lstStyle/>
                    <a:p>
                      <a:pPr algn="ctr" hangingPunct="0">
                        <a:spcAft>
                          <a:spcPts val="0"/>
                        </a:spcAft>
                      </a:pPr>
                      <a:r>
                        <a:rPr lang="en-GB" sz="1100">
                          <a:effectLst/>
                        </a:rPr>
                        <a:t>Identification of the animals</a:t>
                      </a:r>
                    </a:p>
                    <a:p>
                      <a:pPr algn="ctr">
                        <a:spcAft>
                          <a:spcPts val="0"/>
                        </a:spcAft>
                      </a:pPr>
                      <a:r>
                        <a:rPr lang="en-GB" sz="1100">
                          <a:effectLst/>
                        </a:rPr>
                        <a:t>treated</a:t>
                      </a:r>
                      <a:endParaRPr lang="en-GB" sz="800">
                        <a:effectLst/>
                        <a:latin typeface="Arial"/>
                        <a:ea typeface="Times New Roman"/>
                        <a:cs typeface="Times New Roman"/>
                      </a:endParaRPr>
                    </a:p>
                  </a:txBody>
                  <a:tcPr marL="54205" marR="54205" marT="0" marB="0" anchor="ctr"/>
                </a:tc>
                <a:tc>
                  <a:txBody>
                    <a:bodyPr/>
                    <a:lstStyle/>
                    <a:p>
                      <a:pPr algn="ctr">
                        <a:spcAft>
                          <a:spcPts val="0"/>
                        </a:spcAft>
                      </a:pPr>
                      <a:r>
                        <a:rPr lang="en-GB" sz="1100">
                          <a:effectLst/>
                        </a:rPr>
                        <a:t>Qty </a:t>
                      </a:r>
                      <a:endParaRPr lang="en-GB" sz="800">
                        <a:effectLst/>
                      </a:endParaRPr>
                    </a:p>
                    <a:p>
                      <a:pPr algn="ctr">
                        <a:spcAft>
                          <a:spcPts val="0"/>
                        </a:spcAft>
                      </a:pPr>
                      <a:r>
                        <a:rPr lang="en-GB" sz="1100">
                          <a:effectLst/>
                        </a:rPr>
                        <a:t>adminis-</a:t>
                      </a:r>
                      <a:endParaRPr lang="en-GB" sz="800">
                        <a:effectLst/>
                      </a:endParaRPr>
                    </a:p>
                    <a:p>
                      <a:pPr algn="ctr">
                        <a:spcAft>
                          <a:spcPts val="0"/>
                        </a:spcAft>
                      </a:pPr>
                      <a:r>
                        <a:rPr lang="en-GB" sz="1100">
                          <a:effectLst/>
                        </a:rPr>
                        <a:t>tered</a:t>
                      </a:r>
                      <a:endParaRPr lang="en-GB" sz="800">
                        <a:effectLst/>
                        <a:latin typeface="Arial"/>
                        <a:ea typeface="Times New Roman"/>
                        <a:cs typeface="Times New Roman"/>
                      </a:endParaRPr>
                    </a:p>
                  </a:txBody>
                  <a:tcPr marL="54205" marR="54205" marT="0" marB="0" anchor="ctr"/>
                </a:tc>
                <a:tc>
                  <a:txBody>
                    <a:bodyPr/>
                    <a:lstStyle/>
                    <a:p>
                      <a:pPr algn="ctr">
                        <a:spcAft>
                          <a:spcPts val="0"/>
                        </a:spcAft>
                      </a:pPr>
                      <a:r>
                        <a:rPr lang="en-GB" sz="1100">
                          <a:effectLst/>
                        </a:rPr>
                        <a:t>Date treatment finished</a:t>
                      </a:r>
                      <a:endParaRPr lang="en-GB" sz="800">
                        <a:effectLst/>
                        <a:latin typeface="Arial"/>
                        <a:ea typeface="Times New Roman"/>
                        <a:cs typeface="Times New Roman"/>
                      </a:endParaRPr>
                    </a:p>
                  </a:txBody>
                  <a:tcPr marL="54205" marR="54205" marT="0" marB="0" anchor="ctr"/>
                </a:tc>
                <a:tc gridSpan="2">
                  <a:txBody>
                    <a:bodyPr/>
                    <a:lstStyle/>
                    <a:p>
                      <a:pPr algn="ctr">
                        <a:spcAft>
                          <a:spcPts val="0"/>
                        </a:spcAft>
                      </a:pPr>
                      <a:r>
                        <a:rPr lang="en-GB" sz="1100">
                          <a:effectLst/>
                        </a:rPr>
                        <a:t>Date withdrawal period ended</a:t>
                      </a:r>
                      <a:endParaRPr lang="en-GB" sz="800">
                        <a:effectLst/>
                      </a:endParaRPr>
                    </a:p>
                    <a:p>
                      <a:pPr algn="ctr">
                        <a:spcAft>
                          <a:spcPts val="0"/>
                        </a:spcAft>
                      </a:pPr>
                      <a:r>
                        <a:rPr lang="en-GB" sz="1100">
                          <a:effectLst/>
                        </a:rPr>
                        <a:t>Meat / Milk</a:t>
                      </a:r>
                      <a:endParaRPr lang="en-GB" sz="800">
                        <a:effectLst/>
                        <a:latin typeface="Arial"/>
                        <a:ea typeface="Times New Roman"/>
                        <a:cs typeface="Times New Roman"/>
                      </a:endParaRPr>
                    </a:p>
                  </a:txBody>
                  <a:tcPr marL="54205" marR="54205" marT="0" marB="0" anchor="ctr"/>
                </a:tc>
                <a:tc hMerge="1">
                  <a:txBody>
                    <a:bodyPr/>
                    <a:lstStyle/>
                    <a:p>
                      <a:endParaRPr lang="en-GB"/>
                    </a:p>
                  </a:txBody>
                  <a:tcPr/>
                </a:tc>
                <a:tc>
                  <a:txBody>
                    <a:bodyPr/>
                    <a:lstStyle/>
                    <a:p>
                      <a:pPr algn="ctr">
                        <a:spcAft>
                          <a:spcPts val="0"/>
                        </a:spcAft>
                      </a:pPr>
                      <a:r>
                        <a:rPr lang="en-GB" sz="1100">
                          <a:effectLst/>
                        </a:rPr>
                        <a:t>Reason</a:t>
                      </a:r>
                      <a:endParaRPr lang="en-GB" sz="800">
                        <a:effectLst/>
                      </a:endParaRPr>
                    </a:p>
                    <a:p>
                      <a:pPr algn="ctr">
                        <a:spcAft>
                          <a:spcPts val="0"/>
                        </a:spcAft>
                      </a:pPr>
                      <a:r>
                        <a:rPr lang="en-GB" sz="1100">
                          <a:effectLst/>
                        </a:rPr>
                        <a:t>for treatment</a:t>
                      </a:r>
                      <a:endParaRPr lang="en-GB" sz="800">
                        <a:effectLst/>
                        <a:latin typeface="Arial"/>
                        <a:ea typeface="Times New Roman"/>
                        <a:cs typeface="Times New Roman"/>
                      </a:endParaRPr>
                    </a:p>
                  </a:txBody>
                  <a:tcPr marL="54205" marR="54205" marT="0" marB="0" anchor="ctr"/>
                </a:tc>
                <a:tc>
                  <a:txBody>
                    <a:bodyPr/>
                    <a:lstStyle/>
                    <a:p>
                      <a:pPr algn="ctr">
                        <a:spcAft>
                          <a:spcPts val="0"/>
                        </a:spcAft>
                      </a:pPr>
                      <a:r>
                        <a:rPr lang="en-GB" sz="1100">
                          <a:effectLst/>
                        </a:rPr>
                        <a:t>Name of person who administered medicine</a:t>
                      </a:r>
                      <a:endParaRPr lang="en-GB" sz="800">
                        <a:effectLst/>
                        <a:latin typeface="Arial"/>
                        <a:ea typeface="Times New Roman"/>
                        <a:cs typeface="Times New Roman"/>
                      </a:endParaRPr>
                    </a:p>
                  </a:txBody>
                  <a:tcPr marL="54205" marR="54205" marT="0" marB="0" anchor="ctr"/>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r>
              <a:tr h="316114">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a:effectLst/>
                        </a:rPr>
                        <a:t> </a:t>
                      </a:r>
                      <a:endParaRPr lang="en-GB" sz="800">
                        <a:effectLst/>
                        <a:latin typeface="Arial"/>
                        <a:ea typeface="Times New Roman"/>
                        <a:cs typeface="Times New Roman"/>
                      </a:endParaRPr>
                    </a:p>
                  </a:txBody>
                  <a:tcPr marL="54205" marR="54205" marT="0" marB="0"/>
                </a:tc>
                <a:tc>
                  <a:txBody>
                    <a:bodyPr/>
                    <a:lstStyle/>
                    <a:p>
                      <a:pPr algn="ctr">
                        <a:spcAft>
                          <a:spcPts val="0"/>
                        </a:spcAft>
                      </a:pPr>
                      <a:r>
                        <a:rPr lang="en-GB" sz="800" dirty="0">
                          <a:effectLst/>
                        </a:rPr>
                        <a:t> </a:t>
                      </a:r>
                      <a:endParaRPr lang="en-GB" sz="800" dirty="0">
                        <a:effectLst/>
                        <a:latin typeface="Arial"/>
                        <a:ea typeface="Times New Roman"/>
                        <a:cs typeface="Times New Roman"/>
                      </a:endParaRPr>
                    </a:p>
                  </a:txBody>
                  <a:tcPr marL="54205" marR="54205" marT="0" marB="0"/>
                </a:tc>
              </a:tr>
            </a:tbl>
          </a:graphicData>
        </a:graphic>
      </p:graphicFrame>
    </p:spTree>
    <p:extLst>
      <p:ext uri="{BB962C8B-B14F-4D97-AF65-F5344CB8AC3E}">
        <p14:creationId xmlns:p14="http://schemas.microsoft.com/office/powerpoint/2010/main" val="39399116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UC-1001.jpg"/>
          <p:cNvPicPr>
            <a:picLocks noChangeAspect="1"/>
          </p:cNvPicPr>
          <p:nvPr/>
        </p:nvPicPr>
        <p:blipFill rotWithShape="1">
          <a:blip r:embed="rId2">
            <a:extLst>
              <a:ext uri="{28A0092B-C50C-407E-A947-70E740481C1C}">
                <a14:useLocalDpi xmlns:a14="http://schemas.microsoft.com/office/drawing/2010/main" val="0"/>
              </a:ext>
            </a:extLst>
          </a:blip>
          <a:srcRect l="-88" t="-13794" r="88" b="26907"/>
          <a:stretch/>
        </p:blipFill>
        <p:spPr>
          <a:xfrm>
            <a:off x="971500" y="1340768"/>
            <a:ext cx="7200900" cy="4171113"/>
          </a:xfrm>
          <a:prstGeom prst="rect">
            <a:avLst/>
          </a:prstGeom>
        </p:spPr>
      </p:pic>
      <p:sp>
        <p:nvSpPr>
          <p:cNvPr id="2" name="Title 1"/>
          <p:cNvSpPr>
            <a:spLocks noGrp="1"/>
          </p:cNvSpPr>
          <p:nvPr>
            <p:ph type="title"/>
          </p:nvPr>
        </p:nvSpPr>
        <p:spPr/>
        <p:txBody>
          <a:bodyPr>
            <a:normAutofit/>
          </a:bodyPr>
          <a:lstStyle/>
          <a:p>
            <a:endParaRPr lang="en-US" sz="5400" dirty="0"/>
          </a:p>
        </p:txBody>
      </p:sp>
    </p:spTree>
    <p:extLst>
      <p:ext uri="{BB962C8B-B14F-4D97-AF65-F5344CB8AC3E}">
        <p14:creationId xmlns:p14="http://schemas.microsoft.com/office/powerpoint/2010/main" val="29785446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Health</a:t>
            </a:r>
            <a:endParaRPr lang="en-GB" sz="6000" dirty="0"/>
          </a:p>
        </p:txBody>
      </p:sp>
      <p:sp>
        <p:nvSpPr>
          <p:cNvPr id="3" name="Subtitle 2"/>
          <p:cNvSpPr>
            <a:spLocks noGrp="1"/>
          </p:cNvSpPr>
          <p:nvPr>
            <p:ph type="subTitle" idx="1"/>
          </p:nvPr>
        </p:nvSpPr>
        <p:spPr/>
        <p:txBody>
          <a:bodyPr/>
          <a:lstStyle/>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23747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GB" smtClean="0"/>
              <a:t>TEETH</a:t>
            </a:r>
          </a:p>
        </p:txBody>
      </p:sp>
      <p:sp>
        <p:nvSpPr>
          <p:cNvPr id="17411" name="Content Placeholder 2"/>
          <p:cNvSpPr>
            <a:spLocks noGrp="1"/>
          </p:cNvSpPr>
          <p:nvPr>
            <p:ph idx="1"/>
          </p:nvPr>
        </p:nvSpPr>
        <p:spPr/>
        <p:txBody>
          <a:bodyPr>
            <a:normAutofit fontScale="92500" lnSpcReduction="10000"/>
          </a:bodyPr>
          <a:lstStyle/>
          <a:p>
            <a:pPr eaLnBrk="1" hangingPunct="1">
              <a:lnSpc>
                <a:spcPct val="150000"/>
              </a:lnSpc>
            </a:pPr>
            <a:r>
              <a:rPr lang="en-GB" sz="2000" dirty="0" smtClean="0"/>
              <a:t>Lamb - starts with 8 temporary incisor (front) milk teeth </a:t>
            </a:r>
          </a:p>
          <a:p>
            <a:pPr eaLnBrk="1" hangingPunct="1">
              <a:lnSpc>
                <a:spcPct val="150000"/>
              </a:lnSpc>
            </a:pPr>
            <a:r>
              <a:rPr lang="en-GB" sz="2000" dirty="0" smtClean="0"/>
              <a:t>Hogg - the centre pair of permanent teeth start to erupt at 12 months of age. </a:t>
            </a:r>
          </a:p>
          <a:p>
            <a:pPr>
              <a:lnSpc>
                <a:spcPct val="150000"/>
              </a:lnSpc>
            </a:pPr>
            <a:r>
              <a:rPr lang="en-GB" sz="2000" dirty="0" smtClean="0"/>
              <a:t>At 12-18 </a:t>
            </a:r>
            <a:r>
              <a:rPr lang="en-GB" sz="2000" dirty="0"/>
              <a:t>months </a:t>
            </a:r>
            <a:r>
              <a:rPr lang="en-GB" sz="2000" dirty="0" smtClean="0"/>
              <a:t>old - first central pair of permanent teeth present (</a:t>
            </a:r>
            <a:r>
              <a:rPr lang="en-GB" sz="2000" dirty="0" err="1" smtClean="0"/>
              <a:t>hogg</a:t>
            </a:r>
            <a:r>
              <a:rPr lang="en-GB" sz="2000" dirty="0" smtClean="0"/>
              <a:t>/gimmer/</a:t>
            </a:r>
            <a:r>
              <a:rPr lang="en-GB" sz="2000" dirty="0" err="1" smtClean="0"/>
              <a:t>wether</a:t>
            </a:r>
            <a:r>
              <a:rPr lang="en-GB" sz="2000" dirty="0" smtClean="0"/>
              <a:t>/shearling)</a:t>
            </a:r>
          </a:p>
          <a:p>
            <a:pPr>
              <a:lnSpc>
                <a:spcPct val="150000"/>
              </a:lnSpc>
            </a:pPr>
            <a:r>
              <a:rPr lang="en-GB" sz="2000" dirty="0" smtClean="0"/>
              <a:t>At </a:t>
            </a:r>
            <a:r>
              <a:rPr lang="en-GB" sz="2000" dirty="0"/>
              <a:t>21-24 months </a:t>
            </a:r>
            <a:r>
              <a:rPr lang="en-GB" sz="2000" dirty="0" smtClean="0"/>
              <a:t>old - second pair present </a:t>
            </a:r>
            <a:r>
              <a:rPr lang="en-GB" sz="2000" dirty="0"/>
              <a:t>4-tooth</a:t>
            </a:r>
            <a:r>
              <a:rPr lang="en-GB" sz="2000" dirty="0" smtClean="0"/>
              <a:t> (gimmer/</a:t>
            </a:r>
            <a:r>
              <a:rPr lang="en-GB" sz="2000" dirty="0" err="1" smtClean="0"/>
              <a:t>wether</a:t>
            </a:r>
            <a:r>
              <a:rPr lang="en-GB" sz="2000" dirty="0" smtClean="0"/>
              <a:t>/tup)</a:t>
            </a:r>
          </a:p>
          <a:p>
            <a:pPr>
              <a:lnSpc>
                <a:spcPct val="150000"/>
              </a:lnSpc>
            </a:pPr>
            <a:r>
              <a:rPr lang="en-GB" sz="2000" dirty="0" smtClean="0"/>
              <a:t>At 30-36 months old - </a:t>
            </a:r>
            <a:r>
              <a:rPr lang="en-GB" sz="2000" dirty="0"/>
              <a:t>third pair present </a:t>
            </a:r>
            <a:r>
              <a:rPr lang="en-GB" sz="2000" dirty="0" smtClean="0"/>
              <a:t>- 6-tooth (ewe/tup)</a:t>
            </a:r>
          </a:p>
          <a:p>
            <a:pPr>
              <a:lnSpc>
                <a:spcPct val="150000"/>
              </a:lnSpc>
            </a:pPr>
            <a:r>
              <a:rPr lang="en-GB" sz="2000" dirty="0" smtClean="0"/>
              <a:t>At </a:t>
            </a:r>
            <a:r>
              <a:rPr lang="en-GB" sz="2000" dirty="0"/>
              <a:t>42-48 months </a:t>
            </a:r>
            <a:r>
              <a:rPr lang="en-GB" sz="2000" dirty="0" smtClean="0"/>
              <a:t>old – ‘Full mouth’ - complete set of 8 permanent teeth present</a:t>
            </a:r>
          </a:p>
          <a:p>
            <a:pPr marL="0" indent="0" algn="r">
              <a:lnSpc>
                <a:spcPct val="150000"/>
              </a:lnSpc>
              <a:buNone/>
            </a:pPr>
            <a:r>
              <a:rPr lang="en-GB" sz="2000" dirty="0" smtClean="0"/>
              <a:t>Next….Breeds</a:t>
            </a:r>
            <a:endParaRPr lang="en-GB" dirty="0" smtClean="0"/>
          </a:p>
          <a:p>
            <a:pPr eaLnBrk="1" hangingPunct="1"/>
            <a:endParaRPr lang="en-GB" dirty="0" smtClean="0"/>
          </a:p>
        </p:txBody>
      </p:sp>
    </p:spTree>
    <p:extLst>
      <p:ext uri="{BB962C8B-B14F-4D97-AF65-F5344CB8AC3E}">
        <p14:creationId xmlns:p14="http://schemas.microsoft.com/office/powerpoint/2010/main" val="20561424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1</a:t>
            </a:r>
            <a:endParaRPr lang="en-GB" dirty="0"/>
          </a:p>
        </p:txBody>
      </p:sp>
      <p:sp>
        <p:nvSpPr>
          <p:cNvPr id="3" name="Content Placeholder 2"/>
          <p:cNvSpPr>
            <a:spLocks noGrp="1"/>
          </p:cNvSpPr>
          <p:nvPr>
            <p:ph idx="1"/>
          </p:nvPr>
        </p:nvSpPr>
        <p:spPr>
          <a:xfrm>
            <a:off x="457200" y="1340768"/>
            <a:ext cx="8229600" cy="4785395"/>
          </a:xfrm>
        </p:spPr>
        <p:txBody>
          <a:bodyPr/>
          <a:lstStyle/>
          <a:p>
            <a:r>
              <a:rPr lang="en-GB" dirty="0" smtClean="0"/>
              <a:t>Buy healthy stock!</a:t>
            </a:r>
          </a:p>
          <a:p>
            <a:pPr lvl="1"/>
            <a:r>
              <a:rPr lang="en-GB" dirty="0" smtClean="0"/>
              <a:t>Accredited stock (‘health schemes’)</a:t>
            </a:r>
          </a:p>
          <a:p>
            <a:pPr lvl="1"/>
            <a:r>
              <a:rPr lang="en-GB" dirty="0" smtClean="0"/>
              <a:t>Non-TB areas</a:t>
            </a:r>
          </a:p>
          <a:p>
            <a:pPr lvl="1"/>
            <a:r>
              <a:rPr lang="en-GB" dirty="0" smtClean="0"/>
              <a:t>Vaccinated?</a:t>
            </a:r>
          </a:p>
          <a:p>
            <a:pPr lvl="1"/>
            <a:r>
              <a:rPr lang="en-GB" dirty="0" smtClean="0"/>
              <a:t>Check mouths</a:t>
            </a:r>
          </a:p>
          <a:p>
            <a:pPr lvl="1"/>
            <a:r>
              <a:rPr lang="en-GB" dirty="0" smtClean="0"/>
              <a:t>Not itchy</a:t>
            </a:r>
          </a:p>
          <a:p>
            <a:pPr lvl="1"/>
            <a:r>
              <a:rPr lang="en-GB" dirty="0" smtClean="0"/>
              <a:t>Check udders/testicles</a:t>
            </a:r>
            <a:endParaRPr lang="en-GB" dirty="0"/>
          </a:p>
        </p:txBody>
      </p:sp>
    </p:spTree>
    <p:extLst>
      <p:ext uri="{BB962C8B-B14F-4D97-AF65-F5344CB8AC3E}">
        <p14:creationId xmlns:p14="http://schemas.microsoft.com/office/powerpoint/2010/main" val="7733285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Schemes </a:t>
            </a:r>
            <a:endParaRPr lang="en-GB" dirty="0"/>
          </a:p>
        </p:txBody>
      </p:sp>
      <p:sp>
        <p:nvSpPr>
          <p:cNvPr id="3" name="Content Placeholder 2"/>
          <p:cNvSpPr>
            <a:spLocks noGrp="1"/>
          </p:cNvSpPr>
          <p:nvPr>
            <p:ph idx="1"/>
          </p:nvPr>
        </p:nvSpPr>
        <p:spPr/>
        <p:txBody>
          <a:bodyPr/>
          <a:lstStyle/>
          <a:p>
            <a:r>
              <a:rPr lang="en-GB" dirty="0" smtClean="0"/>
              <a:t>BVD (Bovine Virus Diarrhoea)</a:t>
            </a:r>
          </a:p>
          <a:p>
            <a:r>
              <a:rPr lang="en-GB" dirty="0" smtClean="0"/>
              <a:t>IBR (Infection Bovine </a:t>
            </a:r>
            <a:r>
              <a:rPr lang="en-GB" dirty="0" err="1" smtClean="0"/>
              <a:t>Rhinotracheitis</a:t>
            </a:r>
            <a:r>
              <a:rPr lang="en-GB" dirty="0" smtClean="0"/>
              <a:t>)</a:t>
            </a:r>
          </a:p>
          <a:p>
            <a:r>
              <a:rPr lang="en-GB" dirty="0" err="1" smtClean="0"/>
              <a:t>Johnes</a:t>
            </a:r>
            <a:endParaRPr lang="en-GB" dirty="0" smtClean="0"/>
          </a:p>
          <a:p>
            <a:r>
              <a:rPr lang="en-GB" dirty="0" smtClean="0"/>
              <a:t>Leptospirosis</a:t>
            </a:r>
          </a:p>
          <a:p>
            <a:endParaRPr lang="en-GB"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996952"/>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9788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Health Schemes </a:t>
            </a:r>
            <a:endParaRPr lang="en-GB" dirty="0"/>
          </a:p>
        </p:txBody>
      </p:sp>
      <p:sp>
        <p:nvSpPr>
          <p:cNvPr id="3" name="Content Placeholder 2"/>
          <p:cNvSpPr>
            <a:spLocks noGrp="1"/>
          </p:cNvSpPr>
          <p:nvPr>
            <p:ph idx="1"/>
          </p:nvPr>
        </p:nvSpPr>
        <p:spPr/>
        <p:txBody>
          <a:bodyPr/>
          <a:lstStyle/>
          <a:p>
            <a:r>
              <a:rPr lang="en-GB" dirty="0" smtClean="0"/>
              <a:t>MV (</a:t>
            </a:r>
            <a:r>
              <a:rPr lang="en-GB" dirty="0" err="1" smtClean="0"/>
              <a:t>Maedi</a:t>
            </a:r>
            <a:r>
              <a:rPr lang="en-GB" dirty="0" smtClean="0"/>
              <a:t> </a:t>
            </a:r>
            <a:r>
              <a:rPr lang="en-GB" dirty="0" err="1" smtClean="0"/>
              <a:t>Visna</a:t>
            </a:r>
            <a:r>
              <a:rPr lang="en-GB" dirty="0" smtClean="0"/>
              <a:t>)</a:t>
            </a:r>
          </a:p>
          <a:p>
            <a:r>
              <a:rPr lang="en-GB" dirty="0"/>
              <a:t>CLA (</a:t>
            </a:r>
            <a:r>
              <a:rPr lang="en-GB" dirty="0" err="1"/>
              <a:t>Caseous</a:t>
            </a:r>
            <a:r>
              <a:rPr lang="en-GB" dirty="0"/>
              <a:t> </a:t>
            </a:r>
            <a:r>
              <a:rPr lang="en-GB" dirty="0" smtClean="0"/>
              <a:t>Lymphadenitis)</a:t>
            </a:r>
          </a:p>
          <a:p>
            <a:r>
              <a:rPr lang="en-GB" dirty="0" smtClean="0"/>
              <a:t>EAE (Enzootic Abortion of Ewes)</a:t>
            </a:r>
          </a:p>
          <a:p>
            <a:r>
              <a:rPr lang="en-GB" dirty="0" smtClean="0"/>
              <a:t>Scrapie</a:t>
            </a:r>
          </a:p>
          <a:p>
            <a:endParaRPr lang="en-GB"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700807"/>
            <a:ext cx="2649509" cy="410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7108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Bovine TB</a:t>
            </a:r>
            <a:endParaRPr lang="en-GB" dirty="0"/>
          </a:p>
        </p:txBody>
      </p:sp>
      <p:sp>
        <p:nvSpPr>
          <p:cNvPr id="3" name="Content Placeholder 2"/>
          <p:cNvSpPr>
            <a:spLocks noGrp="1"/>
          </p:cNvSpPr>
          <p:nvPr>
            <p:ph idx="1"/>
          </p:nvPr>
        </p:nvSpPr>
        <p:spPr/>
        <p:txBody>
          <a:bodyPr/>
          <a:lstStyle/>
          <a:p>
            <a:r>
              <a:rPr lang="en-GB" dirty="0" smtClean="0"/>
              <a:t>Not part of a Health Scheme – Compulsory</a:t>
            </a:r>
          </a:p>
          <a:p>
            <a:r>
              <a:rPr lang="en-GB" dirty="0" smtClean="0"/>
              <a:t>Scotland ‘OTF’ – Officially TB Free</a:t>
            </a:r>
          </a:p>
          <a:p>
            <a:r>
              <a:rPr lang="en-GB" dirty="0" smtClean="0"/>
              <a:t>Routine Testing at Abattoirs</a:t>
            </a:r>
          </a:p>
          <a:p>
            <a:r>
              <a:rPr lang="en-GB" dirty="0" smtClean="0"/>
              <a:t>Infrequent but routine testing on farm</a:t>
            </a:r>
          </a:p>
          <a:p>
            <a:r>
              <a:rPr lang="en-GB" dirty="0" smtClean="0"/>
              <a:t>More frequent testing if buy-in from non OTF areas.</a:t>
            </a:r>
          </a:p>
          <a:p>
            <a:r>
              <a:rPr lang="en-GB" dirty="0" err="1" smtClean="0"/>
              <a:t>Shoudn’t</a:t>
            </a:r>
            <a:r>
              <a:rPr lang="en-GB" dirty="0" smtClean="0"/>
              <a:t> be able to buy from actively infected herds – ‘TB2’ – movement restricted.</a:t>
            </a:r>
            <a:endParaRPr lang="en-GB" dirty="0"/>
          </a:p>
        </p:txBody>
      </p:sp>
    </p:spTree>
    <p:extLst>
      <p:ext uri="{BB962C8B-B14F-4D97-AF65-F5344CB8AC3E}">
        <p14:creationId xmlns:p14="http://schemas.microsoft.com/office/powerpoint/2010/main" val="14868645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BVD</a:t>
            </a:r>
            <a:endParaRPr lang="en-GB" dirty="0"/>
          </a:p>
        </p:txBody>
      </p:sp>
      <p:sp>
        <p:nvSpPr>
          <p:cNvPr id="3" name="Content Placeholder 2"/>
          <p:cNvSpPr>
            <a:spLocks noGrp="1"/>
          </p:cNvSpPr>
          <p:nvPr>
            <p:ph idx="1"/>
          </p:nvPr>
        </p:nvSpPr>
        <p:spPr/>
        <p:txBody>
          <a:bodyPr/>
          <a:lstStyle/>
          <a:p>
            <a:r>
              <a:rPr lang="en-GB" dirty="0" smtClean="0"/>
              <a:t>Bovine Virus Diarrhoea</a:t>
            </a:r>
          </a:p>
          <a:p>
            <a:r>
              <a:rPr lang="en-GB" dirty="0" smtClean="0"/>
              <a:t>Screen every year.  Free or not-free of BVD.</a:t>
            </a:r>
          </a:p>
          <a:p>
            <a:r>
              <a:rPr lang="en-GB" dirty="0" smtClean="0"/>
              <a:t>Get individual advice from vet.</a:t>
            </a:r>
          </a:p>
          <a:p>
            <a:pPr lvl="1"/>
            <a:r>
              <a:rPr lang="en-GB" dirty="0" smtClean="0"/>
              <a:t>Blood sampling</a:t>
            </a:r>
          </a:p>
          <a:p>
            <a:pPr lvl="1"/>
            <a:r>
              <a:rPr lang="en-GB" dirty="0" smtClean="0"/>
              <a:t>Tissue test tags</a:t>
            </a:r>
          </a:p>
          <a:p>
            <a:r>
              <a:rPr lang="en-GB" dirty="0" smtClean="0"/>
              <a:t>‘PI’:  Persistently Infected.  Cows that are infected in </a:t>
            </a:r>
            <a:r>
              <a:rPr lang="en-GB" dirty="0" err="1" smtClean="0"/>
              <a:t>pregancy</a:t>
            </a:r>
            <a:r>
              <a:rPr lang="en-GB" dirty="0" smtClean="0"/>
              <a:t> likely to have a PI calf – major source of infection.</a:t>
            </a:r>
            <a:endParaRPr lang="en-GB" dirty="0"/>
          </a:p>
        </p:txBody>
      </p:sp>
    </p:spTree>
    <p:extLst>
      <p:ext uri="{BB962C8B-B14F-4D97-AF65-F5344CB8AC3E}">
        <p14:creationId xmlns:p14="http://schemas.microsoft.com/office/powerpoint/2010/main" val="34666199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Vaccination</a:t>
            </a:r>
            <a:endParaRPr lang="en-GB" dirty="0"/>
          </a:p>
        </p:txBody>
      </p:sp>
      <p:sp>
        <p:nvSpPr>
          <p:cNvPr id="3" name="Content Placeholder 2"/>
          <p:cNvSpPr>
            <a:spLocks noGrp="1"/>
          </p:cNvSpPr>
          <p:nvPr>
            <p:ph idx="1"/>
          </p:nvPr>
        </p:nvSpPr>
        <p:spPr/>
        <p:txBody>
          <a:bodyPr/>
          <a:lstStyle/>
          <a:p>
            <a:r>
              <a:rPr lang="en-GB" dirty="0" smtClean="0"/>
              <a:t>Sheep</a:t>
            </a:r>
          </a:p>
          <a:p>
            <a:pPr lvl="1"/>
            <a:r>
              <a:rPr lang="en-GB" i="1" dirty="0" err="1" smtClean="0"/>
              <a:t>Heptavac</a:t>
            </a:r>
            <a:r>
              <a:rPr lang="en-GB" i="1" dirty="0" smtClean="0"/>
              <a:t>/</a:t>
            </a:r>
            <a:r>
              <a:rPr lang="en-GB" i="1" dirty="0" err="1" smtClean="0"/>
              <a:t>Ovivac</a:t>
            </a:r>
            <a:r>
              <a:rPr lang="en-GB" i="1" dirty="0" smtClean="0"/>
              <a:t>/</a:t>
            </a:r>
            <a:r>
              <a:rPr lang="en-GB" i="1" dirty="0" err="1" smtClean="0"/>
              <a:t>Covexin</a:t>
            </a:r>
            <a:r>
              <a:rPr lang="en-GB" i="1" dirty="0" smtClean="0"/>
              <a:t>; </a:t>
            </a:r>
            <a:r>
              <a:rPr lang="en-GB" i="1" dirty="0" err="1" smtClean="0"/>
              <a:t>Footvax</a:t>
            </a:r>
            <a:r>
              <a:rPr lang="en-GB" i="1" dirty="0" smtClean="0"/>
              <a:t>; </a:t>
            </a:r>
            <a:r>
              <a:rPr lang="en-GB" i="1" dirty="0" err="1" smtClean="0"/>
              <a:t>Scabivax</a:t>
            </a:r>
            <a:r>
              <a:rPr lang="en-GB" i="1" dirty="0" smtClean="0"/>
              <a:t>; </a:t>
            </a:r>
            <a:r>
              <a:rPr lang="en-GB" i="1" dirty="0" err="1" smtClean="0"/>
              <a:t>Enzovax</a:t>
            </a:r>
            <a:r>
              <a:rPr lang="en-GB" i="1" dirty="0" smtClean="0"/>
              <a:t>; </a:t>
            </a:r>
            <a:r>
              <a:rPr lang="en-GB" i="1" dirty="0" err="1" smtClean="0"/>
              <a:t>Toxovax</a:t>
            </a:r>
            <a:endParaRPr lang="en-GB" i="1" dirty="0" smtClean="0"/>
          </a:p>
          <a:p>
            <a:r>
              <a:rPr lang="en-GB" dirty="0" smtClean="0"/>
              <a:t>Cattle</a:t>
            </a:r>
          </a:p>
          <a:p>
            <a:pPr lvl="1"/>
            <a:r>
              <a:rPr lang="en-GB" i="1" dirty="0" err="1" smtClean="0"/>
              <a:t>Rispoval</a:t>
            </a:r>
            <a:r>
              <a:rPr lang="en-GB" i="1" dirty="0" smtClean="0"/>
              <a:t> IBR; </a:t>
            </a:r>
            <a:r>
              <a:rPr lang="en-GB" i="1" dirty="0" err="1" smtClean="0"/>
              <a:t>Rotavec</a:t>
            </a:r>
            <a:r>
              <a:rPr lang="en-GB" i="1" dirty="0" smtClean="0"/>
              <a:t>; </a:t>
            </a:r>
            <a:r>
              <a:rPr lang="en-GB" i="1" dirty="0" err="1" smtClean="0"/>
              <a:t>Bovilis</a:t>
            </a:r>
            <a:r>
              <a:rPr lang="en-GB" i="1" dirty="0" smtClean="0"/>
              <a:t>-BVD; </a:t>
            </a:r>
            <a:r>
              <a:rPr lang="en-GB" i="1" dirty="0" err="1" smtClean="0"/>
              <a:t>Covexin</a:t>
            </a:r>
            <a:r>
              <a:rPr lang="en-GB" i="1" dirty="0" smtClean="0"/>
              <a:t>; </a:t>
            </a:r>
            <a:r>
              <a:rPr lang="en-GB" i="1" dirty="0" err="1" smtClean="0"/>
              <a:t>Rispoval</a:t>
            </a:r>
            <a:r>
              <a:rPr lang="en-GB" i="1" dirty="0" smtClean="0"/>
              <a:t> RS/PI3; </a:t>
            </a:r>
            <a:r>
              <a:rPr lang="en-GB" i="1" dirty="0" err="1" smtClean="0"/>
              <a:t>Bovipast</a:t>
            </a:r>
            <a:endParaRPr lang="en-GB" i="1" dirty="0" smtClean="0"/>
          </a:p>
          <a:p>
            <a:pPr marL="0" indent="0" algn="ctr">
              <a:buNone/>
            </a:pPr>
            <a:r>
              <a:rPr lang="en-GB" b="1" dirty="0" smtClean="0"/>
              <a:t>Ask your vet what  YOU need </a:t>
            </a:r>
          </a:p>
          <a:p>
            <a:pPr marL="0" indent="0" algn="ctr">
              <a:buNone/>
            </a:pPr>
            <a:r>
              <a:rPr lang="en-GB" b="1" dirty="0" smtClean="0"/>
              <a:t>to vaccinate for!</a:t>
            </a:r>
          </a:p>
          <a:p>
            <a:pPr lvl="1"/>
            <a:endParaRPr lang="en-GB" dirty="0" smtClean="0"/>
          </a:p>
          <a:p>
            <a:pPr lvl="1"/>
            <a:endParaRPr lang="en-GB" dirty="0"/>
          </a:p>
        </p:txBody>
      </p:sp>
    </p:spTree>
    <p:extLst>
      <p:ext uri="{BB962C8B-B14F-4D97-AF65-F5344CB8AC3E}">
        <p14:creationId xmlns:p14="http://schemas.microsoft.com/office/powerpoint/2010/main" val="42492145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Worms</a:t>
            </a:r>
            <a:endParaRPr lang="en-GB" dirty="0"/>
          </a:p>
        </p:txBody>
      </p:sp>
      <p:sp>
        <p:nvSpPr>
          <p:cNvPr id="3" name="Content Placeholder 2"/>
          <p:cNvSpPr>
            <a:spLocks noGrp="1"/>
          </p:cNvSpPr>
          <p:nvPr>
            <p:ph idx="1"/>
          </p:nvPr>
        </p:nvSpPr>
        <p:spPr/>
        <p:txBody>
          <a:bodyPr/>
          <a:lstStyle/>
          <a:p>
            <a:pPr marL="0" indent="0">
              <a:buNone/>
            </a:pPr>
            <a:r>
              <a:rPr lang="en-GB" sz="800" dirty="0" smtClean="0"/>
              <a:t>.</a:t>
            </a:r>
            <a:endParaRPr lang="en-GB" sz="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924944"/>
            <a:ext cx="280831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741" y="3763516"/>
            <a:ext cx="3505668" cy="196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8099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Worming</a:t>
            </a:r>
            <a:endParaRPr lang="en-GB" dirty="0"/>
          </a:p>
        </p:txBody>
      </p:sp>
      <p:sp>
        <p:nvSpPr>
          <p:cNvPr id="3" name="Content Placeholder 2"/>
          <p:cNvSpPr>
            <a:spLocks noGrp="1"/>
          </p:cNvSpPr>
          <p:nvPr>
            <p:ph idx="1"/>
          </p:nvPr>
        </p:nvSpPr>
        <p:spPr/>
        <p:txBody>
          <a:bodyPr/>
          <a:lstStyle/>
          <a:p>
            <a:r>
              <a:rPr lang="en-GB" dirty="0" smtClean="0"/>
              <a:t>Stomach/gut worms (sheep and cattle); Lung worms (cattle)</a:t>
            </a:r>
          </a:p>
          <a:p>
            <a:r>
              <a:rPr lang="en-GB" dirty="0" smtClean="0"/>
              <a:t>Normally mostly affecting young animals – older animals develop immunity. </a:t>
            </a:r>
          </a:p>
          <a:p>
            <a:r>
              <a:rPr lang="en-GB" dirty="0" smtClean="0"/>
              <a:t>Worms can develop resistance to products – increasing problem in UK.  Worm only when necessary.  Take veterinary advice on which particular wormer for your circumstances.</a:t>
            </a:r>
          </a:p>
          <a:p>
            <a:r>
              <a:rPr lang="en-GB" dirty="0" smtClean="0"/>
              <a:t>Rotate wormers – not just the name!</a:t>
            </a:r>
          </a:p>
          <a:p>
            <a:endParaRPr lang="en-GB" dirty="0"/>
          </a:p>
        </p:txBody>
      </p:sp>
    </p:spTree>
    <p:extLst>
      <p:ext uri="{BB962C8B-B14F-4D97-AF65-F5344CB8AC3E}">
        <p14:creationId xmlns:p14="http://schemas.microsoft.com/office/powerpoint/2010/main" val="18261313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Worms/Liver Fluke	</a:t>
            </a:r>
            <a:endParaRPr lang="en-GB" dirty="0"/>
          </a:p>
        </p:txBody>
      </p:sp>
      <p:sp>
        <p:nvSpPr>
          <p:cNvPr id="3" name="Content Placeholder 2"/>
          <p:cNvSpPr>
            <a:spLocks noGrp="1"/>
          </p:cNvSpPr>
          <p:nvPr>
            <p:ph idx="1"/>
          </p:nvPr>
        </p:nvSpPr>
        <p:spPr/>
        <p:txBody>
          <a:bodyPr/>
          <a:lstStyle/>
          <a:p>
            <a:r>
              <a:rPr lang="en-GB" dirty="0" smtClean="0"/>
              <a:t>Sheep pick up worms from pasture – these can be transferred from animal to animal.</a:t>
            </a:r>
          </a:p>
          <a:p>
            <a:r>
              <a:rPr lang="en-GB" dirty="0" smtClean="0"/>
              <a:t>FEC’s can be done to test for worms/fluke.</a:t>
            </a:r>
          </a:p>
          <a:p>
            <a:r>
              <a:rPr lang="en-GB" dirty="0" smtClean="0"/>
              <a:t>Fluke generally on wetter ground but increasingly prevalent.</a:t>
            </a:r>
          </a:p>
          <a:p>
            <a:r>
              <a:rPr lang="en-GB" dirty="0" smtClean="0"/>
              <a:t>Symptoms:  Ill thrift, scour, sudden death (</a:t>
            </a:r>
            <a:r>
              <a:rPr lang="en-GB" dirty="0" err="1" smtClean="0"/>
              <a:t>nematodirus</a:t>
            </a:r>
            <a:r>
              <a:rPr lang="en-GB" dirty="0" smtClean="0"/>
              <a:t>/fluke).</a:t>
            </a:r>
          </a:p>
          <a:p>
            <a:r>
              <a:rPr lang="en-GB" dirty="0" smtClean="0"/>
              <a:t>FEC’s and routine dosing – speak to your vet.</a:t>
            </a:r>
          </a:p>
          <a:p>
            <a:endParaRPr lang="en-GB" dirty="0"/>
          </a:p>
        </p:txBody>
      </p:sp>
    </p:spTree>
    <p:extLst>
      <p:ext uri="{BB962C8B-B14F-4D97-AF65-F5344CB8AC3E}">
        <p14:creationId xmlns:p14="http://schemas.microsoft.com/office/powerpoint/2010/main" val="6176697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GB" sz="3600" dirty="0" smtClean="0"/>
              <a:t>Normal Liver</a:t>
            </a:r>
          </a:p>
        </p:txBody>
      </p:sp>
      <p:sp>
        <p:nvSpPr>
          <p:cNvPr id="5123"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0F9D0A-80A6-4963-B836-135F03A456BD}" type="slidenum">
              <a:rPr lang="en-US" smtClean="0">
                <a:solidFill>
                  <a:schemeClr val="bg1"/>
                </a:solidFill>
              </a:rPr>
              <a:pPr eaLnBrk="1" hangingPunct="1"/>
              <a:t>149</a:t>
            </a:fld>
            <a:endParaRPr lang="en-US" smtClean="0">
              <a:solidFill>
                <a:schemeClr val="bg1"/>
              </a:solidFill>
            </a:endParaRPr>
          </a:p>
        </p:txBody>
      </p:sp>
      <p:pic>
        <p:nvPicPr>
          <p:cNvPr id="5124" name="Picture 2" descr="G:\Photos\PM301012\PM301012 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9" y="3213100"/>
            <a:ext cx="3667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descr="G:\Photos\PM301012\PM301012 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1993900"/>
            <a:ext cx="3668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53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Teeth</a:t>
            </a:r>
            <a:endParaRPr lang="en-GB" dirty="0"/>
          </a:p>
        </p:txBody>
      </p:sp>
      <p:sp>
        <p:nvSpPr>
          <p:cNvPr id="3" name="Content Placeholder 2"/>
          <p:cNvSpPr>
            <a:spLocks noGrp="1"/>
          </p:cNvSpPr>
          <p:nvPr>
            <p:ph idx="1"/>
          </p:nvPr>
        </p:nvSpPr>
        <p:spPr/>
        <p:txBody>
          <a:bodyPr/>
          <a:lstStyle/>
          <a:p>
            <a:pPr marL="0" indent="0">
              <a:buNone/>
            </a:pPr>
            <a:r>
              <a:rPr lang="en-GB" dirty="0" smtClean="0"/>
              <a:t>‘</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468" y="1556792"/>
            <a:ext cx="65966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026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n-GB" sz="3600" dirty="0" smtClean="0"/>
              <a:t>Acute Fluke</a:t>
            </a:r>
          </a:p>
        </p:txBody>
      </p:sp>
      <p:sp>
        <p:nvSpPr>
          <p:cNvPr id="6147"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7DB6DC-85C4-4439-97F6-A34B8F87026E}" type="slidenum">
              <a:rPr lang="en-US" smtClean="0">
                <a:solidFill>
                  <a:schemeClr val="bg1"/>
                </a:solidFill>
              </a:rPr>
              <a:pPr eaLnBrk="1" hangingPunct="1"/>
              <a:t>150</a:t>
            </a:fld>
            <a:endParaRPr lang="en-US" smtClean="0">
              <a:solidFill>
                <a:schemeClr val="bg1"/>
              </a:solidFill>
            </a:endParaRPr>
          </a:p>
        </p:txBody>
      </p:sp>
      <p:pic>
        <p:nvPicPr>
          <p:cNvPr id="6148" name="Picture 2" descr="G:\Photos\PM051112\PM051112 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1" y="3141665"/>
            <a:ext cx="36671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G:\Photos\PM051112\PM051112 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1" y="1922463"/>
            <a:ext cx="3667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8812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GB" sz="3600" dirty="0" smtClean="0"/>
              <a:t>Acute Fluke</a:t>
            </a:r>
          </a:p>
        </p:txBody>
      </p:sp>
      <p:sp>
        <p:nvSpPr>
          <p:cNvPr id="13315"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C1988C-D178-49B0-8C24-C5E37D3EB63D}" type="slidenum">
              <a:rPr lang="en-US" smtClean="0">
                <a:solidFill>
                  <a:schemeClr val="bg1"/>
                </a:solidFill>
              </a:rPr>
              <a:pPr eaLnBrk="1" hangingPunct="1"/>
              <a:t>151</a:t>
            </a:fld>
            <a:endParaRPr lang="en-US" smtClean="0">
              <a:solidFill>
                <a:schemeClr val="bg1"/>
              </a:solidFill>
            </a:endParaRPr>
          </a:p>
        </p:txBody>
      </p:sp>
      <p:pic>
        <p:nvPicPr>
          <p:cNvPr id="13316" name="Picture 2" descr="G:\Photos\PM051112\PM051112 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475" y="1916113"/>
            <a:ext cx="68770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0192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GB" sz="3600" dirty="0" smtClean="0"/>
              <a:t>Acute Fluke</a:t>
            </a:r>
          </a:p>
        </p:txBody>
      </p:sp>
      <p:sp>
        <p:nvSpPr>
          <p:cNvPr id="14339"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A23DB3-0CE2-4197-AB3F-2D29C7EA845C}" type="slidenum">
              <a:rPr lang="en-US" smtClean="0">
                <a:solidFill>
                  <a:schemeClr val="bg1"/>
                </a:solidFill>
              </a:rPr>
              <a:pPr eaLnBrk="1" hangingPunct="1"/>
              <a:t>152</a:t>
            </a:fld>
            <a:endParaRPr lang="en-US" smtClean="0">
              <a:solidFill>
                <a:schemeClr val="bg1"/>
              </a:solidFill>
            </a:endParaRPr>
          </a:p>
        </p:txBody>
      </p:sp>
      <p:pic>
        <p:nvPicPr>
          <p:cNvPr id="14340" name="Picture 2" descr="G:\Photos\PM301012\PM301012 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664" y="1989138"/>
            <a:ext cx="6416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8953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9DDB95-A650-4533-A74B-4D5999E720CC}" type="slidenum">
              <a:rPr lang="en-US" smtClean="0">
                <a:solidFill>
                  <a:schemeClr val="bg1"/>
                </a:solidFill>
              </a:rPr>
              <a:pPr eaLnBrk="1" hangingPunct="1"/>
              <a:t>153</a:t>
            </a:fld>
            <a:endParaRPr lang="en-US" smtClean="0">
              <a:solidFill>
                <a:schemeClr val="bg1"/>
              </a:solidFill>
            </a:endParaRPr>
          </a:p>
        </p:txBody>
      </p:sp>
      <p:sp>
        <p:nvSpPr>
          <p:cNvPr id="17411" name="Rectangle 2"/>
          <p:cNvSpPr>
            <a:spLocks noGrp="1" noChangeArrowheads="1"/>
          </p:cNvSpPr>
          <p:nvPr>
            <p:ph type="title"/>
          </p:nvPr>
        </p:nvSpPr>
        <p:spPr/>
        <p:txBody>
          <a:bodyPr>
            <a:normAutofit/>
          </a:bodyPr>
          <a:lstStyle/>
          <a:p>
            <a:pPr eaLnBrk="1" hangingPunct="1"/>
            <a:r>
              <a:rPr lang="en-GB" sz="3600" dirty="0" err="1" smtClean="0"/>
              <a:t>Subacute</a:t>
            </a:r>
            <a:r>
              <a:rPr lang="en-GB" sz="3600" dirty="0" smtClean="0"/>
              <a:t> Fluke</a:t>
            </a:r>
          </a:p>
        </p:txBody>
      </p:sp>
      <p:pic>
        <p:nvPicPr>
          <p:cNvPr id="174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2133600"/>
            <a:ext cx="5732463" cy="381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3050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en-GB" sz="2400" dirty="0" smtClean="0"/>
              <a:t>SAC Consulting DSC Chill 31/10/12</a:t>
            </a:r>
          </a:p>
        </p:txBody>
      </p:sp>
      <p:sp>
        <p:nvSpPr>
          <p:cNvPr id="4099"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435F5D-323E-4AC0-A5A7-D44FE19DDB73}" type="slidenum">
              <a:rPr lang="en-US" smtClean="0">
                <a:solidFill>
                  <a:schemeClr val="bg1"/>
                </a:solidFill>
              </a:rPr>
              <a:pPr eaLnBrk="1" hangingPunct="1"/>
              <a:t>154</a:t>
            </a:fld>
            <a:endParaRPr lang="en-US" smtClean="0">
              <a:solidFill>
                <a:schemeClr val="bg1"/>
              </a:solidFill>
            </a:endParaRPr>
          </a:p>
        </p:txBody>
      </p:sp>
      <p:pic>
        <p:nvPicPr>
          <p:cNvPr id="4100" name="Picture 4" descr="G:\Photos\PM051112\PM051112 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475" y="1916113"/>
            <a:ext cx="68770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7359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B07583-A286-4221-8ABC-40AA486FEAB7}" type="slidenum">
              <a:rPr lang="en-US" smtClean="0">
                <a:solidFill>
                  <a:schemeClr val="bg1"/>
                </a:solidFill>
              </a:rPr>
              <a:pPr eaLnBrk="1" hangingPunct="1"/>
              <a:t>155</a:t>
            </a:fld>
            <a:endParaRPr lang="en-US" smtClean="0">
              <a:solidFill>
                <a:schemeClr val="bg1"/>
              </a:solidFill>
            </a:endParaRPr>
          </a:p>
        </p:txBody>
      </p:sp>
      <p:sp>
        <p:nvSpPr>
          <p:cNvPr id="18435" name="Rectangle 1026"/>
          <p:cNvSpPr>
            <a:spLocks noGrp="1" noChangeArrowheads="1"/>
          </p:cNvSpPr>
          <p:nvPr>
            <p:ph type="title"/>
          </p:nvPr>
        </p:nvSpPr>
        <p:spPr/>
        <p:txBody>
          <a:bodyPr>
            <a:normAutofit/>
          </a:bodyPr>
          <a:lstStyle/>
          <a:p>
            <a:pPr eaLnBrk="1" hangingPunct="1"/>
            <a:r>
              <a:rPr lang="en-GB" sz="3600" dirty="0" smtClean="0"/>
              <a:t>Chronic disease</a:t>
            </a:r>
          </a:p>
        </p:txBody>
      </p:sp>
      <p:sp>
        <p:nvSpPr>
          <p:cNvPr id="18436" name="Rectangle 1027"/>
          <p:cNvSpPr>
            <a:spLocks noGrp="1" noChangeArrowheads="1"/>
          </p:cNvSpPr>
          <p:nvPr>
            <p:ph type="body" idx="1"/>
          </p:nvPr>
        </p:nvSpPr>
        <p:spPr>
          <a:xfrm>
            <a:off x="233443" y="1052737"/>
            <a:ext cx="8677115" cy="5472608"/>
          </a:xfrm>
        </p:spPr>
        <p:txBody>
          <a:bodyPr>
            <a:normAutofit/>
          </a:bodyPr>
          <a:lstStyle/>
          <a:p>
            <a:pPr eaLnBrk="1" hangingPunct="1"/>
            <a:r>
              <a:rPr lang="en-GB" sz="2800" dirty="0" smtClean="0"/>
              <a:t>Sheep </a:t>
            </a:r>
            <a:r>
              <a:rPr lang="en-GB" sz="2800" b="1" dirty="0" smtClean="0"/>
              <a:t>and cattle </a:t>
            </a:r>
            <a:r>
              <a:rPr lang="en-GB" sz="2800" dirty="0" smtClean="0"/>
              <a:t>(cattle are more resistant than sheep, so don’t tend to die suddenly from the baby flukes, more likely the big adult ones)</a:t>
            </a:r>
          </a:p>
          <a:p>
            <a:pPr eaLnBrk="1" hangingPunct="1"/>
            <a:r>
              <a:rPr lang="en-GB" sz="2800" dirty="0" smtClean="0"/>
              <a:t>May present as sudden deaths</a:t>
            </a:r>
          </a:p>
          <a:p>
            <a:pPr eaLnBrk="1" hangingPunct="1"/>
            <a:r>
              <a:rPr lang="en-GB" sz="2800" dirty="0" smtClean="0"/>
              <a:t>Loss of condition</a:t>
            </a:r>
          </a:p>
          <a:p>
            <a:pPr eaLnBrk="1" hangingPunct="1"/>
            <a:r>
              <a:rPr lang="en-GB" sz="2800" dirty="0" smtClean="0"/>
              <a:t>Anaemia</a:t>
            </a:r>
          </a:p>
          <a:p>
            <a:pPr eaLnBrk="1" hangingPunct="1"/>
            <a:r>
              <a:rPr lang="en-GB" sz="2800" dirty="0" smtClean="0"/>
              <a:t>Bottle jaw</a:t>
            </a:r>
          </a:p>
          <a:p>
            <a:pPr eaLnBrk="1" hangingPunct="1"/>
            <a:r>
              <a:rPr lang="en-GB" sz="2800" dirty="0" smtClean="0"/>
              <a:t>Scouring (diarrhoea)</a:t>
            </a:r>
          </a:p>
          <a:p>
            <a:pPr eaLnBrk="1" hangingPunct="1"/>
            <a:r>
              <a:rPr lang="en-GB" sz="2800" dirty="0" smtClean="0"/>
              <a:t>Adult fluke in the liver</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8" y="2420888"/>
            <a:ext cx="2171222"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550" y="4378160"/>
            <a:ext cx="26399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1706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4294967295"/>
          </p:nvPr>
        </p:nvSpPr>
        <p:spPr>
          <a:xfrm>
            <a:off x="8416926" y="6526610"/>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E284C4-A5A3-446E-9950-C152FD4C5E2D}" type="slidenum">
              <a:rPr lang="en-US" smtClean="0">
                <a:solidFill>
                  <a:schemeClr val="bg1"/>
                </a:solidFill>
              </a:rPr>
              <a:pPr eaLnBrk="1" hangingPunct="1"/>
              <a:t>156</a:t>
            </a:fld>
            <a:endParaRPr lang="en-US" smtClean="0">
              <a:solidFill>
                <a:schemeClr val="bg1"/>
              </a:solidFill>
            </a:endParaRPr>
          </a:p>
        </p:txBody>
      </p:sp>
      <p:sp>
        <p:nvSpPr>
          <p:cNvPr id="20483" name="Rectangle 2"/>
          <p:cNvSpPr>
            <a:spLocks noGrp="1" noChangeArrowheads="1"/>
          </p:cNvSpPr>
          <p:nvPr>
            <p:ph type="title"/>
          </p:nvPr>
        </p:nvSpPr>
        <p:spPr/>
        <p:txBody>
          <a:bodyPr>
            <a:normAutofit/>
          </a:bodyPr>
          <a:lstStyle/>
          <a:p>
            <a:pPr eaLnBrk="1" hangingPunct="1"/>
            <a:r>
              <a:rPr lang="en-GB" sz="3600" dirty="0" smtClean="0"/>
              <a:t>Chronic Fluke</a:t>
            </a:r>
          </a:p>
        </p:txBody>
      </p:sp>
      <p:pic>
        <p:nvPicPr>
          <p:cNvPr id="204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2"/>
            <a:ext cx="5726113" cy="380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6195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GB" sz="3600" dirty="0" smtClean="0"/>
              <a:t>Severe Chronic Fluke</a:t>
            </a:r>
          </a:p>
        </p:txBody>
      </p:sp>
      <p:sp>
        <p:nvSpPr>
          <p:cNvPr id="22531" name="Slide Number Placeholder 2"/>
          <p:cNvSpPr>
            <a:spLocks noGrp="1"/>
          </p:cNvSpPr>
          <p:nvPr>
            <p:ph type="sldNum" sz="quarter" idx="4294967295"/>
          </p:nvPr>
        </p:nvSpPr>
        <p:spPr>
          <a:xfrm>
            <a:off x="8416926" y="6454777"/>
            <a:ext cx="692150" cy="35877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E8B38F-3095-4E44-B063-D1E376DA6B2C}" type="slidenum">
              <a:rPr lang="en-US" smtClean="0">
                <a:solidFill>
                  <a:schemeClr val="bg1"/>
                </a:solidFill>
              </a:rPr>
              <a:pPr eaLnBrk="1" hangingPunct="1"/>
              <a:t>157</a:t>
            </a:fld>
            <a:endParaRPr lang="en-US" smtClean="0">
              <a:solidFill>
                <a:schemeClr val="bg1"/>
              </a:solidFill>
            </a:endParaRPr>
          </a:p>
        </p:txBody>
      </p:sp>
      <p:pic>
        <p:nvPicPr>
          <p:cNvPr id="22532" name="Picture 2" descr="G:\Photos\PM110113\Severe chronic fluke Jan 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9" y="1628777"/>
            <a:ext cx="69691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2419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External Parasites</a:t>
            </a:r>
            <a:endParaRPr lang="en-GB" dirty="0"/>
          </a:p>
        </p:txBody>
      </p:sp>
      <p:sp>
        <p:nvSpPr>
          <p:cNvPr id="3" name="Content Placeholder 2"/>
          <p:cNvSpPr>
            <a:spLocks noGrp="1"/>
          </p:cNvSpPr>
          <p:nvPr>
            <p:ph idx="1"/>
          </p:nvPr>
        </p:nvSpPr>
        <p:spPr/>
        <p:txBody>
          <a:bodyPr/>
          <a:lstStyle/>
          <a:p>
            <a:r>
              <a:rPr lang="en-GB" dirty="0" smtClean="0"/>
              <a:t>Scab</a:t>
            </a:r>
          </a:p>
          <a:p>
            <a:pPr lvl="1"/>
            <a:r>
              <a:rPr lang="en-GB" dirty="0" smtClean="0"/>
              <a:t>Notifiable disease</a:t>
            </a:r>
          </a:p>
          <a:p>
            <a:pPr lvl="1"/>
            <a:r>
              <a:rPr lang="en-GB" dirty="0" smtClean="0"/>
              <a:t>Mite – causes itching</a:t>
            </a:r>
          </a:p>
          <a:p>
            <a:pPr lvl="1"/>
            <a:r>
              <a:rPr lang="en-GB" dirty="0" smtClean="0"/>
              <a:t>Wool loss, itching</a:t>
            </a:r>
          </a:p>
          <a:p>
            <a:pPr lvl="1"/>
            <a:r>
              <a:rPr lang="en-GB" dirty="0" smtClean="0"/>
              <a:t>Easily transmitted between sheep</a:t>
            </a:r>
          </a:p>
          <a:p>
            <a:pPr lvl="1"/>
            <a:r>
              <a:rPr lang="en-GB" dirty="0" smtClean="0"/>
              <a:t>Treated with injectable and/or dipping</a:t>
            </a:r>
          </a:p>
          <a:p>
            <a:pPr lvl="1"/>
            <a:r>
              <a:rPr lang="en-GB" dirty="0" smtClean="0"/>
              <a:t>MUST notify vet if suspect scab.</a:t>
            </a:r>
            <a:endParaRPr lang="en-GB" dirty="0"/>
          </a:p>
        </p:txBody>
      </p:sp>
      <p:pic>
        <p:nvPicPr>
          <p:cNvPr id="4" name="Picture 13" descr="http://ts2.mm.bing.net/images/thumbnail.aspx?q=1241678486677&amp;id=debb6ccc296c68e51a5af5f831413ea3&amp;url=http%3a%2f%2fwww.teara.govt.nz%2ffiles%2fp17435m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319" y="1691185"/>
            <a:ext cx="284757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221" y="3284984"/>
            <a:ext cx="1479351" cy="207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6924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Lameness in Sheep	</a:t>
            </a:r>
            <a:endParaRPr lang="en-GB" dirty="0"/>
          </a:p>
        </p:txBody>
      </p:sp>
      <p:sp>
        <p:nvSpPr>
          <p:cNvPr id="3" name="Content Placeholder 2"/>
          <p:cNvSpPr>
            <a:spLocks noGrp="1"/>
          </p:cNvSpPr>
          <p:nvPr>
            <p:ph idx="1"/>
          </p:nvPr>
        </p:nvSpPr>
        <p:spPr/>
        <p:txBody>
          <a:bodyPr/>
          <a:lstStyle/>
          <a:p>
            <a:r>
              <a:rPr lang="en-GB" dirty="0" smtClean="0"/>
              <a:t>Very common</a:t>
            </a:r>
          </a:p>
          <a:p>
            <a:r>
              <a:rPr lang="en-GB" dirty="0" smtClean="0"/>
              <a:t>Scald</a:t>
            </a:r>
          </a:p>
          <a:p>
            <a:r>
              <a:rPr lang="en-GB" dirty="0" err="1" smtClean="0"/>
              <a:t>Footrot</a:t>
            </a:r>
            <a:endParaRPr lang="en-GB" dirty="0" smtClean="0"/>
          </a:p>
          <a:p>
            <a:r>
              <a:rPr lang="en-GB" dirty="0" smtClean="0"/>
              <a:t>CODD</a:t>
            </a:r>
          </a:p>
          <a:p>
            <a:r>
              <a:rPr lang="en-GB" dirty="0" smtClean="0"/>
              <a:t>Shelley Hoof</a:t>
            </a:r>
          </a:p>
          <a:p>
            <a:r>
              <a:rPr lang="en-GB" dirty="0" smtClean="0"/>
              <a:t>Abscess</a:t>
            </a:r>
          </a:p>
          <a:p>
            <a:r>
              <a:rPr lang="en-GB" dirty="0" smtClean="0"/>
              <a:t>Granuloma</a:t>
            </a:r>
            <a:endParaRPr lang="en-GB" dirty="0"/>
          </a:p>
        </p:txBody>
      </p:sp>
    </p:spTree>
    <p:extLst>
      <p:ext uri="{BB962C8B-B14F-4D97-AF65-F5344CB8AC3E}">
        <p14:creationId xmlns:p14="http://schemas.microsoft.com/office/powerpoint/2010/main" val="125833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Broken mouth</a:t>
            </a:r>
            <a:endParaRPr lang="en-GB" dirty="0"/>
          </a:p>
        </p:txBody>
      </p:sp>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520749" cy="450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241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Happy Feet?</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889" y="5062215"/>
            <a:ext cx="1983523" cy="138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564" y="1412777"/>
            <a:ext cx="2335362" cy="174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25" y="1476797"/>
            <a:ext cx="2141034"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56" y="3371734"/>
            <a:ext cx="2307354" cy="169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044" y="3284984"/>
            <a:ext cx="2475571"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460" y="1475932"/>
            <a:ext cx="2183476"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798" y="3334595"/>
            <a:ext cx="2102801"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9257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Foot rot</a:t>
            </a:r>
            <a:endParaRPr lang="en-GB"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6188" y="1213520"/>
            <a:ext cx="2379813" cy="192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47" y="4365104"/>
            <a:ext cx="2470791"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61" y="1213520"/>
            <a:ext cx="336448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5812" y="3717033"/>
            <a:ext cx="6503301" cy="461665"/>
          </a:xfrm>
          <a:prstGeom prst="rect">
            <a:avLst/>
          </a:prstGeom>
          <a:noFill/>
        </p:spPr>
        <p:txBody>
          <a:bodyPr wrap="square" rtlCol="0">
            <a:spAutoFit/>
          </a:bodyPr>
          <a:lstStyle/>
          <a:p>
            <a:r>
              <a:rPr lang="en-GB" sz="2400" dirty="0" smtClean="0">
                <a:latin typeface="Tahoma" charset="0"/>
                <a:cs typeface="Tahoma" charset="0"/>
              </a:rPr>
              <a:t>Perspective: How would we like it?</a:t>
            </a:r>
            <a:endParaRPr lang="en-GB" sz="2400" dirty="0">
              <a:latin typeface="Tahoma" charset="0"/>
              <a:cs typeface="Tahoma" charset="0"/>
            </a:endParaRPr>
          </a:p>
        </p:txBody>
      </p:sp>
    </p:spTree>
    <p:extLst>
      <p:ext uri="{BB962C8B-B14F-4D97-AF65-F5344CB8AC3E}">
        <p14:creationId xmlns:p14="http://schemas.microsoft.com/office/powerpoint/2010/main" val="26251308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Flystrike</a:t>
            </a:r>
            <a:endParaRPr lang="en-GB" dirty="0"/>
          </a:p>
        </p:txBody>
      </p:sp>
      <p:sp>
        <p:nvSpPr>
          <p:cNvPr id="3" name="Content Placeholder 2"/>
          <p:cNvSpPr>
            <a:spLocks noGrp="1"/>
          </p:cNvSpPr>
          <p:nvPr>
            <p:ph idx="1"/>
          </p:nvPr>
        </p:nvSpPr>
        <p:spPr/>
        <p:txBody>
          <a:bodyPr/>
          <a:lstStyle/>
          <a:p>
            <a:r>
              <a:rPr lang="en-GB" dirty="0" smtClean="0"/>
              <a:t>Very common</a:t>
            </a:r>
          </a:p>
          <a:p>
            <a:r>
              <a:rPr lang="en-GB" dirty="0" smtClean="0"/>
              <a:t>Flies lay eggs on wet soiled fleece</a:t>
            </a:r>
          </a:p>
          <a:p>
            <a:r>
              <a:rPr lang="en-GB" dirty="0" smtClean="0"/>
              <a:t>Maggots</a:t>
            </a:r>
          </a:p>
          <a:p>
            <a:r>
              <a:rPr lang="en-GB" dirty="0" smtClean="0"/>
              <a:t>Prevention better than cure</a:t>
            </a:r>
          </a:p>
          <a:p>
            <a:r>
              <a:rPr lang="en-GB" dirty="0" smtClean="0"/>
              <a:t>Distinct smell</a:t>
            </a:r>
            <a:endParaRPr lang="en-GB" dirty="0"/>
          </a:p>
        </p:txBody>
      </p:sp>
    </p:spTree>
    <p:extLst>
      <p:ext uri="{BB962C8B-B14F-4D97-AF65-F5344CB8AC3E}">
        <p14:creationId xmlns:p14="http://schemas.microsoft.com/office/powerpoint/2010/main" val="27376864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Orf</a:t>
            </a:r>
            <a:endParaRPr lang="en-GB" dirty="0"/>
          </a:p>
        </p:txBody>
      </p:sp>
      <p:sp>
        <p:nvSpPr>
          <p:cNvPr id="3" name="Content Placeholder 2"/>
          <p:cNvSpPr>
            <a:spLocks noGrp="1"/>
          </p:cNvSpPr>
          <p:nvPr>
            <p:ph idx="1"/>
          </p:nvPr>
        </p:nvSpPr>
        <p:spPr/>
        <p:txBody>
          <a:bodyPr/>
          <a:lstStyle/>
          <a:p>
            <a:r>
              <a:rPr lang="en-GB" sz="2400" dirty="0" smtClean="0"/>
              <a:t>Scabby lesions, mouth, nose, udder, genitals</a:t>
            </a:r>
          </a:p>
          <a:p>
            <a:r>
              <a:rPr lang="en-GB" sz="2400" dirty="0" smtClean="0"/>
              <a:t>Difficult/impractical to treat</a:t>
            </a:r>
          </a:p>
          <a:p>
            <a:r>
              <a:rPr lang="en-GB" sz="2400" dirty="0" smtClean="0"/>
              <a:t>Major welfare issue</a:t>
            </a:r>
          </a:p>
          <a:p>
            <a:r>
              <a:rPr lang="en-GB" sz="2400" dirty="0" smtClean="0"/>
              <a:t>Vaccination</a:t>
            </a:r>
          </a:p>
          <a:p>
            <a:r>
              <a:rPr lang="en-GB" sz="2400" dirty="0" smtClean="0"/>
              <a:t>Zoonotic!</a:t>
            </a:r>
            <a:endParaRPr lang="en-GB"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278640"/>
            <a:ext cx="2552036"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773071"/>
            <a:ext cx="1997661"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031344"/>
            <a:ext cx="2010956" cy="160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03" y="3922296"/>
            <a:ext cx="284638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2641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Behaviour and exercise intolerance</a:t>
            </a:r>
            <a:endParaRPr lang="en-GB" sz="2800"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5507" y="1700809"/>
            <a:ext cx="829845" cy="86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0984" y="1124745"/>
            <a:ext cx="825899" cy="86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539" y="1196753"/>
            <a:ext cx="82519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945" y="1922375"/>
            <a:ext cx="82519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349" y="1057188"/>
            <a:ext cx="82519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38" y="1884169"/>
            <a:ext cx="82519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466" y="3692550"/>
            <a:ext cx="906883" cy="94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867" y="3681294"/>
            <a:ext cx="904842"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514" y="3681294"/>
            <a:ext cx="904842"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4920" y="3865851"/>
            <a:ext cx="1049555" cy="77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09788" y="2794507"/>
            <a:ext cx="1517437" cy="338554"/>
          </a:xfrm>
          <a:prstGeom prst="rect">
            <a:avLst/>
          </a:prstGeom>
          <a:noFill/>
        </p:spPr>
        <p:txBody>
          <a:bodyPr wrap="square" rtlCol="0">
            <a:spAutoFit/>
          </a:bodyPr>
          <a:lstStyle/>
          <a:p>
            <a:pPr algn="r"/>
            <a:r>
              <a:rPr lang="en-GB" sz="1600" dirty="0" smtClean="0">
                <a:latin typeface="Tahoma" charset="0"/>
                <a:cs typeface="Tahoma" charset="0"/>
              </a:rPr>
              <a:t>Or……….</a:t>
            </a:r>
            <a:endParaRPr lang="en-GB" sz="1600" dirty="0">
              <a:latin typeface="Tahoma" charset="0"/>
              <a:cs typeface="Tahoma" charset="0"/>
            </a:endParaRPr>
          </a:p>
        </p:txBody>
      </p:sp>
      <p:pic>
        <p:nvPicPr>
          <p:cNvPr id="615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7839" y="5265996"/>
            <a:ext cx="1602730" cy="136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2040" y="5279240"/>
            <a:ext cx="1552434" cy="157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6717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Twin Lamb Disease	</a:t>
            </a:r>
            <a:endParaRPr lang="en-GB" dirty="0"/>
          </a:p>
        </p:txBody>
      </p:sp>
      <p:sp>
        <p:nvSpPr>
          <p:cNvPr id="3" name="Content Placeholder 2"/>
          <p:cNvSpPr>
            <a:spLocks noGrp="1"/>
          </p:cNvSpPr>
          <p:nvPr>
            <p:ph idx="1"/>
          </p:nvPr>
        </p:nvSpPr>
        <p:spPr/>
        <p:txBody>
          <a:bodyPr/>
          <a:lstStyle/>
          <a:p>
            <a:r>
              <a:rPr lang="en-GB" dirty="0" smtClean="0"/>
              <a:t>Pregnancy Toxaemia</a:t>
            </a:r>
          </a:p>
          <a:p>
            <a:r>
              <a:rPr lang="en-GB" dirty="0" smtClean="0"/>
              <a:t>Lack of energy in diet – ketosis</a:t>
            </a:r>
          </a:p>
          <a:p>
            <a:r>
              <a:rPr lang="en-GB" dirty="0" smtClean="0"/>
              <a:t>Late pregnancy</a:t>
            </a:r>
          </a:p>
          <a:p>
            <a:r>
              <a:rPr lang="en-GB" dirty="0" smtClean="0"/>
              <a:t>Drowsy sheep, nervous signs, </a:t>
            </a:r>
            <a:r>
              <a:rPr lang="en-GB" dirty="0" err="1" smtClean="0"/>
              <a:t>recumbant</a:t>
            </a:r>
            <a:endParaRPr lang="en-GB" dirty="0" smtClean="0"/>
          </a:p>
          <a:p>
            <a:r>
              <a:rPr lang="en-GB" dirty="0" smtClean="0"/>
              <a:t>Feed molasses, glucose injection, energy drink</a:t>
            </a:r>
          </a:p>
          <a:p>
            <a:r>
              <a:rPr lang="en-GB" dirty="0" smtClean="0"/>
              <a:t>Check ration</a:t>
            </a:r>
          </a:p>
          <a:p>
            <a:r>
              <a:rPr lang="en-GB" dirty="0" smtClean="0"/>
              <a:t>Look out for others.</a:t>
            </a:r>
          </a:p>
        </p:txBody>
      </p:sp>
    </p:spTree>
    <p:extLst>
      <p:ext uri="{BB962C8B-B14F-4D97-AF65-F5344CB8AC3E}">
        <p14:creationId xmlns:p14="http://schemas.microsoft.com/office/powerpoint/2010/main" val="22713813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Hypocalcaemia</a:t>
            </a:r>
            <a:endParaRPr lang="en-GB" dirty="0"/>
          </a:p>
        </p:txBody>
      </p:sp>
      <p:sp>
        <p:nvSpPr>
          <p:cNvPr id="3" name="Content Placeholder 2"/>
          <p:cNvSpPr>
            <a:spLocks noGrp="1"/>
          </p:cNvSpPr>
          <p:nvPr>
            <p:ph idx="1"/>
          </p:nvPr>
        </p:nvSpPr>
        <p:spPr/>
        <p:txBody>
          <a:bodyPr/>
          <a:lstStyle/>
          <a:p>
            <a:r>
              <a:rPr lang="en-GB" dirty="0" smtClean="0"/>
              <a:t>Milk fever</a:t>
            </a:r>
          </a:p>
          <a:p>
            <a:r>
              <a:rPr lang="en-GB" dirty="0" smtClean="0"/>
              <a:t>Similar signs to twin-lamb but almost always </a:t>
            </a:r>
            <a:r>
              <a:rPr lang="en-GB" b="1" dirty="0" smtClean="0"/>
              <a:t>after </a:t>
            </a:r>
            <a:r>
              <a:rPr lang="en-GB" dirty="0" smtClean="0"/>
              <a:t>lambing.</a:t>
            </a:r>
          </a:p>
          <a:p>
            <a:r>
              <a:rPr lang="en-GB" dirty="0" smtClean="0"/>
              <a:t>Calcium + glucose injection under skin</a:t>
            </a:r>
          </a:p>
          <a:p>
            <a:r>
              <a:rPr lang="en-GB" dirty="0" smtClean="0"/>
              <a:t>Monitor carefully – protect lambs </a:t>
            </a:r>
          </a:p>
          <a:p>
            <a:endParaRPr lang="en-GB" dirty="0"/>
          </a:p>
        </p:txBody>
      </p:sp>
    </p:spTree>
    <p:extLst>
      <p:ext uri="{BB962C8B-B14F-4D97-AF65-F5344CB8AC3E}">
        <p14:creationId xmlns:p14="http://schemas.microsoft.com/office/powerpoint/2010/main" val="32388334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Mastitis</a:t>
            </a:r>
            <a:endParaRPr lang="en-GB" dirty="0"/>
          </a:p>
        </p:txBody>
      </p:sp>
      <p:sp>
        <p:nvSpPr>
          <p:cNvPr id="3" name="Content Placeholder 2"/>
          <p:cNvSpPr>
            <a:spLocks noGrp="1"/>
          </p:cNvSpPr>
          <p:nvPr>
            <p:ph idx="1"/>
          </p:nvPr>
        </p:nvSpPr>
        <p:spPr/>
        <p:txBody>
          <a:bodyPr/>
          <a:lstStyle/>
          <a:p>
            <a:r>
              <a:rPr lang="en-GB" dirty="0" smtClean="0"/>
              <a:t>Usually after lambing</a:t>
            </a:r>
          </a:p>
          <a:p>
            <a:pPr lvl="1"/>
            <a:r>
              <a:rPr lang="en-GB" dirty="0" smtClean="0"/>
              <a:t>Soon after lambing (find before they go out)</a:t>
            </a:r>
          </a:p>
          <a:p>
            <a:pPr lvl="1"/>
            <a:r>
              <a:rPr lang="en-GB" dirty="0" smtClean="0"/>
              <a:t>Later on in lactation</a:t>
            </a:r>
          </a:p>
          <a:p>
            <a:pPr lvl="1"/>
            <a:r>
              <a:rPr lang="en-GB" dirty="0" smtClean="0"/>
              <a:t>Look out for lame sheep</a:t>
            </a:r>
          </a:p>
          <a:p>
            <a:pPr lvl="1"/>
            <a:endParaRPr lang="en-GB" dirty="0"/>
          </a:p>
          <a:p>
            <a:pPr lvl="1"/>
            <a:endParaRPr lang="en-GB" dirty="0" smtClean="0"/>
          </a:p>
        </p:txBody>
      </p:sp>
    </p:spTree>
    <p:extLst>
      <p:ext uri="{BB962C8B-B14F-4D97-AF65-F5344CB8AC3E}">
        <p14:creationId xmlns:p14="http://schemas.microsoft.com/office/powerpoint/2010/main" val="33576308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Listeriosis</a:t>
            </a:r>
            <a:endParaRPr lang="en-GB" dirty="0"/>
          </a:p>
        </p:txBody>
      </p:sp>
      <p:sp>
        <p:nvSpPr>
          <p:cNvPr id="3" name="Content Placeholder 2"/>
          <p:cNvSpPr>
            <a:spLocks noGrp="1"/>
          </p:cNvSpPr>
          <p:nvPr>
            <p:ph idx="1"/>
          </p:nvPr>
        </p:nvSpPr>
        <p:spPr/>
        <p:txBody>
          <a:bodyPr/>
          <a:lstStyle/>
          <a:p>
            <a:r>
              <a:rPr lang="en-GB" dirty="0" smtClean="0"/>
              <a:t>Bacteria infects the brain</a:t>
            </a:r>
          </a:p>
          <a:p>
            <a:r>
              <a:rPr lang="en-GB" dirty="0" smtClean="0"/>
              <a:t>Nervous system symptoms – circling, chewing</a:t>
            </a:r>
          </a:p>
          <a:p>
            <a:r>
              <a:rPr lang="en-GB" dirty="0" smtClean="0"/>
              <a:t>Mouldy silage</a:t>
            </a:r>
          </a:p>
          <a:p>
            <a:endParaRPr lang="en-GB" dirty="0"/>
          </a:p>
        </p:txBody>
      </p:sp>
    </p:spTree>
    <p:extLst>
      <p:ext uri="{BB962C8B-B14F-4D97-AF65-F5344CB8AC3E}">
        <p14:creationId xmlns:p14="http://schemas.microsoft.com/office/powerpoint/2010/main" val="31125705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Abortion in Sheep</a:t>
            </a:r>
            <a:endParaRPr lang="en-GB" dirty="0"/>
          </a:p>
        </p:txBody>
      </p:sp>
      <p:sp>
        <p:nvSpPr>
          <p:cNvPr id="3" name="Content Placeholder 2"/>
          <p:cNvSpPr>
            <a:spLocks noGrp="1"/>
          </p:cNvSpPr>
          <p:nvPr>
            <p:ph idx="1"/>
          </p:nvPr>
        </p:nvSpPr>
        <p:spPr/>
        <p:txBody>
          <a:bodyPr/>
          <a:lstStyle/>
          <a:p>
            <a:r>
              <a:rPr lang="en-GB" sz="2800" dirty="0" smtClean="0"/>
              <a:t>Enzootic Abortion of Ewes (EAE) – zoonotic i.e. can be passed to pregnant women.  Pregnant women should not handle pregnant ewes (or even the clothes of those who have).</a:t>
            </a:r>
          </a:p>
          <a:p>
            <a:r>
              <a:rPr lang="en-GB" sz="2800" dirty="0" err="1" smtClean="0"/>
              <a:t>Toxoplasmosi</a:t>
            </a:r>
            <a:endParaRPr lang="en-GB" sz="2800" dirty="0" smtClean="0"/>
          </a:p>
          <a:p>
            <a:r>
              <a:rPr lang="en-GB" sz="2800" dirty="0" err="1" smtClean="0"/>
              <a:t>Listeriosis</a:t>
            </a:r>
            <a:endParaRPr lang="en-GB" sz="2800" dirty="0" smtClean="0"/>
          </a:p>
          <a:p>
            <a:r>
              <a:rPr lang="en-GB" sz="2800" dirty="0" smtClean="0"/>
              <a:t>Campylobacter</a:t>
            </a:r>
          </a:p>
          <a:p>
            <a:endParaRPr lang="en-GB" sz="2800" dirty="0" smtClean="0"/>
          </a:p>
          <a:p>
            <a:pPr marL="0" indent="0">
              <a:buNone/>
            </a:pPr>
            <a:r>
              <a:rPr lang="en-GB" sz="2800" b="1" dirty="0" smtClean="0"/>
              <a:t>Take aborted lambs (and placenta) to vet lab.</a:t>
            </a:r>
            <a:endParaRPr lang="en-GB" sz="2800" b="1" dirty="0"/>
          </a:p>
        </p:txBody>
      </p:sp>
    </p:spTree>
    <p:extLst>
      <p:ext uri="{BB962C8B-B14F-4D97-AF65-F5344CB8AC3E}">
        <p14:creationId xmlns:p14="http://schemas.microsoft.com/office/powerpoint/2010/main" val="289335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smtClean="0"/>
              <a:t>Terminology: RAM or TUP</a:t>
            </a:r>
          </a:p>
        </p:txBody>
      </p:sp>
      <p:sp>
        <p:nvSpPr>
          <p:cNvPr id="10243" name="Rectangle 3"/>
          <p:cNvSpPr>
            <a:spLocks noGrp="1" noChangeArrowheads="1"/>
          </p:cNvSpPr>
          <p:nvPr>
            <p:ph idx="1"/>
          </p:nvPr>
        </p:nvSpPr>
        <p:spPr/>
        <p:txBody>
          <a:bodyPr/>
          <a:lstStyle/>
          <a:p>
            <a:pPr eaLnBrk="1" hangingPunct="1"/>
            <a:r>
              <a:rPr lang="en-GB" dirty="0" smtClean="0"/>
              <a:t>Male - not castrated and left ‘entire’ for breeding.</a:t>
            </a:r>
          </a:p>
        </p:txBody>
      </p:sp>
      <p:pic>
        <p:nvPicPr>
          <p:cNvPr id="10244" name="Picture 5" descr="http://www.texel.co.uk/sales/2010/0826_lanark/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9" y="2420939"/>
            <a:ext cx="40481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71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Shepherd’s Calendar</a:t>
            </a:r>
            <a:endParaRPr lang="en-GB" dirty="0"/>
          </a:p>
        </p:txBody>
      </p:sp>
      <p:sp>
        <p:nvSpPr>
          <p:cNvPr id="5" name="Content Placeholder 4"/>
          <p:cNvSpPr>
            <a:spLocks noGrp="1"/>
          </p:cNvSpPr>
          <p:nvPr>
            <p:ph idx="1"/>
          </p:nvPr>
        </p:nvSpPr>
        <p:spPr/>
        <p:txBody>
          <a:bodyPr/>
          <a:lstStyle/>
          <a:p>
            <a:pPr marL="0" indent="0">
              <a:buNone/>
            </a:pPr>
            <a:r>
              <a:rPr lang="en-GB" u="sng" dirty="0" smtClean="0"/>
              <a:t>January:</a:t>
            </a:r>
          </a:p>
          <a:p>
            <a:r>
              <a:rPr lang="en-GB" dirty="0" smtClean="0"/>
              <a:t>Scan ewes, condition score ewes</a:t>
            </a:r>
          </a:p>
          <a:p>
            <a:r>
              <a:rPr lang="en-GB" dirty="0" smtClean="0"/>
              <a:t>House triplets/lean twins</a:t>
            </a:r>
          </a:p>
          <a:p>
            <a:r>
              <a:rPr lang="en-GB" dirty="0" err="1" smtClean="0"/>
              <a:t>Hoggs</a:t>
            </a:r>
            <a:r>
              <a:rPr lang="en-GB" dirty="0" smtClean="0"/>
              <a:t>/gimmers first dose </a:t>
            </a:r>
            <a:r>
              <a:rPr lang="en-GB" dirty="0" err="1" smtClean="0"/>
              <a:t>Heptavac</a:t>
            </a:r>
            <a:endParaRPr lang="en-GB" dirty="0" smtClean="0"/>
          </a:p>
          <a:p>
            <a:r>
              <a:rPr lang="en-GB" dirty="0" smtClean="0"/>
              <a:t>Fluke dose</a:t>
            </a:r>
          </a:p>
          <a:p>
            <a:pPr marL="0" indent="0">
              <a:buNone/>
            </a:pPr>
            <a:r>
              <a:rPr lang="en-GB" u="sng" dirty="0" smtClean="0"/>
              <a:t>February:</a:t>
            </a:r>
          </a:p>
          <a:p>
            <a:r>
              <a:rPr lang="en-GB" dirty="0" smtClean="0"/>
              <a:t>House twins and singles</a:t>
            </a:r>
          </a:p>
          <a:p>
            <a:r>
              <a:rPr lang="en-GB" dirty="0" err="1" smtClean="0"/>
              <a:t>Hoggs</a:t>
            </a:r>
            <a:r>
              <a:rPr lang="en-GB" dirty="0" smtClean="0"/>
              <a:t>/gimmers 2</a:t>
            </a:r>
            <a:r>
              <a:rPr lang="en-GB" baseline="30000" dirty="0" smtClean="0"/>
              <a:t>nd</a:t>
            </a:r>
            <a:r>
              <a:rPr lang="en-GB" dirty="0" smtClean="0"/>
              <a:t> dose </a:t>
            </a:r>
            <a:r>
              <a:rPr lang="en-GB" dirty="0" err="1" smtClean="0"/>
              <a:t>Heptavac</a:t>
            </a:r>
            <a:r>
              <a:rPr lang="en-GB" dirty="0" smtClean="0"/>
              <a:t>, other ewes </a:t>
            </a:r>
            <a:r>
              <a:rPr lang="en-GB" dirty="0" err="1" smtClean="0"/>
              <a:t>Heptavac</a:t>
            </a:r>
            <a:r>
              <a:rPr lang="en-GB" dirty="0" smtClean="0"/>
              <a:t> booster (+ </a:t>
            </a:r>
            <a:r>
              <a:rPr lang="en-GB" dirty="0" err="1" smtClean="0"/>
              <a:t>tups</a:t>
            </a:r>
            <a:r>
              <a:rPr lang="en-GB" dirty="0" smtClean="0"/>
              <a:t>)</a:t>
            </a:r>
          </a:p>
          <a:p>
            <a:endParaRPr lang="en-GB" dirty="0"/>
          </a:p>
        </p:txBody>
      </p:sp>
    </p:spTree>
    <p:extLst>
      <p:ext uri="{BB962C8B-B14F-4D97-AF65-F5344CB8AC3E}">
        <p14:creationId xmlns:p14="http://schemas.microsoft.com/office/powerpoint/2010/main" val="151378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Shepherd’s Calendar</a:t>
            </a:r>
            <a:endParaRPr lang="en-GB" dirty="0"/>
          </a:p>
        </p:txBody>
      </p:sp>
      <p:sp>
        <p:nvSpPr>
          <p:cNvPr id="5" name="Content Placeholder 4"/>
          <p:cNvSpPr>
            <a:spLocks noGrp="1"/>
          </p:cNvSpPr>
          <p:nvPr>
            <p:ph idx="1"/>
          </p:nvPr>
        </p:nvSpPr>
        <p:spPr/>
        <p:txBody>
          <a:bodyPr/>
          <a:lstStyle/>
          <a:p>
            <a:pPr marL="0" indent="0">
              <a:buNone/>
            </a:pPr>
            <a:r>
              <a:rPr lang="en-GB" u="sng" dirty="0" smtClean="0"/>
              <a:t>March:</a:t>
            </a:r>
          </a:p>
          <a:p>
            <a:r>
              <a:rPr lang="en-GB" dirty="0" smtClean="0"/>
              <a:t>Lambing!</a:t>
            </a:r>
          </a:p>
          <a:p>
            <a:r>
              <a:rPr lang="en-GB" dirty="0" smtClean="0"/>
              <a:t>[Fluke dose]</a:t>
            </a:r>
          </a:p>
          <a:p>
            <a:r>
              <a:rPr lang="en-GB" dirty="0" smtClean="0"/>
              <a:t>Start feeding soya – 100g/day/lamb carried</a:t>
            </a:r>
          </a:p>
          <a:p>
            <a:pPr marL="0" indent="0">
              <a:buNone/>
            </a:pPr>
            <a:r>
              <a:rPr lang="en-GB" u="sng" dirty="0" smtClean="0"/>
              <a:t>April:</a:t>
            </a:r>
          </a:p>
          <a:p>
            <a:r>
              <a:rPr lang="en-GB" dirty="0" smtClean="0"/>
              <a:t>Lambing</a:t>
            </a:r>
          </a:p>
          <a:p>
            <a:pPr marL="0" indent="0">
              <a:buNone/>
            </a:pPr>
            <a:r>
              <a:rPr lang="en-GB" u="sng" dirty="0" smtClean="0"/>
              <a:t>May:</a:t>
            </a:r>
          </a:p>
          <a:p>
            <a:r>
              <a:rPr lang="en-GB" dirty="0" smtClean="0"/>
              <a:t>Lambs first dose </a:t>
            </a:r>
            <a:r>
              <a:rPr lang="en-GB" dirty="0" err="1" smtClean="0"/>
              <a:t>Ovivac</a:t>
            </a:r>
            <a:endParaRPr lang="en-GB" dirty="0" smtClean="0"/>
          </a:p>
          <a:p>
            <a:r>
              <a:rPr lang="en-GB" dirty="0" smtClean="0"/>
              <a:t>Lambs worm dose</a:t>
            </a:r>
          </a:p>
          <a:p>
            <a:endParaRPr lang="en-GB" dirty="0"/>
          </a:p>
        </p:txBody>
      </p:sp>
    </p:spTree>
    <p:extLst>
      <p:ext uri="{BB962C8B-B14F-4D97-AF65-F5344CB8AC3E}">
        <p14:creationId xmlns:p14="http://schemas.microsoft.com/office/powerpoint/2010/main" val="188442864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Shepherd’s Calendar</a:t>
            </a:r>
            <a:endParaRPr lang="en-GB" dirty="0"/>
          </a:p>
        </p:txBody>
      </p:sp>
      <p:sp>
        <p:nvSpPr>
          <p:cNvPr id="5" name="Content Placeholder 4"/>
          <p:cNvSpPr>
            <a:spLocks noGrp="1"/>
          </p:cNvSpPr>
          <p:nvPr>
            <p:ph idx="1"/>
          </p:nvPr>
        </p:nvSpPr>
        <p:spPr/>
        <p:txBody>
          <a:bodyPr/>
          <a:lstStyle/>
          <a:p>
            <a:pPr marL="0" indent="0">
              <a:buNone/>
            </a:pPr>
            <a:r>
              <a:rPr lang="en-GB" u="sng" dirty="0" smtClean="0"/>
              <a:t>June:</a:t>
            </a:r>
          </a:p>
          <a:p>
            <a:r>
              <a:rPr lang="en-GB" dirty="0" smtClean="0"/>
              <a:t>Lambs second dose </a:t>
            </a:r>
            <a:r>
              <a:rPr lang="en-GB" dirty="0" err="1" smtClean="0"/>
              <a:t>Ovivac</a:t>
            </a:r>
            <a:endParaRPr lang="en-GB" dirty="0" smtClean="0"/>
          </a:p>
          <a:p>
            <a:r>
              <a:rPr lang="en-GB" dirty="0" smtClean="0"/>
              <a:t>Lambs worm dose</a:t>
            </a:r>
          </a:p>
          <a:p>
            <a:r>
              <a:rPr lang="en-GB" dirty="0" smtClean="0"/>
              <a:t>Weigh lambs – draw fat lambs</a:t>
            </a:r>
          </a:p>
          <a:p>
            <a:pPr marL="0" indent="0">
              <a:buNone/>
            </a:pPr>
            <a:r>
              <a:rPr lang="en-GB" u="sng" dirty="0" smtClean="0"/>
              <a:t>July:</a:t>
            </a:r>
          </a:p>
          <a:p>
            <a:r>
              <a:rPr lang="en-GB" dirty="0" smtClean="0"/>
              <a:t>Lambs worm dose</a:t>
            </a:r>
          </a:p>
          <a:p>
            <a:r>
              <a:rPr lang="en-GB" dirty="0" smtClean="0"/>
              <a:t>Weigh lambs – draw fat lambs</a:t>
            </a:r>
          </a:p>
          <a:p>
            <a:r>
              <a:rPr lang="en-GB" dirty="0" smtClean="0"/>
              <a:t>Shearing + fly control pour-on</a:t>
            </a:r>
          </a:p>
          <a:p>
            <a:endParaRPr lang="en-GB" dirty="0"/>
          </a:p>
        </p:txBody>
      </p:sp>
    </p:spTree>
    <p:extLst>
      <p:ext uri="{BB962C8B-B14F-4D97-AF65-F5344CB8AC3E}">
        <p14:creationId xmlns:p14="http://schemas.microsoft.com/office/powerpoint/2010/main" val="23088567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Shepherd’s Calendar</a:t>
            </a:r>
            <a:endParaRPr lang="en-GB" dirty="0"/>
          </a:p>
        </p:txBody>
      </p:sp>
      <p:sp>
        <p:nvSpPr>
          <p:cNvPr id="5" name="Content Placeholder 4"/>
          <p:cNvSpPr>
            <a:spLocks noGrp="1"/>
          </p:cNvSpPr>
          <p:nvPr>
            <p:ph idx="1"/>
          </p:nvPr>
        </p:nvSpPr>
        <p:spPr/>
        <p:txBody>
          <a:bodyPr/>
          <a:lstStyle/>
          <a:p>
            <a:pPr marL="0" indent="0">
              <a:buNone/>
            </a:pPr>
            <a:r>
              <a:rPr lang="en-GB" sz="2800" u="sng" dirty="0" smtClean="0"/>
              <a:t>August:</a:t>
            </a:r>
          </a:p>
          <a:p>
            <a:r>
              <a:rPr lang="en-GB" sz="2800" dirty="0" smtClean="0"/>
              <a:t>Weigh lambs – draw fat lambs.  </a:t>
            </a:r>
            <a:r>
              <a:rPr lang="en-GB" sz="2800" smtClean="0"/>
              <a:t>Wean lambs.</a:t>
            </a:r>
            <a:endParaRPr lang="en-GB" sz="2800" dirty="0" smtClean="0"/>
          </a:p>
          <a:p>
            <a:r>
              <a:rPr lang="en-GB" sz="2800" dirty="0" smtClean="0"/>
              <a:t>Gimmers/</a:t>
            </a:r>
            <a:r>
              <a:rPr lang="en-GB" sz="2800" dirty="0" err="1" smtClean="0"/>
              <a:t>hoggs</a:t>
            </a:r>
            <a:r>
              <a:rPr lang="en-GB" sz="2800" dirty="0" smtClean="0"/>
              <a:t> – </a:t>
            </a:r>
            <a:r>
              <a:rPr lang="en-GB" sz="2800" dirty="0" err="1" smtClean="0"/>
              <a:t>Enzovax</a:t>
            </a:r>
            <a:r>
              <a:rPr lang="en-GB" sz="2800" dirty="0" smtClean="0"/>
              <a:t>/</a:t>
            </a:r>
            <a:r>
              <a:rPr lang="en-GB" sz="2800" dirty="0" err="1" smtClean="0"/>
              <a:t>Toxovax</a:t>
            </a:r>
            <a:endParaRPr lang="en-GB" sz="2800" dirty="0" smtClean="0"/>
          </a:p>
          <a:p>
            <a:r>
              <a:rPr lang="en-GB" sz="2800" dirty="0" smtClean="0"/>
              <a:t>Mineral bolus ewes (if necessary)</a:t>
            </a:r>
          </a:p>
          <a:p>
            <a:pPr marL="0" indent="0">
              <a:buNone/>
            </a:pPr>
            <a:r>
              <a:rPr lang="en-GB" sz="2800" u="sng" dirty="0" smtClean="0"/>
              <a:t>September:</a:t>
            </a:r>
          </a:p>
          <a:p>
            <a:r>
              <a:rPr lang="en-GB" sz="2800" dirty="0" smtClean="0"/>
              <a:t>Crutch ewes &amp; gimmers</a:t>
            </a:r>
          </a:p>
          <a:p>
            <a:r>
              <a:rPr lang="en-GB" sz="2800" dirty="0" smtClean="0"/>
              <a:t>Fluke dose everything expecting to stay</a:t>
            </a:r>
          </a:p>
          <a:p>
            <a:r>
              <a:rPr lang="en-GB" sz="2800" dirty="0" err="1" smtClean="0"/>
              <a:t>Dectomax</a:t>
            </a:r>
            <a:r>
              <a:rPr lang="en-GB" sz="2800" dirty="0" smtClean="0"/>
              <a:t> or dip</a:t>
            </a:r>
          </a:p>
          <a:p>
            <a:r>
              <a:rPr lang="en-GB" sz="2800" dirty="0" smtClean="0"/>
              <a:t>Fertility test </a:t>
            </a:r>
            <a:r>
              <a:rPr lang="en-GB" sz="2800" dirty="0" err="1" smtClean="0"/>
              <a:t>tups</a:t>
            </a:r>
            <a:r>
              <a:rPr lang="en-GB" sz="2800" dirty="0" smtClean="0"/>
              <a:t> </a:t>
            </a:r>
          </a:p>
          <a:p>
            <a:endParaRPr lang="en-GB" dirty="0" smtClean="0"/>
          </a:p>
          <a:p>
            <a:endParaRPr lang="en-GB" dirty="0"/>
          </a:p>
        </p:txBody>
      </p:sp>
    </p:spTree>
    <p:extLst>
      <p:ext uri="{BB962C8B-B14F-4D97-AF65-F5344CB8AC3E}">
        <p14:creationId xmlns:p14="http://schemas.microsoft.com/office/powerpoint/2010/main" val="24456724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Shepherd’s Calendar</a:t>
            </a:r>
            <a:endParaRPr lang="en-GB" dirty="0"/>
          </a:p>
        </p:txBody>
      </p:sp>
      <p:sp>
        <p:nvSpPr>
          <p:cNvPr id="5" name="Content Placeholder 4"/>
          <p:cNvSpPr>
            <a:spLocks noGrp="1"/>
          </p:cNvSpPr>
          <p:nvPr>
            <p:ph idx="1"/>
          </p:nvPr>
        </p:nvSpPr>
        <p:spPr/>
        <p:txBody>
          <a:bodyPr/>
          <a:lstStyle/>
          <a:p>
            <a:pPr marL="0" indent="0">
              <a:buNone/>
            </a:pPr>
            <a:r>
              <a:rPr lang="en-GB" u="sng" dirty="0" smtClean="0"/>
              <a:t>October:</a:t>
            </a:r>
          </a:p>
          <a:p>
            <a:r>
              <a:rPr lang="en-GB" dirty="0" err="1" smtClean="0"/>
              <a:t>Tups</a:t>
            </a:r>
            <a:r>
              <a:rPr lang="en-GB" dirty="0" smtClean="0"/>
              <a:t> out</a:t>
            </a:r>
          </a:p>
          <a:p>
            <a:pPr marL="0" indent="0">
              <a:buNone/>
            </a:pPr>
            <a:r>
              <a:rPr lang="en-GB" u="sng" dirty="0" smtClean="0"/>
              <a:t>November:</a:t>
            </a:r>
          </a:p>
          <a:p>
            <a:r>
              <a:rPr lang="en-GB" dirty="0" err="1" smtClean="0"/>
              <a:t>Tups</a:t>
            </a:r>
            <a:r>
              <a:rPr lang="en-GB" dirty="0" smtClean="0"/>
              <a:t> in after 51 days</a:t>
            </a:r>
          </a:p>
          <a:p>
            <a:r>
              <a:rPr lang="en-GB" dirty="0" smtClean="0"/>
              <a:t>Fluke dose</a:t>
            </a:r>
          </a:p>
          <a:p>
            <a:pPr marL="0" indent="0">
              <a:buNone/>
            </a:pPr>
            <a:r>
              <a:rPr lang="en-GB" u="sng" dirty="0" smtClean="0"/>
              <a:t>December:</a:t>
            </a:r>
          </a:p>
          <a:p>
            <a:r>
              <a:rPr lang="en-GB" dirty="0" smtClean="0"/>
              <a:t>Condition score</a:t>
            </a:r>
          </a:p>
          <a:p>
            <a:pPr marL="0" indent="0">
              <a:buNone/>
            </a:pPr>
            <a:endParaRPr lang="en-GB" u="sng" dirty="0" smtClean="0"/>
          </a:p>
          <a:p>
            <a:endParaRPr lang="en-GB" dirty="0"/>
          </a:p>
        </p:txBody>
      </p:sp>
    </p:spTree>
    <p:extLst>
      <p:ext uri="{BB962C8B-B14F-4D97-AF65-F5344CB8AC3E}">
        <p14:creationId xmlns:p14="http://schemas.microsoft.com/office/powerpoint/2010/main" val="16568449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UC-1001.jpg"/>
          <p:cNvPicPr>
            <a:picLocks noChangeAspect="1"/>
          </p:cNvPicPr>
          <p:nvPr/>
        </p:nvPicPr>
        <p:blipFill rotWithShape="1">
          <a:blip r:embed="rId2">
            <a:extLst>
              <a:ext uri="{28A0092B-C50C-407E-A947-70E740481C1C}">
                <a14:useLocalDpi xmlns:a14="http://schemas.microsoft.com/office/drawing/2010/main" val="0"/>
              </a:ext>
            </a:extLst>
          </a:blip>
          <a:srcRect l="-88" t="-13794" r="88" b="26907"/>
          <a:stretch/>
        </p:blipFill>
        <p:spPr>
          <a:xfrm>
            <a:off x="971500" y="1340768"/>
            <a:ext cx="7200900" cy="4171113"/>
          </a:xfrm>
          <a:prstGeom prst="rect">
            <a:avLst/>
          </a:prstGeom>
        </p:spPr>
      </p:pic>
      <p:sp>
        <p:nvSpPr>
          <p:cNvPr id="2" name="Title 1"/>
          <p:cNvSpPr>
            <a:spLocks noGrp="1"/>
          </p:cNvSpPr>
          <p:nvPr>
            <p:ph type="title"/>
          </p:nvPr>
        </p:nvSpPr>
        <p:spPr/>
        <p:txBody>
          <a:bodyPr>
            <a:normAutofit/>
          </a:bodyPr>
          <a:lstStyle/>
          <a:p>
            <a:endParaRPr lang="en-US" sz="5400" dirty="0"/>
          </a:p>
        </p:txBody>
      </p:sp>
    </p:spTree>
    <p:extLst>
      <p:ext uri="{BB962C8B-B14F-4D97-AF65-F5344CB8AC3E}">
        <p14:creationId xmlns:p14="http://schemas.microsoft.com/office/powerpoint/2010/main" val="1819519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dirty="0" smtClean="0"/>
              <a:t>Terminology: SHEARLING</a:t>
            </a:r>
          </a:p>
        </p:txBody>
      </p:sp>
      <p:sp>
        <p:nvSpPr>
          <p:cNvPr id="10243" name="Rectangle 3"/>
          <p:cNvSpPr>
            <a:spLocks noGrp="1" noChangeArrowheads="1"/>
          </p:cNvSpPr>
          <p:nvPr>
            <p:ph idx="1"/>
          </p:nvPr>
        </p:nvSpPr>
        <p:spPr/>
        <p:txBody>
          <a:bodyPr/>
          <a:lstStyle/>
          <a:p>
            <a:pPr eaLnBrk="1" hangingPunct="1"/>
            <a:r>
              <a:rPr lang="en-GB" dirty="0" smtClean="0"/>
              <a:t>A ram or tup that has been shorn once.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045" y="2348880"/>
            <a:ext cx="5515423" cy="412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70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mtClean="0"/>
              <a:t>Terminology: RIG</a:t>
            </a:r>
          </a:p>
        </p:txBody>
      </p:sp>
      <p:sp>
        <p:nvSpPr>
          <p:cNvPr id="11267" name="Rectangle 3"/>
          <p:cNvSpPr>
            <a:spLocks noGrp="1" noChangeArrowheads="1"/>
          </p:cNvSpPr>
          <p:nvPr>
            <p:ph idx="1"/>
          </p:nvPr>
        </p:nvSpPr>
        <p:spPr>
          <a:xfrm>
            <a:off x="814537" y="2492376"/>
            <a:ext cx="7913539" cy="3590925"/>
          </a:xfrm>
        </p:spPr>
        <p:txBody>
          <a:bodyPr/>
          <a:lstStyle/>
          <a:p>
            <a:pPr marL="0" indent="0">
              <a:buNone/>
            </a:pPr>
            <a:r>
              <a:rPr lang="en-GB" dirty="0"/>
              <a:t>A Male that is either	  	</a:t>
            </a:r>
          </a:p>
          <a:p>
            <a:r>
              <a:rPr lang="en-GB" dirty="0"/>
              <a:t>Not properly castrated</a:t>
            </a:r>
          </a:p>
          <a:p>
            <a:r>
              <a:rPr lang="en-GB" dirty="0" smtClean="0"/>
              <a:t>With only one testicle</a:t>
            </a:r>
          </a:p>
          <a:p>
            <a:r>
              <a:rPr lang="en-GB" dirty="0" smtClean="0"/>
              <a:t>With arrested testicles</a:t>
            </a:r>
          </a:p>
        </p:txBody>
      </p:sp>
    </p:spTree>
    <p:extLst>
      <p:ext uri="{BB962C8B-B14F-4D97-AF65-F5344CB8AC3E}">
        <p14:creationId xmlns:p14="http://schemas.microsoft.com/office/powerpoint/2010/main" val="4070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627" y="1564363"/>
            <a:ext cx="5688632" cy="861774"/>
          </a:xfrm>
          <a:prstGeom prst="rect">
            <a:avLst/>
          </a:prstGeom>
          <a:noFill/>
        </p:spPr>
        <p:txBody>
          <a:bodyPr wrap="square" rtlCol="0">
            <a:spAutoFit/>
          </a:bodyPr>
          <a:lstStyle/>
          <a:p>
            <a:pPr>
              <a:spcAft>
                <a:spcPts val="1200"/>
              </a:spcAft>
            </a:pPr>
            <a:endParaRPr lang="en-GB" sz="2000" dirty="0"/>
          </a:p>
          <a:p>
            <a:pPr>
              <a:spcAft>
                <a:spcPts val="1200"/>
              </a:spcAft>
            </a:pPr>
            <a:endParaRPr lang="en-GB" sz="2000" dirty="0"/>
          </a:p>
        </p:txBody>
      </p:sp>
      <p:pic>
        <p:nvPicPr>
          <p:cNvPr id="3" name="Picture 2" descr="SRUC-1028.jpg"/>
          <p:cNvPicPr>
            <a:picLocks/>
          </p:cNvPicPr>
          <p:nvPr/>
        </p:nvPicPr>
        <p:blipFill>
          <a:blip r:embed="rId3">
            <a:extLst>
              <a:ext uri="{28A0092B-C50C-407E-A947-70E740481C1C}">
                <a14:useLocalDpi xmlns:a14="http://schemas.microsoft.com/office/drawing/2010/main" val="0"/>
              </a:ext>
            </a:extLst>
          </a:blip>
          <a:stretch>
            <a:fillRect/>
          </a:stretch>
        </p:blipFill>
        <p:spPr>
          <a:xfrm>
            <a:off x="6757975" y="2391310"/>
            <a:ext cx="1963855" cy="892661"/>
          </a:xfrm>
          <a:prstGeom prst="rect">
            <a:avLst/>
          </a:prstGeom>
        </p:spPr>
      </p:pic>
      <p:pic>
        <p:nvPicPr>
          <p:cNvPr id="4098"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345770"/>
            <a:ext cx="1963855" cy="105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803463761"/>
              </p:ext>
            </p:extLst>
          </p:nvPr>
        </p:nvGraphicFramePr>
        <p:xfrm>
          <a:off x="425627" y="404667"/>
          <a:ext cx="5514525" cy="5534076"/>
        </p:xfrm>
        <a:graphic>
          <a:graphicData uri="http://schemas.openxmlformats.org/drawingml/2006/table">
            <a:tbl>
              <a:tblPr firstRow="1" firstCol="1" bandRow="1">
                <a:tableStyleId>{5C22544A-7EE6-4342-B048-85BDC9FD1C3A}</a:tableStyleId>
              </a:tblPr>
              <a:tblGrid>
                <a:gridCol w="1086567"/>
                <a:gridCol w="2554545"/>
                <a:gridCol w="1873413"/>
              </a:tblGrid>
              <a:tr h="922346">
                <a:tc>
                  <a:txBody>
                    <a:bodyPr/>
                    <a:lstStyle/>
                    <a:p>
                      <a:pPr algn="ctr">
                        <a:lnSpc>
                          <a:spcPct val="200000"/>
                        </a:lnSpc>
                        <a:spcBef>
                          <a:spcPts val="1200"/>
                        </a:spcBef>
                        <a:spcAft>
                          <a:spcPts val="0"/>
                        </a:spcAft>
                      </a:pPr>
                      <a:r>
                        <a:rPr lang="en-GB" sz="1200" dirty="0">
                          <a:effectLst/>
                        </a:rPr>
                        <a:t>Programme:</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200" dirty="0">
                          <a:effectLst/>
                        </a:rPr>
                        <a:t> </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200">
                          <a:effectLst/>
                        </a:rPr>
                        <a:t> </a:t>
                      </a:r>
                      <a:endParaRPr lang="en-GB" sz="100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9.30 am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Arrival</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9.45 am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Introduction</a:t>
                      </a:r>
                      <a:r>
                        <a:rPr lang="en-GB" sz="1000" baseline="0" dirty="0" smtClean="0">
                          <a:effectLst/>
                          <a:latin typeface="Calibri"/>
                          <a:ea typeface="Calibri"/>
                          <a:cs typeface="Times New Roman"/>
                        </a:rPr>
                        <a:t> &amp; Welcome</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10.00 am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Stock</a:t>
                      </a:r>
                      <a:r>
                        <a:rPr lang="en-GB" sz="1000" baseline="0" dirty="0" smtClean="0">
                          <a:effectLst/>
                          <a:latin typeface="Calibri"/>
                          <a:ea typeface="Calibri"/>
                          <a:cs typeface="Times New Roman"/>
                        </a:rPr>
                        <a:t> Selection</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11.30</a:t>
                      </a:r>
                      <a:r>
                        <a:rPr lang="en-GB" sz="1200" baseline="0" dirty="0" smtClean="0">
                          <a:effectLst/>
                        </a:rPr>
                        <a:t> </a:t>
                      </a:r>
                      <a:r>
                        <a:rPr lang="en-GB" sz="1200" dirty="0" smtClean="0">
                          <a:effectLst/>
                        </a:rPr>
                        <a:t>am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Nutrition</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12.3 0pm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LUNCH</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1.00 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Paperwork &amp; Cross Compliance</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2.00 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Health Planning</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3.00 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COFFEE</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3.15 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Fencing</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endParaRPr lang="en-GB" sz="1000" dirty="0">
                        <a:effectLst/>
                        <a:latin typeface="Calibri"/>
                        <a:ea typeface="Calibri"/>
                        <a:cs typeface="Times New Roman"/>
                      </a:endParaRPr>
                    </a:p>
                  </a:txBody>
                  <a:tcPr marL="60616" marR="60616" marT="0" marB="0" anchor="ctr"/>
                </a:tc>
              </a:tr>
              <a:tr h="461173">
                <a:tc>
                  <a:txBody>
                    <a:bodyPr/>
                    <a:lstStyle/>
                    <a:p>
                      <a:pPr algn="ctr">
                        <a:lnSpc>
                          <a:spcPct val="200000"/>
                        </a:lnSpc>
                        <a:spcBef>
                          <a:spcPts val="1200"/>
                        </a:spcBef>
                        <a:spcAft>
                          <a:spcPts val="0"/>
                        </a:spcAft>
                      </a:pPr>
                      <a:r>
                        <a:rPr lang="en-GB" sz="1200" dirty="0" smtClean="0">
                          <a:effectLst/>
                        </a:rPr>
                        <a:t>3.45 pm</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000" dirty="0" smtClean="0">
                          <a:effectLst/>
                          <a:latin typeface="Calibri"/>
                          <a:ea typeface="Calibri"/>
                          <a:cs typeface="Times New Roman"/>
                        </a:rPr>
                        <a:t>Questions</a:t>
                      </a:r>
                      <a:r>
                        <a:rPr lang="en-GB" sz="1000" baseline="0" dirty="0" smtClean="0">
                          <a:effectLst/>
                          <a:latin typeface="Calibri"/>
                          <a:ea typeface="Calibri"/>
                          <a:cs typeface="Times New Roman"/>
                        </a:rPr>
                        <a:t> &amp; Discussion</a:t>
                      </a:r>
                      <a:endParaRPr lang="en-GB" sz="1000" dirty="0">
                        <a:effectLst/>
                        <a:latin typeface="Calibri"/>
                        <a:ea typeface="Calibri"/>
                        <a:cs typeface="Times New Roman"/>
                      </a:endParaRPr>
                    </a:p>
                  </a:txBody>
                  <a:tcPr marL="60616" marR="60616" marT="0" marB="0" anchor="ctr"/>
                </a:tc>
                <a:tc>
                  <a:txBody>
                    <a:bodyPr/>
                    <a:lstStyle/>
                    <a:p>
                      <a:pPr algn="ctr">
                        <a:lnSpc>
                          <a:spcPct val="200000"/>
                        </a:lnSpc>
                        <a:spcBef>
                          <a:spcPts val="1200"/>
                        </a:spcBef>
                        <a:spcAft>
                          <a:spcPts val="0"/>
                        </a:spcAft>
                      </a:pPr>
                      <a:r>
                        <a:rPr lang="en-GB" sz="1200" dirty="0" smtClean="0">
                          <a:effectLst/>
                        </a:rPr>
                        <a:t>All</a:t>
                      </a:r>
                      <a:endParaRPr lang="en-GB" sz="1000" dirty="0">
                        <a:effectLst/>
                        <a:latin typeface="Calibri"/>
                        <a:ea typeface="Calibri"/>
                        <a:cs typeface="Times New Roman"/>
                      </a:endParaRPr>
                    </a:p>
                  </a:txBody>
                  <a:tcPr marL="60616" marR="60616" marT="0" marB="0" anchor="ctr"/>
                </a:tc>
              </a:tr>
            </a:tbl>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1429428"/>
            <a:ext cx="1991572" cy="89239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74965"/>
          <a:stretch/>
        </p:blipFill>
        <p:spPr>
          <a:xfrm>
            <a:off x="6732240" y="4477529"/>
            <a:ext cx="1963855" cy="1111711"/>
          </a:xfrm>
          <a:prstGeom prst="rect">
            <a:avLst/>
          </a:prstGeom>
        </p:spPr>
      </p:pic>
    </p:spTree>
    <p:extLst>
      <p:ext uri="{BB962C8B-B14F-4D97-AF65-F5344CB8AC3E}">
        <p14:creationId xmlns:p14="http://schemas.microsoft.com/office/powerpoint/2010/main" val="1786619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mtClean="0"/>
              <a:t>Terminology: TEASER</a:t>
            </a:r>
          </a:p>
        </p:txBody>
      </p:sp>
      <p:sp>
        <p:nvSpPr>
          <p:cNvPr id="11267" name="Rectangle 3"/>
          <p:cNvSpPr>
            <a:spLocks noGrp="1" noChangeArrowheads="1"/>
          </p:cNvSpPr>
          <p:nvPr>
            <p:ph idx="1"/>
          </p:nvPr>
        </p:nvSpPr>
        <p:spPr/>
        <p:txBody>
          <a:bodyPr/>
          <a:lstStyle/>
          <a:p>
            <a:pPr lvl="1" eaLnBrk="1" hangingPunct="1">
              <a:buFontTx/>
              <a:buNone/>
              <a:defRPr/>
            </a:pPr>
            <a:endParaRPr lang="en-GB" dirty="0" smtClean="0"/>
          </a:p>
          <a:p>
            <a:pPr marL="457200" lvl="1" indent="0" eaLnBrk="1" hangingPunct="1">
              <a:buFontTx/>
              <a:buNone/>
              <a:defRPr/>
            </a:pPr>
            <a:r>
              <a:rPr lang="en-GB" dirty="0" smtClean="0"/>
              <a:t>	A </a:t>
            </a:r>
            <a:r>
              <a:rPr lang="en-GB" dirty="0" smtClean="0">
                <a:solidFill>
                  <a:schemeClr val="tx1"/>
                </a:solidFill>
              </a:rPr>
              <a:t>Vasectomised male kept for</a:t>
            </a:r>
          </a:p>
          <a:p>
            <a:pPr marL="457200" lvl="1" indent="0" eaLnBrk="1" hangingPunct="1">
              <a:buFontTx/>
              <a:buNone/>
              <a:defRPr/>
            </a:pPr>
            <a:endParaRPr lang="en-GB" dirty="0" smtClean="0">
              <a:solidFill>
                <a:schemeClr val="tx1"/>
              </a:solidFill>
            </a:endParaRPr>
          </a:p>
          <a:p>
            <a:pPr lvl="1">
              <a:buFont typeface="Arial" panose="020B0604020202020204" pitchFamily="34" charset="0"/>
              <a:buChar char="•"/>
              <a:defRPr/>
            </a:pPr>
            <a:r>
              <a:rPr lang="en-GB" dirty="0" smtClean="0"/>
              <a:t>	stimulating ewes into oestrus or heat</a:t>
            </a:r>
          </a:p>
          <a:p>
            <a:pPr lvl="1">
              <a:buFont typeface="Arial" panose="020B0604020202020204" pitchFamily="34" charset="0"/>
              <a:buChar char="•"/>
              <a:defRPr/>
            </a:pPr>
            <a:r>
              <a:rPr lang="en-GB" dirty="0" smtClean="0"/>
              <a:t>	identifying non pregnant ewes</a:t>
            </a:r>
          </a:p>
        </p:txBody>
      </p:sp>
    </p:spTree>
    <p:extLst>
      <p:ext uri="{BB962C8B-B14F-4D97-AF65-F5344CB8AC3E}">
        <p14:creationId xmlns:p14="http://schemas.microsoft.com/office/powerpoint/2010/main" val="318642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GB" dirty="0" smtClean="0"/>
              <a:t>Terminology: WETHER/</a:t>
            </a:r>
            <a:br>
              <a:rPr lang="en-GB" dirty="0" smtClean="0"/>
            </a:br>
            <a:r>
              <a:rPr lang="en-GB" dirty="0" smtClean="0"/>
              <a:t>WEDDER/TEGS</a:t>
            </a:r>
          </a:p>
        </p:txBody>
      </p:sp>
      <p:sp>
        <p:nvSpPr>
          <p:cNvPr id="13315" name="Rectangle 3"/>
          <p:cNvSpPr>
            <a:spLocks noGrp="1" noChangeArrowheads="1"/>
          </p:cNvSpPr>
          <p:nvPr>
            <p:ph idx="1"/>
          </p:nvPr>
        </p:nvSpPr>
        <p:spPr>
          <a:xfrm>
            <a:off x="273050" y="2852740"/>
            <a:ext cx="8620125" cy="3273425"/>
          </a:xfrm>
        </p:spPr>
        <p:txBody>
          <a:bodyPr/>
          <a:lstStyle/>
          <a:p>
            <a:pPr eaLnBrk="1" hangingPunct="1"/>
            <a:r>
              <a:rPr lang="en-GB" smtClean="0"/>
              <a:t>Male lamb castrated and intended for slaughter.</a:t>
            </a:r>
          </a:p>
          <a:p>
            <a:pPr eaLnBrk="1" hangingPunct="1">
              <a:buFontTx/>
              <a:buNone/>
            </a:pPr>
            <a:endParaRPr lang="en-GB" sz="2000" smtClean="0"/>
          </a:p>
        </p:txBody>
      </p:sp>
    </p:spTree>
    <p:extLst>
      <p:ext uri="{BB962C8B-B14F-4D97-AF65-F5344CB8AC3E}">
        <p14:creationId xmlns:p14="http://schemas.microsoft.com/office/powerpoint/2010/main" val="176106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en-GB" dirty="0" smtClean="0"/>
              <a:t>Terminology: WETHER </a:t>
            </a:r>
            <a:br>
              <a:rPr lang="en-GB" dirty="0" smtClean="0"/>
            </a:br>
            <a:r>
              <a:rPr lang="en-GB" dirty="0" smtClean="0"/>
              <a:t>HOGG</a:t>
            </a:r>
          </a:p>
        </p:txBody>
      </p:sp>
      <p:sp>
        <p:nvSpPr>
          <p:cNvPr id="14339" name="Rectangle 3"/>
          <p:cNvSpPr>
            <a:spLocks noGrp="1" noChangeArrowheads="1"/>
          </p:cNvSpPr>
          <p:nvPr>
            <p:ph idx="1"/>
          </p:nvPr>
        </p:nvSpPr>
        <p:spPr>
          <a:xfrm>
            <a:off x="273050" y="2997202"/>
            <a:ext cx="8620125" cy="3128963"/>
          </a:xfrm>
        </p:spPr>
        <p:txBody>
          <a:bodyPr/>
          <a:lstStyle/>
          <a:p>
            <a:pPr eaLnBrk="1" hangingPunct="1"/>
            <a:r>
              <a:rPr lang="en-GB" dirty="0" err="1" smtClean="0"/>
              <a:t>Wether</a:t>
            </a:r>
            <a:r>
              <a:rPr lang="en-GB" dirty="0" smtClean="0"/>
              <a:t> - from weaning onwards</a:t>
            </a:r>
          </a:p>
          <a:p>
            <a:pPr eaLnBrk="1" hangingPunct="1">
              <a:buFontTx/>
              <a:buNone/>
            </a:pPr>
            <a:endParaRPr lang="en-GB"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991" y="2996952"/>
            <a:ext cx="1653567"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26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7811" y="19248"/>
            <a:ext cx="7379064" cy="1033488"/>
          </a:xfrm>
        </p:spPr>
        <p:txBody>
          <a:bodyPr>
            <a:normAutofit fontScale="90000"/>
          </a:bodyPr>
          <a:lstStyle/>
          <a:p>
            <a:pPr eaLnBrk="1" hangingPunct="1"/>
            <a:r>
              <a:rPr lang="en-GB" dirty="0" smtClean="0"/>
              <a:t>Terminology: STORE/FINISHING/FAT LAMB</a:t>
            </a:r>
          </a:p>
        </p:txBody>
      </p:sp>
      <p:sp>
        <p:nvSpPr>
          <p:cNvPr id="15363" name="Rectangle 3"/>
          <p:cNvSpPr>
            <a:spLocks noGrp="1" noChangeArrowheads="1"/>
          </p:cNvSpPr>
          <p:nvPr>
            <p:ph idx="1"/>
          </p:nvPr>
        </p:nvSpPr>
        <p:spPr>
          <a:xfrm>
            <a:off x="273050" y="2708275"/>
            <a:ext cx="8620125" cy="3417888"/>
          </a:xfrm>
        </p:spPr>
        <p:txBody>
          <a:bodyPr/>
          <a:lstStyle/>
          <a:p>
            <a:pPr eaLnBrk="1" hangingPunct="1"/>
            <a:r>
              <a:rPr lang="en-GB" dirty="0" smtClean="0"/>
              <a:t>Store- lamb put up for sale in the Autumn</a:t>
            </a:r>
          </a:p>
          <a:p>
            <a:pPr eaLnBrk="1" hangingPunct="1"/>
            <a:r>
              <a:rPr lang="en-GB" dirty="0" smtClean="0"/>
              <a:t>Finishing- lamb that is being fattened</a:t>
            </a:r>
          </a:p>
          <a:p>
            <a:pPr eaLnBrk="1" hangingPunct="1"/>
            <a:r>
              <a:rPr lang="en-GB" dirty="0" smtClean="0"/>
              <a:t>Fattening- same as finishing </a:t>
            </a:r>
          </a:p>
        </p:txBody>
      </p:sp>
    </p:spTree>
    <p:extLst>
      <p:ext uri="{BB962C8B-B14F-4D97-AF65-F5344CB8AC3E}">
        <p14:creationId xmlns:p14="http://schemas.microsoft.com/office/powerpoint/2010/main" val="2241693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5040" cy="1143000"/>
          </a:xfrm>
        </p:spPr>
        <p:txBody>
          <a:bodyPr>
            <a:normAutofit/>
          </a:bodyPr>
          <a:lstStyle/>
          <a:p>
            <a:r>
              <a:rPr lang="en-GB" sz="3200" dirty="0" smtClean="0"/>
              <a:t>Stock Selection</a:t>
            </a:r>
            <a:endParaRPr lang="en-GB" sz="3200" dirty="0"/>
          </a:p>
        </p:txBody>
      </p:sp>
      <p:sp>
        <p:nvSpPr>
          <p:cNvPr id="3" name="Content Placeholder 2"/>
          <p:cNvSpPr>
            <a:spLocks noGrp="1"/>
          </p:cNvSpPr>
          <p:nvPr>
            <p:ph idx="1"/>
          </p:nvPr>
        </p:nvSpPr>
        <p:spPr>
          <a:xfrm>
            <a:off x="457200" y="1268760"/>
            <a:ext cx="8229600" cy="4525963"/>
          </a:xfrm>
        </p:spPr>
        <p:txBody>
          <a:bodyPr/>
          <a:lstStyle/>
          <a:p>
            <a:pPr lvl="1"/>
            <a:r>
              <a:rPr lang="en-GB" sz="2300" dirty="0" smtClean="0"/>
              <a:t>What type of stock?</a:t>
            </a:r>
          </a:p>
          <a:p>
            <a:pPr lvl="1"/>
            <a:r>
              <a:rPr lang="en-GB" sz="2300" dirty="0" smtClean="0"/>
              <a:t>What breed of stock?</a:t>
            </a:r>
          </a:p>
          <a:p>
            <a:pPr lvl="1"/>
            <a:r>
              <a:rPr lang="en-GB" sz="2300" dirty="0" smtClean="0"/>
              <a:t>Where to purchase?</a:t>
            </a:r>
          </a:p>
          <a:p>
            <a:pPr lvl="1"/>
            <a:r>
              <a:rPr lang="en-GB" sz="2300" dirty="0" smtClean="0"/>
              <a:t>What to look for in a potential purchase?</a:t>
            </a:r>
            <a:endParaRPr lang="en-GB" sz="2300" dirty="0"/>
          </a:p>
        </p:txBody>
      </p:sp>
    </p:spTree>
    <p:extLst>
      <p:ext uri="{BB962C8B-B14F-4D97-AF65-F5344CB8AC3E}">
        <p14:creationId xmlns:p14="http://schemas.microsoft.com/office/powerpoint/2010/main" val="23404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you want?	</a:t>
            </a:r>
            <a:endParaRPr lang="en-GB" dirty="0"/>
          </a:p>
        </p:txBody>
      </p:sp>
      <p:sp>
        <p:nvSpPr>
          <p:cNvPr id="3" name="Content Placeholder 2"/>
          <p:cNvSpPr>
            <a:spLocks noGrp="1"/>
          </p:cNvSpPr>
          <p:nvPr>
            <p:ph idx="1"/>
          </p:nvPr>
        </p:nvSpPr>
        <p:spPr/>
        <p:txBody>
          <a:bodyPr/>
          <a:lstStyle/>
          <a:p>
            <a:pPr marL="0" indent="0">
              <a:buNone/>
            </a:pPr>
            <a:r>
              <a:rPr lang="en-GB" dirty="0" smtClean="0"/>
              <a:t>Cattle and/or Sheep?</a:t>
            </a:r>
          </a:p>
          <a:p>
            <a:pPr marL="0" indent="0">
              <a:buNone/>
            </a:pPr>
            <a:endParaRPr lang="en-GB" dirty="0"/>
          </a:p>
          <a:p>
            <a:pPr marL="0" indent="0">
              <a:buNone/>
            </a:pPr>
            <a:r>
              <a:rPr lang="en-GB" dirty="0" smtClean="0"/>
              <a:t>Type?</a:t>
            </a:r>
          </a:p>
          <a:p>
            <a:pPr marL="0" indent="0">
              <a:buNone/>
            </a:pPr>
            <a:endParaRPr lang="en-GB" dirty="0"/>
          </a:p>
          <a:p>
            <a:pPr marL="0" indent="0">
              <a:buNone/>
            </a:pPr>
            <a:r>
              <a:rPr lang="en-GB" dirty="0" smtClean="0"/>
              <a:t>Breed?</a:t>
            </a:r>
            <a:endParaRPr lang="en-GB" dirty="0"/>
          </a:p>
        </p:txBody>
      </p:sp>
    </p:spTree>
    <p:extLst>
      <p:ext uri="{BB962C8B-B14F-4D97-AF65-F5344CB8AC3E}">
        <p14:creationId xmlns:p14="http://schemas.microsoft.com/office/powerpoint/2010/main" val="2816864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Cattle and/or Sheep?</a:t>
            </a:r>
            <a:endParaRPr lang="en-GB" dirty="0"/>
          </a:p>
        </p:txBody>
      </p:sp>
      <p:sp>
        <p:nvSpPr>
          <p:cNvPr id="3" name="Content Placeholder 2"/>
          <p:cNvSpPr>
            <a:spLocks noGrp="1"/>
          </p:cNvSpPr>
          <p:nvPr>
            <p:ph idx="1"/>
          </p:nvPr>
        </p:nvSpPr>
        <p:spPr>
          <a:xfrm>
            <a:off x="395536" y="1268760"/>
            <a:ext cx="8229600" cy="4525963"/>
          </a:xfrm>
        </p:spPr>
        <p:txBody>
          <a:bodyPr/>
          <a:lstStyle/>
          <a:p>
            <a:r>
              <a:rPr lang="en-GB" dirty="0" smtClean="0"/>
              <a:t>Handling facilities</a:t>
            </a:r>
          </a:p>
          <a:p>
            <a:r>
              <a:rPr lang="en-GB" dirty="0" smtClean="0"/>
              <a:t>Housing</a:t>
            </a:r>
          </a:p>
          <a:p>
            <a:r>
              <a:rPr lang="en-GB" dirty="0" smtClean="0"/>
              <a:t>Type of land</a:t>
            </a:r>
          </a:p>
          <a:p>
            <a:r>
              <a:rPr lang="en-GB" dirty="0" smtClean="0"/>
              <a:t>Objective</a:t>
            </a:r>
            <a:endParaRPr lang="en-GB" dirty="0"/>
          </a:p>
        </p:txBody>
      </p:sp>
    </p:spTree>
    <p:extLst>
      <p:ext uri="{BB962C8B-B14F-4D97-AF65-F5344CB8AC3E}">
        <p14:creationId xmlns:p14="http://schemas.microsoft.com/office/powerpoint/2010/main" val="192494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Handling	</a:t>
            </a:r>
            <a:endParaRPr lang="en-GB" dirty="0"/>
          </a:p>
        </p:txBody>
      </p:sp>
      <p:sp>
        <p:nvSpPr>
          <p:cNvPr id="3" name="Content Placeholder 2"/>
          <p:cNvSpPr>
            <a:spLocks noGrp="1"/>
          </p:cNvSpPr>
          <p:nvPr>
            <p:ph idx="1"/>
          </p:nvPr>
        </p:nvSpPr>
        <p:spPr/>
        <p:txBody>
          <a:bodyPr/>
          <a:lstStyle/>
          <a:p>
            <a:r>
              <a:rPr lang="en-GB" sz="2400" dirty="0" smtClean="0"/>
              <a:t>Cattle handling systems bigger, heavier, £+ </a:t>
            </a:r>
          </a:p>
          <a:p>
            <a:endParaRPr lang="en-GB" sz="2400" dirty="0" smtClean="0"/>
          </a:p>
          <a:p>
            <a:endParaRPr lang="en-GB" sz="2400" dirty="0"/>
          </a:p>
          <a:p>
            <a:endParaRPr lang="en-GB" sz="2400" dirty="0" smtClean="0"/>
          </a:p>
          <a:p>
            <a:r>
              <a:rPr lang="en-GB" sz="2400" dirty="0" smtClean="0"/>
              <a:t>Cattle generally more likely to need winter housing</a:t>
            </a:r>
          </a:p>
          <a:p>
            <a:r>
              <a:rPr lang="en-GB" sz="2400" dirty="0" smtClean="0"/>
              <a:t>More important to have practical skill when handling cattle, especially if handling system more basic</a:t>
            </a:r>
          </a:p>
          <a:p>
            <a:r>
              <a:rPr lang="en-GB" sz="2400" dirty="0" smtClean="0"/>
              <a:t>Cattle better grazers of very rough overgrown vegetation</a:t>
            </a:r>
          </a:p>
          <a:p>
            <a:r>
              <a:rPr lang="en-GB" sz="2400" dirty="0" smtClean="0"/>
              <a:t>Sheep much smaller – less poaching</a:t>
            </a:r>
          </a:p>
          <a:p>
            <a:r>
              <a:rPr lang="en-GB" sz="2400" dirty="0" smtClean="0"/>
              <a:t>Sheep better complement to horses?</a:t>
            </a:r>
            <a:endParaRPr lang="en-GB"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60849"/>
            <a:ext cx="173590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2048636"/>
            <a:ext cx="1744476" cy="1308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3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Housing	</a:t>
            </a:r>
            <a:endParaRPr lang="en-GB" dirty="0"/>
          </a:p>
        </p:txBody>
      </p:sp>
      <p:sp>
        <p:nvSpPr>
          <p:cNvPr id="3" name="Content Placeholder 2"/>
          <p:cNvSpPr>
            <a:spLocks noGrp="1"/>
          </p:cNvSpPr>
          <p:nvPr>
            <p:ph idx="1"/>
          </p:nvPr>
        </p:nvSpPr>
        <p:spPr/>
        <p:txBody>
          <a:bodyPr/>
          <a:lstStyle/>
          <a:p>
            <a:r>
              <a:rPr lang="en-GB" dirty="0" smtClean="0"/>
              <a:t>Cattle more likely to need winter housing</a:t>
            </a:r>
          </a:p>
          <a:p>
            <a:r>
              <a:rPr lang="en-GB" dirty="0" smtClean="0"/>
              <a:t>Cattle housing/equipment needs to be more robust</a:t>
            </a:r>
          </a:p>
          <a:p>
            <a:r>
              <a:rPr lang="en-GB" dirty="0" smtClean="0"/>
              <a:t>A 12’ x 12’ loosebox (i.e. horse stable size) would house </a:t>
            </a:r>
            <a:r>
              <a:rPr lang="en-GB" b="1" dirty="0" smtClean="0"/>
              <a:t>3 – 4 young cattle </a:t>
            </a:r>
            <a:r>
              <a:rPr lang="en-GB" dirty="0" smtClean="0"/>
              <a:t>(200 – 350 kg), </a:t>
            </a:r>
            <a:r>
              <a:rPr lang="en-GB" b="1" dirty="0" smtClean="0"/>
              <a:t>2 cows </a:t>
            </a:r>
            <a:r>
              <a:rPr lang="en-GB" b="1" dirty="0"/>
              <a:t>+</a:t>
            </a:r>
            <a:r>
              <a:rPr lang="en-GB" b="1" dirty="0" smtClean="0"/>
              <a:t> calves</a:t>
            </a:r>
            <a:r>
              <a:rPr lang="en-GB" dirty="0" smtClean="0"/>
              <a:t>, or </a:t>
            </a:r>
            <a:r>
              <a:rPr lang="en-GB" b="1" dirty="0" smtClean="0"/>
              <a:t>10 – 14 sheep</a:t>
            </a:r>
            <a:r>
              <a:rPr lang="en-GB" dirty="0" smtClean="0"/>
              <a:t>.</a:t>
            </a:r>
          </a:p>
          <a:p>
            <a:r>
              <a:rPr lang="en-GB" dirty="0" smtClean="0"/>
              <a:t>Consider </a:t>
            </a:r>
            <a:r>
              <a:rPr lang="en-GB" b="1" dirty="0" smtClean="0"/>
              <a:t>fencing </a:t>
            </a:r>
            <a:r>
              <a:rPr lang="en-GB" dirty="0" smtClean="0"/>
              <a:t>– very different requirements (sheep wriggle out, cattle </a:t>
            </a:r>
            <a:r>
              <a:rPr lang="en-GB" dirty="0" err="1" smtClean="0"/>
              <a:t>bringe</a:t>
            </a:r>
            <a:r>
              <a:rPr lang="en-GB" dirty="0" smtClean="0"/>
              <a:t> over/through!)</a:t>
            </a:r>
            <a:endParaRPr lang="en-GB" dirty="0"/>
          </a:p>
        </p:txBody>
      </p:sp>
    </p:spTree>
    <p:extLst>
      <p:ext uri="{BB962C8B-B14F-4D97-AF65-F5344CB8AC3E}">
        <p14:creationId xmlns:p14="http://schemas.microsoft.com/office/powerpoint/2010/main" val="3492981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 of Land</a:t>
            </a:r>
            <a:endParaRPr lang="en-GB" dirty="0"/>
          </a:p>
        </p:txBody>
      </p:sp>
      <p:sp>
        <p:nvSpPr>
          <p:cNvPr id="3" name="Content Placeholder 2"/>
          <p:cNvSpPr>
            <a:spLocks noGrp="1"/>
          </p:cNvSpPr>
          <p:nvPr>
            <p:ph idx="1"/>
          </p:nvPr>
        </p:nvSpPr>
        <p:spPr/>
        <p:txBody>
          <a:bodyPr/>
          <a:lstStyle/>
          <a:p>
            <a:r>
              <a:rPr lang="en-GB" dirty="0" smtClean="0"/>
              <a:t>Rough grazing may benefit from cattle grazing</a:t>
            </a:r>
          </a:p>
          <a:p>
            <a:r>
              <a:rPr lang="en-GB" dirty="0" smtClean="0"/>
              <a:t>Wetter land could be ‘poached’ – cattle bigger so greater poaching risk.  Risk greatest if supplementary feeding outside, e.g. ring feeders.</a:t>
            </a:r>
          </a:p>
          <a:p>
            <a:r>
              <a:rPr lang="en-GB" dirty="0" smtClean="0"/>
              <a:t>Pollution risk?</a:t>
            </a:r>
            <a:endParaRPr lang="en-GB" dirty="0"/>
          </a:p>
        </p:txBody>
      </p:sp>
      <p:pic>
        <p:nvPicPr>
          <p:cNvPr id="4" name="Picture 3"/>
          <p:cNvPicPr>
            <a:picLocks noChangeAspect="1"/>
          </p:cNvPicPr>
          <p:nvPr/>
        </p:nvPicPr>
        <p:blipFill>
          <a:blip r:embed="rId3"/>
          <a:stretch>
            <a:fillRect/>
          </a:stretch>
        </p:blipFill>
        <p:spPr>
          <a:xfrm>
            <a:off x="4572000" y="4114082"/>
            <a:ext cx="2691536" cy="2012081"/>
          </a:xfrm>
          <a:prstGeom prst="rect">
            <a:avLst/>
          </a:prstGeom>
        </p:spPr>
      </p:pic>
    </p:spTree>
    <p:extLst>
      <p:ext uri="{BB962C8B-B14F-4D97-AF65-F5344CB8AC3E}">
        <p14:creationId xmlns:p14="http://schemas.microsoft.com/office/powerpoint/2010/main" val="2003068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Stock Selection</a:t>
            </a:r>
            <a:endParaRPr lang="en-GB" sz="6000" dirty="0"/>
          </a:p>
        </p:txBody>
      </p:sp>
      <p:sp>
        <p:nvSpPr>
          <p:cNvPr id="3" name="Subtitle 2"/>
          <p:cNvSpPr>
            <a:spLocks noGrp="1"/>
          </p:cNvSpPr>
          <p:nvPr>
            <p:ph type="subTitle" idx="1"/>
          </p:nvPr>
        </p:nvSpPr>
        <p:spPr/>
        <p:txBody>
          <a:bodyPr/>
          <a:lstStyle/>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2799118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t>
            </a:r>
            <a:r>
              <a:rPr lang="en-GB" b="1" dirty="0" smtClean="0"/>
              <a:t>Type</a:t>
            </a:r>
            <a:r>
              <a:rPr lang="en-GB" dirty="0" smtClean="0"/>
              <a:t> of Stock?</a:t>
            </a:r>
            <a:endParaRPr lang="en-GB" dirty="0"/>
          </a:p>
        </p:txBody>
      </p:sp>
      <p:sp>
        <p:nvSpPr>
          <p:cNvPr id="3" name="Content Placeholder 2"/>
          <p:cNvSpPr>
            <a:spLocks noGrp="1"/>
          </p:cNvSpPr>
          <p:nvPr>
            <p:ph idx="1"/>
          </p:nvPr>
        </p:nvSpPr>
        <p:spPr/>
        <p:txBody>
          <a:bodyPr/>
          <a:lstStyle/>
          <a:p>
            <a:r>
              <a:rPr lang="en-GB" dirty="0" smtClean="0"/>
              <a:t>Meat</a:t>
            </a:r>
          </a:p>
          <a:p>
            <a:r>
              <a:rPr lang="en-GB" dirty="0" smtClean="0"/>
              <a:t>Milk</a:t>
            </a:r>
          </a:p>
          <a:p>
            <a:r>
              <a:rPr lang="en-GB" dirty="0" smtClean="0"/>
              <a:t>Wool</a:t>
            </a:r>
          </a:p>
          <a:p>
            <a:r>
              <a:rPr lang="en-GB" dirty="0" smtClean="0"/>
              <a:t>Pedigree/Showing</a:t>
            </a:r>
          </a:p>
          <a:p>
            <a:r>
              <a:rPr lang="en-GB" dirty="0" smtClean="0"/>
              <a:t>Habitat Management </a:t>
            </a:r>
          </a:p>
          <a:p>
            <a:r>
              <a:rPr lang="en-GB" dirty="0" smtClean="0"/>
              <a:t>Lawn-mowing!</a:t>
            </a:r>
          </a:p>
          <a:p>
            <a:r>
              <a:rPr lang="en-GB" dirty="0" smtClean="0"/>
              <a:t>Pets</a:t>
            </a:r>
          </a:p>
        </p:txBody>
      </p:sp>
    </p:spTree>
    <p:extLst>
      <p:ext uri="{BB962C8B-B14F-4D97-AF65-F5344CB8AC3E}">
        <p14:creationId xmlns:p14="http://schemas.microsoft.com/office/powerpoint/2010/main" val="2818581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t>
            </a:r>
            <a:r>
              <a:rPr lang="en-GB" b="1" dirty="0" smtClean="0"/>
              <a:t>Breed </a:t>
            </a:r>
            <a:r>
              <a:rPr lang="en-GB" dirty="0" smtClean="0"/>
              <a:t>of Stock</a:t>
            </a:r>
            <a:endParaRPr lang="en-GB" dirty="0"/>
          </a:p>
        </p:txBody>
      </p:sp>
      <p:sp>
        <p:nvSpPr>
          <p:cNvPr id="3" name="Content Placeholder 2"/>
          <p:cNvSpPr>
            <a:spLocks noGrp="1"/>
          </p:cNvSpPr>
          <p:nvPr>
            <p:ph idx="1"/>
          </p:nvPr>
        </p:nvSpPr>
        <p:spPr/>
        <p:txBody>
          <a:bodyPr/>
          <a:lstStyle/>
          <a:p>
            <a:r>
              <a:rPr lang="en-GB" dirty="0" smtClean="0"/>
              <a:t>Once you’ve identified the </a:t>
            </a:r>
            <a:r>
              <a:rPr lang="en-GB" b="1" dirty="0" smtClean="0"/>
              <a:t>type </a:t>
            </a:r>
            <a:r>
              <a:rPr lang="en-GB" dirty="0" smtClean="0"/>
              <a:t>of stock, i.e. hardy sheep, milky cows, </a:t>
            </a:r>
            <a:r>
              <a:rPr lang="en-GB" dirty="0" err="1" smtClean="0"/>
              <a:t>etc</a:t>
            </a:r>
            <a:endParaRPr lang="en-GB" dirty="0"/>
          </a:p>
          <a:p>
            <a:pPr lvl="1"/>
            <a:r>
              <a:rPr lang="en-GB" dirty="0" smtClean="0"/>
              <a:t>Look at different breeds</a:t>
            </a:r>
          </a:p>
          <a:p>
            <a:pPr lvl="1"/>
            <a:r>
              <a:rPr lang="en-GB" dirty="0" smtClean="0"/>
              <a:t>What catches your eye?</a:t>
            </a:r>
          </a:p>
          <a:p>
            <a:pPr lvl="1"/>
            <a:r>
              <a:rPr lang="en-GB" dirty="0" smtClean="0"/>
              <a:t>Speak to producers – do others keep them in the same system as you intend?  What is their experience?</a:t>
            </a:r>
          </a:p>
          <a:p>
            <a:r>
              <a:rPr lang="en-GB" dirty="0" smtClean="0"/>
              <a:t>Breeds are largely influenced by </a:t>
            </a:r>
            <a:r>
              <a:rPr lang="en-GB" b="1" dirty="0" smtClean="0"/>
              <a:t>Environment</a:t>
            </a:r>
            <a:r>
              <a:rPr lang="en-GB" dirty="0" smtClean="0"/>
              <a:t> and </a:t>
            </a:r>
            <a:r>
              <a:rPr lang="en-GB" b="1" dirty="0" smtClean="0"/>
              <a:t>Purpose</a:t>
            </a:r>
            <a:endParaRPr lang="en-GB" b="1" dirty="0"/>
          </a:p>
        </p:txBody>
      </p:sp>
    </p:spTree>
    <p:extLst>
      <p:ext uri="{BB962C8B-B14F-4D97-AF65-F5344CB8AC3E}">
        <p14:creationId xmlns:p14="http://schemas.microsoft.com/office/powerpoint/2010/main" val="1580570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little history…</a:t>
            </a:r>
            <a:br>
              <a:rPr lang="en-GB" dirty="0" smtClean="0"/>
            </a:br>
            <a:r>
              <a:rPr lang="en-GB" b="1" dirty="0" smtClean="0"/>
              <a:t>‘Environment’</a:t>
            </a:r>
            <a:endParaRPr lang="en-GB" b="1"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3" name="Oval 2"/>
          <p:cNvSpPr/>
          <p:nvPr/>
        </p:nvSpPr>
        <p:spPr>
          <a:xfrm>
            <a:off x="2879812" y="2556176"/>
            <a:ext cx="1368152" cy="627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Mountains </a:t>
            </a:r>
            <a:endParaRPr lang="en-GB" sz="1400" dirty="0"/>
          </a:p>
        </p:txBody>
      </p:sp>
      <p:sp>
        <p:nvSpPr>
          <p:cNvPr id="10" name="Oval 9"/>
          <p:cNvSpPr/>
          <p:nvPr/>
        </p:nvSpPr>
        <p:spPr>
          <a:xfrm>
            <a:off x="5004048" y="4552316"/>
            <a:ext cx="1296144" cy="73830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smtClean="0">
                <a:ln>
                  <a:solidFill>
                    <a:schemeClr val="tx1"/>
                  </a:solidFill>
                </a:ln>
                <a:solidFill>
                  <a:schemeClr val="tx1"/>
                </a:solidFill>
              </a:rPr>
              <a:t>Flat grassy bits</a:t>
            </a:r>
            <a:endParaRPr lang="en-GB" sz="1400" dirty="0">
              <a:ln>
                <a:solidFill>
                  <a:schemeClr val="tx1"/>
                </a:solidFill>
              </a:ln>
              <a:solidFill>
                <a:schemeClr val="tx1"/>
              </a:solidFill>
            </a:endParaRPr>
          </a:p>
        </p:txBody>
      </p:sp>
      <p:pic>
        <p:nvPicPr>
          <p:cNvPr id="11" name="Picture 10"/>
          <p:cNvPicPr>
            <a:picLocks noChangeAspect="1"/>
          </p:cNvPicPr>
          <p:nvPr/>
        </p:nvPicPr>
        <p:blipFill>
          <a:blip r:embed="rId4"/>
          <a:stretch>
            <a:fillRect/>
          </a:stretch>
        </p:blipFill>
        <p:spPr>
          <a:xfrm>
            <a:off x="4281068" y="3757030"/>
            <a:ext cx="1316850" cy="762066"/>
          </a:xfrm>
          <a:prstGeom prst="rect">
            <a:avLst/>
          </a:prstGeom>
        </p:spPr>
      </p:pic>
      <p:pic>
        <p:nvPicPr>
          <p:cNvPr id="12" name="Picture 11"/>
          <p:cNvPicPr>
            <a:picLocks noChangeAspect="1"/>
          </p:cNvPicPr>
          <p:nvPr/>
        </p:nvPicPr>
        <p:blipFill>
          <a:blip r:embed="rId4"/>
          <a:stretch>
            <a:fillRect/>
          </a:stretch>
        </p:blipFill>
        <p:spPr>
          <a:xfrm>
            <a:off x="4055943" y="2471888"/>
            <a:ext cx="1316850" cy="762066"/>
          </a:xfrm>
          <a:prstGeom prst="rect">
            <a:avLst/>
          </a:prstGeom>
        </p:spPr>
      </p:pic>
      <p:pic>
        <p:nvPicPr>
          <p:cNvPr id="13" name="Picture 12"/>
          <p:cNvPicPr>
            <a:picLocks noChangeAspect="1"/>
          </p:cNvPicPr>
          <p:nvPr/>
        </p:nvPicPr>
        <p:blipFill>
          <a:blip r:embed="rId5"/>
          <a:stretch>
            <a:fillRect/>
          </a:stretch>
        </p:blipFill>
        <p:spPr>
          <a:xfrm>
            <a:off x="3707904" y="1420867"/>
            <a:ext cx="1396105" cy="652329"/>
          </a:xfrm>
          <a:prstGeom prst="rect">
            <a:avLst/>
          </a:prstGeom>
        </p:spPr>
      </p:pic>
      <p:pic>
        <p:nvPicPr>
          <p:cNvPr id="14" name="Picture 13"/>
          <p:cNvPicPr>
            <a:picLocks noChangeAspect="1"/>
          </p:cNvPicPr>
          <p:nvPr/>
        </p:nvPicPr>
        <p:blipFill>
          <a:blip r:embed="rId4"/>
          <a:stretch>
            <a:fillRect/>
          </a:stretch>
        </p:blipFill>
        <p:spPr>
          <a:xfrm>
            <a:off x="4067944" y="5274860"/>
            <a:ext cx="1316850" cy="762066"/>
          </a:xfrm>
          <a:prstGeom prst="rect">
            <a:avLst/>
          </a:prstGeom>
        </p:spPr>
      </p:pic>
      <p:pic>
        <p:nvPicPr>
          <p:cNvPr id="17" name="Picture 16"/>
          <p:cNvPicPr>
            <a:picLocks noChangeAspect="1"/>
          </p:cNvPicPr>
          <p:nvPr/>
        </p:nvPicPr>
        <p:blipFill>
          <a:blip r:embed="rId6"/>
          <a:stretch>
            <a:fillRect/>
          </a:stretch>
        </p:blipFill>
        <p:spPr>
          <a:xfrm>
            <a:off x="4752557" y="3127446"/>
            <a:ext cx="1390008" cy="402371"/>
          </a:xfrm>
          <a:prstGeom prst="rect">
            <a:avLst/>
          </a:prstGeom>
        </p:spPr>
      </p:pic>
      <p:pic>
        <p:nvPicPr>
          <p:cNvPr id="18" name="Picture 17"/>
          <p:cNvPicPr>
            <a:picLocks noChangeAspect="1"/>
          </p:cNvPicPr>
          <p:nvPr/>
        </p:nvPicPr>
        <p:blipFill>
          <a:blip r:embed="rId5"/>
          <a:stretch>
            <a:fillRect/>
          </a:stretch>
        </p:blipFill>
        <p:spPr>
          <a:xfrm>
            <a:off x="3468125" y="4517859"/>
            <a:ext cx="1396105" cy="652329"/>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6832" y="3383467"/>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57" y="3349440"/>
            <a:ext cx="2102993" cy="157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a:stretch>
            <a:fillRect/>
          </a:stretch>
        </p:blipFill>
        <p:spPr>
          <a:xfrm>
            <a:off x="1699453" y="4402832"/>
            <a:ext cx="1390008" cy="402371"/>
          </a:xfrm>
          <a:prstGeom prst="rect">
            <a:avLst/>
          </a:prstGeom>
        </p:spPr>
      </p:pic>
      <p:pic>
        <p:nvPicPr>
          <p:cNvPr id="15" name="Picture 14"/>
          <p:cNvPicPr>
            <a:picLocks noChangeAspect="1"/>
          </p:cNvPicPr>
          <p:nvPr/>
        </p:nvPicPr>
        <p:blipFill>
          <a:blip r:embed="rId4"/>
          <a:stretch>
            <a:fillRect/>
          </a:stretch>
        </p:blipFill>
        <p:spPr>
          <a:xfrm>
            <a:off x="2610481" y="3926874"/>
            <a:ext cx="1316850" cy="762066"/>
          </a:xfrm>
          <a:prstGeom prst="rect">
            <a:avLst/>
          </a:prstGeom>
        </p:spPr>
      </p:pic>
      <p:pic>
        <p:nvPicPr>
          <p:cNvPr id="8" name="Picture 7"/>
          <p:cNvPicPr>
            <a:picLocks noChangeAspect="1"/>
          </p:cNvPicPr>
          <p:nvPr/>
        </p:nvPicPr>
        <p:blipFill>
          <a:blip r:embed="rId9"/>
          <a:stretch>
            <a:fillRect/>
          </a:stretch>
        </p:blipFill>
        <p:spPr>
          <a:xfrm>
            <a:off x="2102993" y="3554795"/>
            <a:ext cx="1390008" cy="402371"/>
          </a:xfrm>
          <a:prstGeom prst="rect">
            <a:avLst/>
          </a:prstGeom>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57" y="1829220"/>
            <a:ext cx="2102993" cy="140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6832" y="1388736"/>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945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little history…</a:t>
            </a:r>
            <a:br>
              <a:rPr lang="en-GB" dirty="0" smtClean="0"/>
            </a:br>
            <a:r>
              <a:rPr lang="en-GB" b="1" dirty="0" smtClean="0"/>
              <a:t>‘Purpose’</a:t>
            </a:r>
            <a:endParaRPr lang="en-GB" b="1"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3" name="Oval 2"/>
          <p:cNvSpPr/>
          <p:nvPr/>
        </p:nvSpPr>
        <p:spPr>
          <a:xfrm>
            <a:off x="2879812" y="2556176"/>
            <a:ext cx="1368152" cy="627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Mountains </a:t>
            </a:r>
            <a:endParaRPr lang="en-GB" sz="1400" dirty="0"/>
          </a:p>
        </p:txBody>
      </p:sp>
      <p:pic>
        <p:nvPicPr>
          <p:cNvPr id="8" name="Picture 7"/>
          <p:cNvPicPr>
            <a:picLocks noChangeAspect="1"/>
          </p:cNvPicPr>
          <p:nvPr/>
        </p:nvPicPr>
        <p:blipFill>
          <a:blip r:embed="rId4"/>
          <a:stretch>
            <a:fillRect/>
          </a:stretch>
        </p:blipFill>
        <p:spPr>
          <a:xfrm>
            <a:off x="2102993" y="3554795"/>
            <a:ext cx="1390008" cy="402371"/>
          </a:xfrm>
          <a:prstGeom prst="rect">
            <a:avLst/>
          </a:prstGeom>
        </p:spPr>
      </p:pic>
      <p:sp>
        <p:nvSpPr>
          <p:cNvPr id="10" name="Oval 9"/>
          <p:cNvSpPr/>
          <p:nvPr/>
        </p:nvSpPr>
        <p:spPr>
          <a:xfrm>
            <a:off x="5004048" y="4552316"/>
            <a:ext cx="1296144" cy="73830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smtClean="0">
                <a:ln>
                  <a:solidFill>
                    <a:schemeClr val="tx1"/>
                  </a:solidFill>
                </a:ln>
                <a:solidFill>
                  <a:schemeClr val="tx1"/>
                </a:solidFill>
              </a:rPr>
              <a:t>Flat grassy bits</a:t>
            </a:r>
            <a:endParaRPr lang="en-GB" sz="1400" dirty="0">
              <a:ln>
                <a:solidFill>
                  <a:schemeClr val="tx1"/>
                </a:solidFill>
              </a:ln>
              <a:solidFill>
                <a:schemeClr val="tx1"/>
              </a:solidFill>
            </a:endParaRPr>
          </a:p>
        </p:txBody>
      </p:sp>
      <p:pic>
        <p:nvPicPr>
          <p:cNvPr id="11" name="Picture 10"/>
          <p:cNvPicPr>
            <a:picLocks noChangeAspect="1"/>
          </p:cNvPicPr>
          <p:nvPr/>
        </p:nvPicPr>
        <p:blipFill>
          <a:blip r:embed="rId5"/>
          <a:stretch>
            <a:fillRect/>
          </a:stretch>
        </p:blipFill>
        <p:spPr>
          <a:xfrm>
            <a:off x="4281068" y="3757030"/>
            <a:ext cx="1316850" cy="762066"/>
          </a:xfrm>
          <a:prstGeom prst="rect">
            <a:avLst/>
          </a:prstGeom>
        </p:spPr>
      </p:pic>
      <p:pic>
        <p:nvPicPr>
          <p:cNvPr id="12" name="Picture 11"/>
          <p:cNvPicPr>
            <a:picLocks noChangeAspect="1"/>
          </p:cNvPicPr>
          <p:nvPr/>
        </p:nvPicPr>
        <p:blipFill>
          <a:blip r:embed="rId5"/>
          <a:stretch>
            <a:fillRect/>
          </a:stretch>
        </p:blipFill>
        <p:spPr>
          <a:xfrm>
            <a:off x="4055943" y="2471888"/>
            <a:ext cx="1316850" cy="762066"/>
          </a:xfrm>
          <a:prstGeom prst="rect">
            <a:avLst/>
          </a:prstGeom>
        </p:spPr>
      </p:pic>
      <p:pic>
        <p:nvPicPr>
          <p:cNvPr id="13" name="Picture 12"/>
          <p:cNvPicPr>
            <a:picLocks noChangeAspect="1"/>
          </p:cNvPicPr>
          <p:nvPr/>
        </p:nvPicPr>
        <p:blipFill>
          <a:blip r:embed="rId6"/>
          <a:stretch>
            <a:fillRect/>
          </a:stretch>
        </p:blipFill>
        <p:spPr>
          <a:xfrm>
            <a:off x="3707904" y="1420867"/>
            <a:ext cx="1396105" cy="652329"/>
          </a:xfrm>
          <a:prstGeom prst="rect">
            <a:avLst/>
          </a:prstGeom>
        </p:spPr>
      </p:pic>
      <p:pic>
        <p:nvPicPr>
          <p:cNvPr id="14" name="Picture 13"/>
          <p:cNvPicPr>
            <a:picLocks noChangeAspect="1"/>
          </p:cNvPicPr>
          <p:nvPr/>
        </p:nvPicPr>
        <p:blipFill>
          <a:blip r:embed="rId5"/>
          <a:stretch>
            <a:fillRect/>
          </a:stretch>
        </p:blipFill>
        <p:spPr>
          <a:xfrm>
            <a:off x="4067944" y="5274860"/>
            <a:ext cx="1316850" cy="762066"/>
          </a:xfrm>
          <a:prstGeom prst="rect">
            <a:avLst/>
          </a:prstGeom>
        </p:spPr>
      </p:pic>
      <p:pic>
        <p:nvPicPr>
          <p:cNvPr id="15" name="Picture 14"/>
          <p:cNvPicPr>
            <a:picLocks noChangeAspect="1"/>
          </p:cNvPicPr>
          <p:nvPr/>
        </p:nvPicPr>
        <p:blipFill>
          <a:blip r:embed="rId5"/>
          <a:stretch>
            <a:fillRect/>
          </a:stretch>
        </p:blipFill>
        <p:spPr>
          <a:xfrm>
            <a:off x="2610481" y="3926874"/>
            <a:ext cx="1316850" cy="762066"/>
          </a:xfrm>
          <a:prstGeom prst="rect">
            <a:avLst/>
          </a:prstGeom>
        </p:spPr>
      </p:pic>
      <p:pic>
        <p:nvPicPr>
          <p:cNvPr id="16" name="Picture 15"/>
          <p:cNvPicPr>
            <a:picLocks noChangeAspect="1"/>
          </p:cNvPicPr>
          <p:nvPr/>
        </p:nvPicPr>
        <p:blipFill>
          <a:blip r:embed="rId7"/>
          <a:stretch>
            <a:fillRect/>
          </a:stretch>
        </p:blipFill>
        <p:spPr>
          <a:xfrm>
            <a:off x="1699453" y="4402832"/>
            <a:ext cx="1390008" cy="402371"/>
          </a:xfrm>
          <a:prstGeom prst="rect">
            <a:avLst/>
          </a:prstGeom>
        </p:spPr>
      </p:pic>
      <p:pic>
        <p:nvPicPr>
          <p:cNvPr id="17" name="Picture 16"/>
          <p:cNvPicPr>
            <a:picLocks noChangeAspect="1"/>
          </p:cNvPicPr>
          <p:nvPr/>
        </p:nvPicPr>
        <p:blipFill>
          <a:blip r:embed="rId7"/>
          <a:stretch>
            <a:fillRect/>
          </a:stretch>
        </p:blipFill>
        <p:spPr>
          <a:xfrm>
            <a:off x="4752557" y="3127446"/>
            <a:ext cx="1390008" cy="402371"/>
          </a:xfrm>
          <a:prstGeom prst="rect">
            <a:avLst/>
          </a:prstGeom>
        </p:spPr>
      </p:pic>
      <p:pic>
        <p:nvPicPr>
          <p:cNvPr id="18" name="Picture 17"/>
          <p:cNvPicPr>
            <a:picLocks noChangeAspect="1"/>
          </p:cNvPicPr>
          <p:nvPr/>
        </p:nvPicPr>
        <p:blipFill>
          <a:blip r:embed="rId6"/>
          <a:stretch>
            <a:fillRect/>
          </a:stretch>
        </p:blipFill>
        <p:spPr>
          <a:xfrm>
            <a:off x="3468125" y="4517859"/>
            <a:ext cx="1396105" cy="652329"/>
          </a:xfrm>
          <a:prstGeom prst="rect">
            <a:avLst/>
          </a:prstGeom>
        </p:spPr>
      </p:pic>
      <p:sp>
        <p:nvSpPr>
          <p:cNvPr id="19" name="Rectangle 18"/>
          <p:cNvSpPr/>
          <p:nvPr/>
        </p:nvSpPr>
        <p:spPr>
          <a:xfrm>
            <a:off x="6876256" y="1556792"/>
            <a:ext cx="1944216" cy="1152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smtClean="0"/>
              <a:t>WOOL</a:t>
            </a:r>
            <a:endParaRPr lang="en-GB" b="1" dirty="0"/>
          </a:p>
        </p:txBody>
      </p:sp>
      <p:sp>
        <p:nvSpPr>
          <p:cNvPr id="20" name="Rectangle 19"/>
          <p:cNvSpPr/>
          <p:nvPr/>
        </p:nvSpPr>
        <p:spPr>
          <a:xfrm>
            <a:off x="6876256" y="4664824"/>
            <a:ext cx="1944216" cy="1152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smtClean="0"/>
              <a:t>MEAT</a:t>
            </a:r>
            <a:endParaRPr lang="en-GB" b="1" dirty="0"/>
          </a:p>
        </p:txBody>
      </p:sp>
      <p:sp>
        <p:nvSpPr>
          <p:cNvPr id="21" name="Rectangle 20"/>
          <p:cNvSpPr/>
          <p:nvPr/>
        </p:nvSpPr>
        <p:spPr>
          <a:xfrm>
            <a:off x="6876256" y="3110808"/>
            <a:ext cx="1944216" cy="1152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smtClean="0"/>
              <a:t>MILK</a:t>
            </a:r>
            <a:endParaRPr lang="en-GB" b="1" dirty="0"/>
          </a:p>
        </p:txBody>
      </p:sp>
    </p:spTree>
    <p:extLst>
      <p:ext uri="{BB962C8B-B14F-4D97-AF65-F5344CB8AC3E}">
        <p14:creationId xmlns:p14="http://schemas.microsoft.com/office/powerpoint/2010/main" val="2128573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Horses for Courses</a:t>
            </a:r>
            <a:endParaRPr lang="en-GB"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5" name="Oval 4"/>
          <p:cNvSpPr/>
          <p:nvPr/>
        </p:nvSpPr>
        <p:spPr>
          <a:xfrm>
            <a:off x="3923928" y="1556792"/>
            <a:ext cx="13681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Small &amp; hardy</a:t>
            </a:r>
            <a:endParaRPr lang="en-GB" dirty="0"/>
          </a:p>
        </p:txBody>
      </p:sp>
      <p:sp>
        <p:nvSpPr>
          <p:cNvPr id="6" name="Oval 5"/>
          <p:cNvSpPr/>
          <p:nvPr/>
        </p:nvSpPr>
        <p:spPr>
          <a:xfrm>
            <a:off x="5148064" y="4365104"/>
            <a:ext cx="1800324"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solidFill>
                  <a:schemeClr val="tx1"/>
                </a:solidFill>
              </a:rPr>
              <a:t>Bigger, less compromise</a:t>
            </a:r>
            <a:endParaRPr lang="en-GB" sz="1600" b="1" dirty="0">
              <a:solidFill>
                <a:schemeClr val="tx1"/>
              </a:solidFill>
            </a:endParaRPr>
          </a:p>
        </p:txBody>
      </p:sp>
      <p:pic>
        <p:nvPicPr>
          <p:cNvPr id="7" name="Picture 6"/>
          <p:cNvPicPr>
            <a:picLocks noChangeAspect="1"/>
          </p:cNvPicPr>
          <p:nvPr/>
        </p:nvPicPr>
        <p:blipFill>
          <a:blip r:embed="rId4"/>
          <a:stretch>
            <a:fillRect/>
          </a:stretch>
        </p:blipFill>
        <p:spPr>
          <a:xfrm>
            <a:off x="2987824" y="2527864"/>
            <a:ext cx="1390008" cy="829128"/>
          </a:xfrm>
          <a:prstGeom prst="rect">
            <a:avLst/>
          </a:prstGeom>
        </p:spPr>
      </p:pic>
      <p:pic>
        <p:nvPicPr>
          <p:cNvPr id="9" name="Picture 8"/>
          <p:cNvPicPr>
            <a:picLocks noChangeAspect="1"/>
          </p:cNvPicPr>
          <p:nvPr/>
        </p:nvPicPr>
        <p:blipFill>
          <a:blip r:embed="rId4"/>
          <a:stretch>
            <a:fillRect/>
          </a:stretch>
        </p:blipFill>
        <p:spPr>
          <a:xfrm>
            <a:off x="3275856" y="4532449"/>
            <a:ext cx="1390008" cy="829128"/>
          </a:xfrm>
          <a:prstGeom prst="rect">
            <a:avLst/>
          </a:prstGeom>
        </p:spPr>
      </p:pic>
      <p:pic>
        <p:nvPicPr>
          <p:cNvPr id="19" name="Picture 18"/>
          <p:cNvPicPr>
            <a:picLocks noChangeAspect="1"/>
          </p:cNvPicPr>
          <p:nvPr/>
        </p:nvPicPr>
        <p:blipFill>
          <a:blip r:embed="rId4"/>
          <a:stretch>
            <a:fillRect/>
          </a:stretch>
        </p:blipFill>
        <p:spPr>
          <a:xfrm>
            <a:off x="2292820" y="3533205"/>
            <a:ext cx="1390008" cy="829128"/>
          </a:xfrm>
          <a:prstGeom prst="rect">
            <a:avLst/>
          </a:prstGeom>
        </p:spPr>
      </p:pic>
      <p:pic>
        <p:nvPicPr>
          <p:cNvPr id="20" name="Picture 19"/>
          <p:cNvPicPr>
            <a:picLocks noChangeAspect="1"/>
          </p:cNvPicPr>
          <p:nvPr/>
        </p:nvPicPr>
        <p:blipFill>
          <a:blip r:embed="rId5"/>
          <a:stretch>
            <a:fillRect/>
          </a:stretch>
        </p:blipFill>
        <p:spPr>
          <a:xfrm>
            <a:off x="1810615" y="4130078"/>
            <a:ext cx="1828959" cy="816935"/>
          </a:xfrm>
          <a:prstGeom prst="rect">
            <a:avLst/>
          </a:prstGeom>
        </p:spPr>
      </p:pic>
      <p:pic>
        <p:nvPicPr>
          <p:cNvPr id="21" name="Picture 20"/>
          <p:cNvPicPr>
            <a:picLocks noChangeAspect="1"/>
          </p:cNvPicPr>
          <p:nvPr/>
        </p:nvPicPr>
        <p:blipFill>
          <a:blip r:embed="rId5"/>
          <a:stretch>
            <a:fillRect/>
          </a:stretch>
        </p:blipFill>
        <p:spPr>
          <a:xfrm>
            <a:off x="3779899" y="3708953"/>
            <a:ext cx="1828959" cy="816935"/>
          </a:xfrm>
          <a:prstGeom prst="rect">
            <a:avLst/>
          </a:prstGeom>
        </p:spPr>
      </p:pic>
      <p:pic>
        <p:nvPicPr>
          <p:cNvPr id="22" name="Picture 21"/>
          <p:cNvPicPr>
            <a:picLocks noChangeAspect="1"/>
          </p:cNvPicPr>
          <p:nvPr/>
        </p:nvPicPr>
        <p:blipFill>
          <a:blip r:embed="rId5"/>
          <a:stretch>
            <a:fillRect/>
          </a:stretch>
        </p:blipFill>
        <p:spPr>
          <a:xfrm>
            <a:off x="3870448" y="5296346"/>
            <a:ext cx="1828959" cy="816935"/>
          </a:xfrm>
          <a:prstGeom prst="rect">
            <a:avLst/>
          </a:prstGeom>
        </p:spPr>
      </p:pic>
      <p:pic>
        <p:nvPicPr>
          <p:cNvPr id="23" name="Picture 22"/>
          <p:cNvPicPr>
            <a:picLocks noChangeAspect="1"/>
          </p:cNvPicPr>
          <p:nvPr/>
        </p:nvPicPr>
        <p:blipFill>
          <a:blip r:embed="rId5"/>
          <a:stretch>
            <a:fillRect/>
          </a:stretch>
        </p:blipFill>
        <p:spPr>
          <a:xfrm>
            <a:off x="4133048" y="2379273"/>
            <a:ext cx="1828959" cy="816935"/>
          </a:xfrm>
          <a:prstGeom prst="rect">
            <a:avLst/>
          </a:prstGeom>
        </p:spPr>
      </p:pic>
    </p:spTree>
    <p:extLst>
      <p:ext uri="{BB962C8B-B14F-4D97-AF65-F5344CB8AC3E}">
        <p14:creationId xmlns:p14="http://schemas.microsoft.com/office/powerpoint/2010/main" val="3498177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Horses for Courses</a:t>
            </a:r>
            <a:endParaRPr lang="en-GB"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5" name="Oval 4"/>
          <p:cNvSpPr/>
          <p:nvPr/>
        </p:nvSpPr>
        <p:spPr>
          <a:xfrm>
            <a:off x="3923928" y="1556792"/>
            <a:ext cx="13681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Small &amp; hardy</a:t>
            </a:r>
            <a:endParaRPr lang="en-GB" dirty="0"/>
          </a:p>
        </p:txBody>
      </p:sp>
      <p:sp>
        <p:nvSpPr>
          <p:cNvPr id="6" name="Oval 5"/>
          <p:cNvSpPr/>
          <p:nvPr/>
        </p:nvSpPr>
        <p:spPr>
          <a:xfrm>
            <a:off x="5148064" y="4365104"/>
            <a:ext cx="1800324"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solidFill>
                  <a:schemeClr val="tx1"/>
                </a:solidFill>
              </a:rPr>
              <a:t>Bigger, less compromise</a:t>
            </a:r>
            <a:endParaRPr lang="en-GB" sz="1600" b="1" dirty="0">
              <a:solidFill>
                <a:schemeClr val="tx1"/>
              </a:solidFill>
            </a:endParaRPr>
          </a:p>
        </p:txBody>
      </p:sp>
      <p:pic>
        <p:nvPicPr>
          <p:cNvPr id="7" name="Picture 6"/>
          <p:cNvPicPr>
            <a:picLocks noChangeAspect="1"/>
          </p:cNvPicPr>
          <p:nvPr/>
        </p:nvPicPr>
        <p:blipFill>
          <a:blip r:embed="rId4"/>
          <a:stretch>
            <a:fillRect/>
          </a:stretch>
        </p:blipFill>
        <p:spPr>
          <a:xfrm>
            <a:off x="2987824" y="2527864"/>
            <a:ext cx="1390008" cy="829128"/>
          </a:xfrm>
          <a:prstGeom prst="rect">
            <a:avLst/>
          </a:prstGeom>
        </p:spPr>
      </p:pic>
      <p:pic>
        <p:nvPicPr>
          <p:cNvPr id="9" name="Picture 8"/>
          <p:cNvPicPr>
            <a:picLocks noChangeAspect="1"/>
          </p:cNvPicPr>
          <p:nvPr/>
        </p:nvPicPr>
        <p:blipFill>
          <a:blip r:embed="rId4"/>
          <a:stretch>
            <a:fillRect/>
          </a:stretch>
        </p:blipFill>
        <p:spPr>
          <a:xfrm>
            <a:off x="3275856" y="4532449"/>
            <a:ext cx="1390008" cy="829128"/>
          </a:xfrm>
          <a:prstGeom prst="rect">
            <a:avLst/>
          </a:prstGeom>
        </p:spPr>
      </p:pic>
      <p:pic>
        <p:nvPicPr>
          <p:cNvPr id="19" name="Picture 18"/>
          <p:cNvPicPr>
            <a:picLocks noChangeAspect="1"/>
          </p:cNvPicPr>
          <p:nvPr/>
        </p:nvPicPr>
        <p:blipFill>
          <a:blip r:embed="rId4"/>
          <a:stretch>
            <a:fillRect/>
          </a:stretch>
        </p:blipFill>
        <p:spPr>
          <a:xfrm>
            <a:off x="2292820" y="3533205"/>
            <a:ext cx="1390008" cy="829128"/>
          </a:xfrm>
          <a:prstGeom prst="rect">
            <a:avLst/>
          </a:prstGeom>
        </p:spPr>
      </p:pic>
      <p:pic>
        <p:nvPicPr>
          <p:cNvPr id="20" name="Picture 19"/>
          <p:cNvPicPr>
            <a:picLocks noChangeAspect="1"/>
          </p:cNvPicPr>
          <p:nvPr/>
        </p:nvPicPr>
        <p:blipFill>
          <a:blip r:embed="rId5"/>
          <a:stretch>
            <a:fillRect/>
          </a:stretch>
        </p:blipFill>
        <p:spPr>
          <a:xfrm>
            <a:off x="1810615" y="4130078"/>
            <a:ext cx="1828959" cy="816935"/>
          </a:xfrm>
          <a:prstGeom prst="rect">
            <a:avLst/>
          </a:prstGeom>
        </p:spPr>
      </p:pic>
      <p:pic>
        <p:nvPicPr>
          <p:cNvPr id="21" name="Picture 20"/>
          <p:cNvPicPr>
            <a:picLocks noChangeAspect="1"/>
          </p:cNvPicPr>
          <p:nvPr/>
        </p:nvPicPr>
        <p:blipFill>
          <a:blip r:embed="rId5"/>
          <a:stretch>
            <a:fillRect/>
          </a:stretch>
        </p:blipFill>
        <p:spPr>
          <a:xfrm>
            <a:off x="3779899" y="3708953"/>
            <a:ext cx="1828959" cy="816935"/>
          </a:xfrm>
          <a:prstGeom prst="rect">
            <a:avLst/>
          </a:prstGeom>
        </p:spPr>
      </p:pic>
      <p:pic>
        <p:nvPicPr>
          <p:cNvPr id="22" name="Picture 21"/>
          <p:cNvPicPr>
            <a:picLocks noChangeAspect="1"/>
          </p:cNvPicPr>
          <p:nvPr/>
        </p:nvPicPr>
        <p:blipFill>
          <a:blip r:embed="rId5"/>
          <a:stretch>
            <a:fillRect/>
          </a:stretch>
        </p:blipFill>
        <p:spPr>
          <a:xfrm>
            <a:off x="3870448" y="5296346"/>
            <a:ext cx="1828959" cy="816935"/>
          </a:xfrm>
          <a:prstGeom prst="rect">
            <a:avLst/>
          </a:prstGeom>
        </p:spPr>
      </p:pic>
      <p:pic>
        <p:nvPicPr>
          <p:cNvPr id="23" name="Picture 22"/>
          <p:cNvPicPr>
            <a:picLocks noChangeAspect="1"/>
          </p:cNvPicPr>
          <p:nvPr/>
        </p:nvPicPr>
        <p:blipFill>
          <a:blip r:embed="rId5"/>
          <a:stretch>
            <a:fillRect/>
          </a:stretch>
        </p:blipFill>
        <p:spPr>
          <a:xfrm>
            <a:off x="4133048" y="2379273"/>
            <a:ext cx="1828959" cy="816935"/>
          </a:xfrm>
          <a:prstGeom prst="rect">
            <a:avLst/>
          </a:prstGeom>
        </p:spPr>
      </p:pic>
      <p:pic>
        <p:nvPicPr>
          <p:cNvPr id="25" name="Picture 24"/>
          <p:cNvPicPr>
            <a:picLocks noChangeAspect="1"/>
          </p:cNvPicPr>
          <p:nvPr/>
        </p:nvPicPr>
        <p:blipFill>
          <a:blip r:embed="rId6"/>
          <a:stretch>
            <a:fillRect/>
          </a:stretch>
        </p:blipFill>
        <p:spPr>
          <a:xfrm>
            <a:off x="1994625" y="1098669"/>
            <a:ext cx="2251736" cy="1501157"/>
          </a:xfrm>
          <a:prstGeom prst="rect">
            <a:avLst/>
          </a:prstGeom>
        </p:spPr>
      </p:pic>
      <p:pic>
        <p:nvPicPr>
          <p:cNvPr id="26" name="Picture 25"/>
          <p:cNvPicPr>
            <a:picLocks noChangeAspect="1"/>
          </p:cNvPicPr>
          <p:nvPr/>
        </p:nvPicPr>
        <p:blipFill>
          <a:blip r:embed="rId7"/>
          <a:stretch>
            <a:fillRect/>
          </a:stretch>
        </p:blipFill>
        <p:spPr>
          <a:xfrm>
            <a:off x="65846" y="1232545"/>
            <a:ext cx="2460331" cy="2212553"/>
          </a:xfrm>
          <a:prstGeom prst="rect">
            <a:avLst/>
          </a:prstGeom>
        </p:spPr>
      </p:pic>
      <p:pic>
        <p:nvPicPr>
          <p:cNvPr id="28" name="Picture 27"/>
          <p:cNvPicPr>
            <a:picLocks noChangeAspect="1"/>
          </p:cNvPicPr>
          <p:nvPr/>
        </p:nvPicPr>
        <p:blipFill>
          <a:blip r:embed="rId8"/>
          <a:stretch>
            <a:fillRect/>
          </a:stretch>
        </p:blipFill>
        <p:spPr>
          <a:xfrm>
            <a:off x="5718136" y="1355217"/>
            <a:ext cx="2438400" cy="1828800"/>
          </a:xfrm>
          <a:prstGeom prst="rect">
            <a:avLst/>
          </a:prstGeom>
        </p:spPr>
      </p:pic>
      <p:pic>
        <p:nvPicPr>
          <p:cNvPr id="27" name="Picture 26"/>
          <p:cNvPicPr>
            <a:picLocks noChangeAspect="1"/>
          </p:cNvPicPr>
          <p:nvPr/>
        </p:nvPicPr>
        <p:blipFill>
          <a:blip r:embed="rId9"/>
          <a:stretch>
            <a:fillRect/>
          </a:stretch>
        </p:blipFill>
        <p:spPr>
          <a:xfrm>
            <a:off x="6545815" y="2680342"/>
            <a:ext cx="2438400" cy="1628775"/>
          </a:xfrm>
          <a:prstGeom prst="rect">
            <a:avLst/>
          </a:prstGeom>
        </p:spPr>
      </p:pic>
      <p:pic>
        <p:nvPicPr>
          <p:cNvPr id="29" name="Picture 28"/>
          <p:cNvPicPr>
            <a:picLocks noChangeAspect="1"/>
          </p:cNvPicPr>
          <p:nvPr/>
        </p:nvPicPr>
        <p:blipFill>
          <a:blip r:embed="rId10"/>
          <a:stretch>
            <a:fillRect/>
          </a:stretch>
        </p:blipFill>
        <p:spPr>
          <a:xfrm>
            <a:off x="7083860" y="3938728"/>
            <a:ext cx="1883136" cy="1633093"/>
          </a:xfrm>
          <a:prstGeom prst="rect">
            <a:avLst/>
          </a:prstGeom>
        </p:spPr>
      </p:pic>
      <p:pic>
        <p:nvPicPr>
          <p:cNvPr id="24" name="Picture 23"/>
          <p:cNvPicPr>
            <a:picLocks noChangeAspect="1"/>
          </p:cNvPicPr>
          <p:nvPr/>
        </p:nvPicPr>
        <p:blipFill>
          <a:blip r:embed="rId11"/>
          <a:stretch>
            <a:fillRect/>
          </a:stretch>
        </p:blipFill>
        <p:spPr>
          <a:xfrm>
            <a:off x="31068" y="2971084"/>
            <a:ext cx="2311918" cy="1300454"/>
          </a:xfrm>
          <a:prstGeom prst="rect">
            <a:avLst/>
          </a:prstGeom>
        </p:spPr>
      </p:pic>
    </p:spTree>
    <p:extLst>
      <p:ext uri="{BB962C8B-B14F-4D97-AF65-F5344CB8AC3E}">
        <p14:creationId xmlns:p14="http://schemas.microsoft.com/office/powerpoint/2010/main" val="406321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Native Sheep</a:t>
            </a:r>
            <a:endParaRPr lang="en-GB"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5" name="Oval 4"/>
          <p:cNvSpPr/>
          <p:nvPr/>
        </p:nvSpPr>
        <p:spPr>
          <a:xfrm>
            <a:off x="3923928" y="1556792"/>
            <a:ext cx="13681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Small &amp; hardy</a:t>
            </a:r>
            <a:endParaRPr lang="en-GB" dirty="0"/>
          </a:p>
        </p:txBody>
      </p:sp>
      <p:sp>
        <p:nvSpPr>
          <p:cNvPr id="6" name="Oval 5"/>
          <p:cNvSpPr/>
          <p:nvPr/>
        </p:nvSpPr>
        <p:spPr>
          <a:xfrm>
            <a:off x="5148064" y="4365104"/>
            <a:ext cx="1800324"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solidFill>
                  <a:schemeClr val="tx1"/>
                </a:solidFill>
              </a:rPr>
              <a:t>Bigger, less compromise</a:t>
            </a:r>
            <a:endParaRPr lang="en-GB" sz="1600" b="1" dirty="0">
              <a:solidFill>
                <a:schemeClr val="tx1"/>
              </a:solidFill>
            </a:endParaRPr>
          </a:p>
        </p:txBody>
      </p:sp>
      <p:pic>
        <p:nvPicPr>
          <p:cNvPr id="7" name="Picture 6"/>
          <p:cNvPicPr>
            <a:picLocks noChangeAspect="1"/>
          </p:cNvPicPr>
          <p:nvPr/>
        </p:nvPicPr>
        <p:blipFill>
          <a:blip r:embed="rId4"/>
          <a:stretch>
            <a:fillRect/>
          </a:stretch>
        </p:blipFill>
        <p:spPr>
          <a:xfrm>
            <a:off x="2987824" y="2527864"/>
            <a:ext cx="1390008" cy="829128"/>
          </a:xfrm>
          <a:prstGeom prst="rect">
            <a:avLst/>
          </a:prstGeom>
        </p:spPr>
      </p:pic>
      <p:pic>
        <p:nvPicPr>
          <p:cNvPr id="9" name="Picture 8"/>
          <p:cNvPicPr>
            <a:picLocks noChangeAspect="1"/>
          </p:cNvPicPr>
          <p:nvPr/>
        </p:nvPicPr>
        <p:blipFill>
          <a:blip r:embed="rId4"/>
          <a:stretch>
            <a:fillRect/>
          </a:stretch>
        </p:blipFill>
        <p:spPr>
          <a:xfrm>
            <a:off x="3275980" y="4581128"/>
            <a:ext cx="1390008" cy="829128"/>
          </a:xfrm>
          <a:prstGeom prst="rect">
            <a:avLst/>
          </a:prstGeom>
        </p:spPr>
      </p:pic>
      <p:pic>
        <p:nvPicPr>
          <p:cNvPr id="19" name="Picture 18"/>
          <p:cNvPicPr>
            <a:picLocks noChangeAspect="1"/>
          </p:cNvPicPr>
          <p:nvPr/>
        </p:nvPicPr>
        <p:blipFill>
          <a:blip r:embed="rId4"/>
          <a:stretch>
            <a:fillRect/>
          </a:stretch>
        </p:blipFill>
        <p:spPr>
          <a:xfrm>
            <a:off x="2292820" y="3533205"/>
            <a:ext cx="1390008" cy="829128"/>
          </a:xfrm>
          <a:prstGeom prst="rect">
            <a:avLst/>
          </a:prstGeom>
        </p:spPr>
      </p:pic>
      <p:pic>
        <p:nvPicPr>
          <p:cNvPr id="20" name="Picture 19"/>
          <p:cNvPicPr>
            <a:picLocks noChangeAspect="1"/>
          </p:cNvPicPr>
          <p:nvPr/>
        </p:nvPicPr>
        <p:blipFill>
          <a:blip r:embed="rId5"/>
          <a:stretch>
            <a:fillRect/>
          </a:stretch>
        </p:blipFill>
        <p:spPr>
          <a:xfrm>
            <a:off x="1810615" y="4130078"/>
            <a:ext cx="1828959" cy="816935"/>
          </a:xfrm>
          <a:prstGeom prst="rect">
            <a:avLst/>
          </a:prstGeom>
        </p:spPr>
      </p:pic>
      <p:pic>
        <p:nvPicPr>
          <p:cNvPr id="21" name="Picture 20"/>
          <p:cNvPicPr>
            <a:picLocks noChangeAspect="1"/>
          </p:cNvPicPr>
          <p:nvPr/>
        </p:nvPicPr>
        <p:blipFill>
          <a:blip r:embed="rId5"/>
          <a:stretch>
            <a:fillRect/>
          </a:stretch>
        </p:blipFill>
        <p:spPr>
          <a:xfrm>
            <a:off x="3779899" y="3708953"/>
            <a:ext cx="1828959" cy="816935"/>
          </a:xfrm>
          <a:prstGeom prst="rect">
            <a:avLst/>
          </a:prstGeom>
        </p:spPr>
      </p:pic>
      <p:pic>
        <p:nvPicPr>
          <p:cNvPr id="22" name="Picture 21"/>
          <p:cNvPicPr>
            <a:picLocks noChangeAspect="1"/>
          </p:cNvPicPr>
          <p:nvPr/>
        </p:nvPicPr>
        <p:blipFill>
          <a:blip r:embed="rId5"/>
          <a:stretch>
            <a:fillRect/>
          </a:stretch>
        </p:blipFill>
        <p:spPr>
          <a:xfrm>
            <a:off x="3870448" y="5296346"/>
            <a:ext cx="1828959" cy="816935"/>
          </a:xfrm>
          <a:prstGeom prst="rect">
            <a:avLst/>
          </a:prstGeom>
        </p:spPr>
      </p:pic>
      <p:pic>
        <p:nvPicPr>
          <p:cNvPr id="23" name="Picture 22"/>
          <p:cNvPicPr>
            <a:picLocks noChangeAspect="1"/>
          </p:cNvPicPr>
          <p:nvPr/>
        </p:nvPicPr>
        <p:blipFill>
          <a:blip r:embed="rId5"/>
          <a:stretch>
            <a:fillRect/>
          </a:stretch>
        </p:blipFill>
        <p:spPr>
          <a:xfrm>
            <a:off x="4133048" y="2379273"/>
            <a:ext cx="1828959" cy="816935"/>
          </a:xfrm>
          <a:prstGeom prst="rect">
            <a:avLst/>
          </a:prstGeom>
        </p:spPr>
      </p:pic>
      <p:sp>
        <p:nvSpPr>
          <p:cNvPr id="3" name="Rectangle 2"/>
          <p:cNvSpPr/>
          <p:nvPr/>
        </p:nvSpPr>
        <p:spPr>
          <a:xfrm>
            <a:off x="3092403" y="4648645"/>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err="1" smtClean="0"/>
              <a:t>Lleyn</a:t>
            </a:r>
            <a:endParaRPr lang="en-GB" dirty="0"/>
          </a:p>
        </p:txBody>
      </p:sp>
      <p:sp>
        <p:nvSpPr>
          <p:cNvPr id="14" name="Rectangle 13"/>
          <p:cNvSpPr/>
          <p:nvPr/>
        </p:nvSpPr>
        <p:spPr>
          <a:xfrm>
            <a:off x="3828129" y="2937020"/>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Blackface</a:t>
            </a:r>
            <a:endParaRPr lang="en-GB" dirty="0"/>
          </a:p>
        </p:txBody>
      </p:sp>
      <p:sp>
        <p:nvSpPr>
          <p:cNvPr id="15" name="Rectangle 14"/>
          <p:cNvSpPr/>
          <p:nvPr/>
        </p:nvSpPr>
        <p:spPr>
          <a:xfrm>
            <a:off x="2612197" y="2198178"/>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err="1" smtClean="0"/>
              <a:t>Hebridean</a:t>
            </a:r>
            <a:endParaRPr lang="en-GB" sz="1600" dirty="0"/>
          </a:p>
        </p:txBody>
      </p:sp>
      <p:sp>
        <p:nvSpPr>
          <p:cNvPr id="16" name="Rectangle 15"/>
          <p:cNvSpPr/>
          <p:nvPr/>
        </p:nvSpPr>
        <p:spPr>
          <a:xfrm>
            <a:off x="4898622" y="879653"/>
            <a:ext cx="1570620"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Shetland</a:t>
            </a:r>
            <a:endParaRPr lang="en-GB" dirty="0"/>
          </a:p>
        </p:txBody>
      </p:sp>
      <p:sp>
        <p:nvSpPr>
          <p:cNvPr id="17" name="Rectangle 16"/>
          <p:cNvSpPr/>
          <p:nvPr/>
        </p:nvSpPr>
        <p:spPr>
          <a:xfrm>
            <a:off x="4694385" y="4007044"/>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Leicester</a:t>
            </a:r>
            <a:endParaRPr lang="en-GB" dirty="0"/>
          </a:p>
        </p:txBody>
      </p:sp>
      <p:sp>
        <p:nvSpPr>
          <p:cNvPr id="18" name="Rectangle 17"/>
          <p:cNvSpPr/>
          <p:nvPr/>
        </p:nvSpPr>
        <p:spPr>
          <a:xfrm>
            <a:off x="3923928" y="1967240"/>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Cheviot</a:t>
            </a:r>
            <a:endParaRPr lang="en-GB" dirty="0"/>
          </a:p>
        </p:txBody>
      </p:sp>
      <p:sp>
        <p:nvSpPr>
          <p:cNvPr id="24" name="Rectangle 23"/>
          <p:cNvSpPr/>
          <p:nvPr/>
        </p:nvSpPr>
        <p:spPr>
          <a:xfrm>
            <a:off x="4265752" y="4631536"/>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smtClean="0"/>
              <a:t>Oxford Down</a:t>
            </a:r>
            <a:endParaRPr lang="en-GB" sz="1600" dirty="0"/>
          </a:p>
        </p:txBody>
      </p:sp>
      <p:sp>
        <p:nvSpPr>
          <p:cNvPr id="25" name="Rectangle 24"/>
          <p:cNvSpPr/>
          <p:nvPr/>
        </p:nvSpPr>
        <p:spPr>
          <a:xfrm>
            <a:off x="4531804" y="5272765"/>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smtClean="0"/>
              <a:t>Hampshire Down</a:t>
            </a:r>
            <a:endParaRPr lang="en-GB" sz="1600" dirty="0"/>
          </a:p>
        </p:txBody>
      </p:sp>
      <p:sp>
        <p:nvSpPr>
          <p:cNvPr id="26" name="Rectangle 25"/>
          <p:cNvSpPr/>
          <p:nvPr/>
        </p:nvSpPr>
        <p:spPr>
          <a:xfrm>
            <a:off x="2579236" y="3455131"/>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Kerry Hill</a:t>
            </a:r>
            <a:endParaRPr lang="en-GB" dirty="0"/>
          </a:p>
        </p:txBody>
      </p:sp>
      <p:sp>
        <p:nvSpPr>
          <p:cNvPr id="27" name="Rectangle 26"/>
          <p:cNvSpPr/>
          <p:nvPr/>
        </p:nvSpPr>
        <p:spPr>
          <a:xfrm>
            <a:off x="5345748" y="4877849"/>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Suffolk</a:t>
            </a:r>
            <a:endParaRPr lang="en-GB" dirty="0"/>
          </a:p>
        </p:txBody>
      </p:sp>
      <p:sp>
        <p:nvSpPr>
          <p:cNvPr id="28" name="Rectangle 27"/>
          <p:cNvSpPr/>
          <p:nvPr/>
        </p:nvSpPr>
        <p:spPr>
          <a:xfrm>
            <a:off x="3889920" y="3269701"/>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err="1" smtClean="0"/>
              <a:t>Herdwick</a:t>
            </a:r>
            <a:endParaRPr lang="en-GB" dirty="0"/>
          </a:p>
        </p:txBody>
      </p:sp>
      <p:sp>
        <p:nvSpPr>
          <p:cNvPr id="29" name="Rectangle 28"/>
          <p:cNvSpPr/>
          <p:nvPr/>
        </p:nvSpPr>
        <p:spPr>
          <a:xfrm>
            <a:off x="3068836" y="4082319"/>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smtClean="0"/>
              <a:t>Welsh Mountain</a:t>
            </a:r>
            <a:endParaRPr lang="en-GB" sz="1600" dirty="0"/>
          </a:p>
        </p:txBody>
      </p:sp>
      <p:pic>
        <p:nvPicPr>
          <p:cNvPr id="8" name="Picture 7"/>
          <p:cNvPicPr>
            <a:picLocks noChangeAspect="1"/>
          </p:cNvPicPr>
          <p:nvPr/>
        </p:nvPicPr>
        <p:blipFill>
          <a:blip r:embed="rId6"/>
          <a:stretch>
            <a:fillRect/>
          </a:stretch>
        </p:blipFill>
        <p:spPr>
          <a:xfrm>
            <a:off x="243602" y="5410788"/>
            <a:ext cx="1303938" cy="463383"/>
          </a:xfrm>
          <a:prstGeom prst="rect">
            <a:avLst/>
          </a:prstGeom>
        </p:spPr>
      </p:pic>
      <p:pic>
        <p:nvPicPr>
          <p:cNvPr id="10" name="Picture 9"/>
          <p:cNvPicPr>
            <a:picLocks noChangeAspect="1"/>
          </p:cNvPicPr>
          <p:nvPr/>
        </p:nvPicPr>
        <p:blipFill>
          <a:blip r:embed="rId7"/>
          <a:stretch>
            <a:fillRect/>
          </a:stretch>
        </p:blipFill>
        <p:spPr>
          <a:xfrm>
            <a:off x="6901709" y="3535915"/>
            <a:ext cx="2161682" cy="1441121"/>
          </a:xfrm>
          <a:prstGeom prst="rect">
            <a:avLst/>
          </a:prstGeom>
        </p:spPr>
      </p:pic>
      <p:pic>
        <p:nvPicPr>
          <p:cNvPr id="12" name="Picture 11"/>
          <p:cNvPicPr>
            <a:picLocks noChangeAspect="1"/>
          </p:cNvPicPr>
          <p:nvPr/>
        </p:nvPicPr>
        <p:blipFill>
          <a:blip r:embed="rId8"/>
          <a:stretch>
            <a:fillRect/>
          </a:stretch>
        </p:blipFill>
        <p:spPr>
          <a:xfrm>
            <a:off x="63876" y="1253882"/>
            <a:ext cx="1426253" cy="1900482"/>
          </a:xfrm>
          <a:prstGeom prst="rect">
            <a:avLst/>
          </a:prstGeom>
        </p:spPr>
      </p:pic>
      <p:sp>
        <p:nvSpPr>
          <p:cNvPr id="30" name="Rectangle 29"/>
          <p:cNvSpPr/>
          <p:nvPr/>
        </p:nvSpPr>
        <p:spPr>
          <a:xfrm>
            <a:off x="2104284" y="2593186"/>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err="1" smtClean="0"/>
              <a:t>Soay</a:t>
            </a:r>
            <a:endParaRPr lang="en-GB" sz="1600" dirty="0"/>
          </a:p>
        </p:txBody>
      </p:sp>
      <p:pic>
        <p:nvPicPr>
          <p:cNvPr id="31" name="Picture 30"/>
          <p:cNvPicPr>
            <a:picLocks noChangeAspect="1"/>
          </p:cNvPicPr>
          <p:nvPr/>
        </p:nvPicPr>
        <p:blipFill>
          <a:blip r:embed="rId9"/>
          <a:stretch>
            <a:fillRect/>
          </a:stretch>
        </p:blipFill>
        <p:spPr>
          <a:xfrm>
            <a:off x="7040636" y="1735198"/>
            <a:ext cx="1883827" cy="1633870"/>
          </a:xfrm>
          <a:prstGeom prst="rect">
            <a:avLst/>
          </a:prstGeom>
        </p:spPr>
      </p:pic>
      <p:pic>
        <p:nvPicPr>
          <p:cNvPr id="11" name="Picture 10"/>
          <p:cNvPicPr>
            <a:picLocks noChangeAspect="1"/>
          </p:cNvPicPr>
          <p:nvPr/>
        </p:nvPicPr>
        <p:blipFill>
          <a:blip r:embed="rId10"/>
          <a:stretch>
            <a:fillRect/>
          </a:stretch>
        </p:blipFill>
        <p:spPr>
          <a:xfrm>
            <a:off x="5875527" y="2855499"/>
            <a:ext cx="2078009" cy="1385339"/>
          </a:xfrm>
          <a:prstGeom prst="rect">
            <a:avLst/>
          </a:prstGeom>
        </p:spPr>
      </p:pic>
      <p:pic>
        <p:nvPicPr>
          <p:cNvPr id="32" name="Picture 31"/>
          <p:cNvPicPr>
            <a:picLocks noChangeAspect="1"/>
          </p:cNvPicPr>
          <p:nvPr/>
        </p:nvPicPr>
        <p:blipFill>
          <a:blip r:embed="rId11"/>
          <a:stretch>
            <a:fillRect/>
          </a:stretch>
        </p:blipFill>
        <p:spPr>
          <a:xfrm>
            <a:off x="1178201" y="1018671"/>
            <a:ext cx="1639702" cy="1305905"/>
          </a:xfrm>
          <a:prstGeom prst="rect">
            <a:avLst/>
          </a:prstGeom>
        </p:spPr>
      </p:pic>
      <p:pic>
        <p:nvPicPr>
          <p:cNvPr id="33" name="Picture 32"/>
          <p:cNvPicPr>
            <a:picLocks noChangeAspect="1"/>
          </p:cNvPicPr>
          <p:nvPr/>
        </p:nvPicPr>
        <p:blipFill>
          <a:blip r:embed="rId12"/>
          <a:stretch>
            <a:fillRect/>
          </a:stretch>
        </p:blipFill>
        <p:spPr>
          <a:xfrm>
            <a:off x="-34416" y="2617600"/>
            <a:ext cx="2131249" cy="1675062"/>
          </a:xfrm>
          <a:prstGeom prst="rect">
            <a:avLst/>
          </a:prstGeom>
        </p:spPr>
      </p:pic>
    </p:spTree>
    <p:extLst>
      <p:ext uri="{BB962C8B-B14F-4D97-AF65-F5344CB8AC3E}">
        <p14:creationId xmlns:p14="http://schemas.microsoft.com/office/powerpoint/2010/main" val="542142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Native Cattle</a:t>
            </a:r>
            <a:endParaRPr lang="en-GB" dirty="0"/>
          </a:p>
        </p:txBody>
      </p:sp>
      <p:pic>
        <p:nvPicPr>
          <p:cNvPr id="4" name="Content Placeholder 3"/>
          <p:cNvPicPr>
            <a:picLocks noGrp="1" noChangeAspect="1"/>
          </p:cNvPicPr>
          <p:nvPr>
            <p:ph idx="1"/>
          </p:nvPr>
        </p:nvPicPr>
        <p:blipFill>
          <a:blip r:embed="rId3"/>
          <a:stretch>
            <a:fillRect/>
          </a:stretch>
        </p:blipFill>
        <p:spPr>
          <a:xfrm>
            <a:off x="2411760" y="1398497"/>
            <a:ext cx="3672408" cy="4834088"/>
          </a:xfrm>
          <a:prstGeom prst="rect">
            <a:avLst/>
          </a:prstGeom>
        </p:spPr>
      </p:pic>
      <p:sp>
        <p:nvSpPr>
          <p:cNvPr id="14" name="Rectangle 13"/>
          <p:cNvSpPr/>
          <p:nvPr/>
        </p:nvSpPr>
        <p:spPr>
          <a:xfrm>
            <a:off x="4669839" y="2355692"/>
            <a:ext cx="1329789"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Aberdeen Angus</a:t>
            </a:r>
            <a:endParaRPr lang="en-GB" dirty="0"/>
          </a:p>
        </p:txBody>
      </p:sp>
      <p:sp>
        <p:nvSpPr>
          <p:cNvPr id="17" name="Rectangle 16"/>
          <p:cNvSpPr/>
          <p:nvPr/>
        </p:nvSpPr>
        <p:spPr>
          <a:xfrm>
            <a:off x="5047527" y="848484"/>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Shetland</a:t>
            </a:r>
            <a:endParaRPr lang="en-GB" dirty="0"/>
          </a:p>
        </p:txBody>
      </p:sp>
      <p:sp>
        <p:nvSpPr>
          <p:cNvPr id="25" name="Rectangle 24"/>
          <p:cNvSpPr/>
          <p:nvPr/>
        </p:nvSpPr>
        <p:spPr>
          <a:xfrm>
            <a:off x="4558307" y="4744683"/>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White Park</a:t>
            </a:r>
            <a:endParaRPr lang="en-GB" dirty="0"/>
          </a:p>
        </p:txBody>
      </p:sp>
      <p:sp>
        <p:nvSpPr>
          <p:cNvPr id="27" name="Rectangle 26"/>
          <p:cNvSpPr/>
          <p:nvPr/>
        </p:nvSpPr>
        <p:spPr>
          <a:xfrm>
            <a:off x="4779274" y="3900915"/>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Lincoln Red</a:t>
            </a:r>
            <a:endParaRPr lang="en-GB" dirty="0"/>
          </a:p>
        </p:txBody>
      </p:sp>
      <p:pic>
        <p:nvPicPr>
          <p:cNvPr id="3" name="Picture 2"/>
          <p:cNvPicPr>
            <a:picLocks noChangeAspect="1"/>
          </p:cNvPicPr>
          <p:nvPr/>
        </p:nvPicPr>
        <p:blipFill>
          <a:blip r:embed="rId4"/>
          <a:stretch>
            <a:fillRect/>
          </a:stretch>
        </p:blipFill>
        <p:spPr>
          <a:xfrm>
            <a:off x="1635898" y="4456250"/>
            <a:ext cx="2447925" cy="1866900"/>
          </a:xfrm>
          <a:prstGeom prst="rect">
            <a:avLst/>
          </a:prstGeom>
        </p:spPr>
      </p:pic>
      <p:pic>
        <p:nvPicPr>
          <p:cNvPr id="10" name="Picture 9"/>
          <p:cNvPicPr>
            <a:picLocks noChangeAspect="1"/>
          </p:cNvPicPr>
          <p:nvPr/>
        </p:nvPicPr>
        <p:blipFill>
          <a:blip r:embed="rId5"/>
          <a:stretch>
            <a:fillRect/>
          </a:stretch>
        </p:blipFill>
        <p:spPr>
          <a:xfrm>
            <a:off x="6199655" y="3174287"/>
            <a:ext cx="2393344" cy="1570396"/>
          </a:xfrm>
          <a:prstGeom prst="rect">
            <a:avLst/>
          </a:prstGeom>
        </p:spPr>
      </p:pic>
      <p:pic>
        <p:nvPicPr>
          <p:cNvPr id="11" name="Picture 10"/>
          <p:cNvPicPr>
            <a:picLocks noChangeAspect="1"/>
          </p:cNvPicPr>
          <p:nvPr/>
        </p:nvPicPr>
        <p:blipFill>
          <a:blip r:embed="rId6"/>
          <a:stretch>
            <a:fillRect/>
          </a:stretch>
        </p:blipFill>
        <p:spPr>
          <a:xfrm>
            <a:off x="6206551" y="1392330"/>
            <a:ext cx="2390775" cy="1590675"/>
          </a:xfrm>
          <a:prstGeom prst="rect">
            <a:avLst/>
          </a:prstGeom>
        </p:spPr>
      </p:pic>
      <p:sp>
        <p:nvSpPr>
          <p:cNvPr id="24" name="Rectangle 23"/>
          <p:cNvSpPr/>
          <p:nvPr/>
        </p:nvSpPr>
        <p:spPr>
          <a:xfrm>
            <a:off x="3394920" y="5586469"/>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Devon</a:t>
            </a:r>
            <a:endParaRPr lang="en-GB" dirty="0"/>
          </a:p>
        </p:txBody>
      </p:sp>
      <p:sp>
        <p:nvSpPr>
          <p:cNvPr id="26" name="Rectangle 25"/>
          <p:cNvSpPr/>
          <p:nvPr/>
        </p:nvSpPr>
        <p:spPr>
          <a:xfrm>
            <a:off x="3650717" y="4446882"/>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Hereford</a:t>
            </a:r>
            <a:endParaRPr lang="en-GB"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5" y="1967194"/>
            <a:ext cx="3940416" cy="107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506767" y="2673898"/>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err="1" smtClean="0"/>
              <a:t>Luing</a:t>
            </a:r>
            <a:endParaRPr lang="en-GB" dirty="0"/>
          </a:p>
        </p:txBody>
      </p:sp>
      <p:sp>
        <p:nvSpPr>
          <p:cNvPr id="16" name="Rectangle 15"/>
          <p:cNvSpPr/>
          <p:nvPr/>
        </p:nvSpPr>
        <p:spPr>
          <a:xfrm>
            <a:off x="3593867" y="2202443"/>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Highland</a:t>
            </a:r>
            <a:endParaRPr lang="en-GB" dirty="0"/>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701" y="3204242"/>
            <a:ext cx="3404464" cy="105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487446" y="3918016"/>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Dexter</a:t>
            </a:r>
            <a:endParaRPr lang="en-GB" dirty="0"/>
          </a:p>
        </p:txBody>
      </p:sp>
      <p:sp>
        <p:nvSpPr>
          <p:cNvPr id="18" name="Rectangle 17"/>
          <p:cNvSpPr/>
          <p:nvPr/>
        </p:nvSpPr>
        <p:spPr>
          <a:xfrm>
            <a:off x="3911938" y="3387090"/>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Shorthorn</a:t>
            </a:r>
            <a:endParaRPr lang="en-GB" dirty="0"/>
          </a:p>
        </p:txBody>
      </p:sp>
      <p:sp>
        <p:nvSpPr>
          <p:cNvPr id="28" name="Rectangle 27"/>
          <p:cNvSpPr/>
          <p:nvPr/>
        </p:nvSpPr>
        <p:spPr>
          <a:xfrm>
            <a:off x="3517711" y="3004117"/>
            <a:ext cx="1152128"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Galloway</a:t>
            </a:r>
            <a:endParaRPr lang="en-GB" dirty="0"/>
          </a:p>
        </p:txBody>
      </p:sp>
    </p:spTree>
    <p:extLst>
      <p:ext uri="{BB962C8B-B14F-4D97-AF65-F5344CB8AC3E}">
        <p14:creationId xmlns:p14="http://schemas.microsoft.com/office/powerpoint/2010/main" val="4098022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Cross Breeds	</a:t>
            </a:r>
            <a:endParaRPr lang="en-GB" dirty="0"/>
          </a:p>
        </p:txBody>
      </p:sp>
      <p:sp>
        <p:nvSpPr>
          <p:cNvPr id="3" name="Content Placeholder 2"/>
          <p:cNvSpPr>
            <a:spLocks noGrp="1"/>
          </p:cNvSpPr>
          <p:nvPr>
            <p:ph idx="1"/>
          </p:nvPr>
        </p:nvSpPr>
        <p:spPr/>
        <p:txBody>
          <a:bodyPr/>
          <a:lstStyle/>
          <a:p>
            <a:r>
              <a:rPr lang="en-GB" dirty="0" smtClean="0"/>
              <a:t>Useful ‘blend’ of attributes</a:t>
            </a:r>
          </a:p>
          <a:p>
            <a:pPr lvl="1"/>
            <a:r>
              <a:rPr lang="en-GB" dirty="0" err="1" smtClean="0"/>
              <a:t>E.g</a:t>
            </a:r>
            <a:r>
              <a:rPr lang="en-GB" dirty="0" smtClean="0"/>
              <a:t> milk, maternal ability, hardiness</a:t>
            </a:r>
          </a:p>
          <a:p>
            <a:r>
              <a:rPr lang="en-GB" dirty="0" smtClean="0"/>
              <a:t>Hybrid vigour</a:t>
            </a:r>
          </a:p>
          <a:p>
            <a:endParaRPr lang="en-GB" dirty="0" smtClean="0"/>
          </a:p>
          <a:p>
            <a:r>
              <a:rPr lang="en-GB" dirty="0" smtClean="0"/>
              <a:t>Scotch Mule Ewe: Blackface x </a:t>
            </a:r>
            <a:r>
              <a:rPr lang="en-GB" dirty="0" err="1" smtClean="0"/>
              <a:t>Bluefaced</a:t>
            </a:r>
            <a:r>
              <a:rPr lang="en-GB" dirty="0" smtClean="0"/>
              <a:t> Leicester</a:t>
            </a:r>
            <a:endParaRPr lang="en-GB" dirty="0"/>
          </a:p>
          <a:p>
            <a:endParaRPr lang="en-GB" dirty="0" smtClean="0"/>
          </a:p>
        </p:txBody>
      </p:sp>
      <p:pic>
        <p:nvPicPr>
          <p:cNvPr id="4" name="Picture 3"/>
          <p:cNvPicPr>
            <a:picLocks noChangeAspect="1"/>
          </p:cNvPicPr>
          <p:nvPr/>
        </p:nvPicPr>
        <p:blipFill>
          <a:blip r:embed="rId3"/>
          <a:stretch>
            <a:fillRect/>
          </a:stretch>
        </p:blipFill>
        <p:spPr>
          <a:xfrm>
            <a:off x="6372200" y="4365103"/>
            <a:ext cx="1881600" cy="1656184"/>
          </a:xfrm>
          <a:prstGeom prst="rect">
            <a:avLst/>
          </a:prstGeom>
          <a:ln w="57150">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28" y="4365103"/>
            <a:ext cx="2280220" cy="1710165"/>
          </a:xfrm>
          <a:prstGeom prst="rect">
            <a:avLst/>
          </a:prstGeom>
          <a:ln w="57150">
            <a:solidFill>
              <a:schemeClr val="tx2"/>
            </a:solidFill>
          </a:ln>
        </p:spPr>
      </p:pic>
      <p:pic>
        <p:nvPicPr>
          <p:cNvPr id="6" name="Picture 5"/>
          <p:cNvPicPr>
            <a:picLocks noChangeAspect="1"/>
          </p:cNvPicPr>
          <p:nvPr/>
        </p:nvPicPr>
        <p:blipFill>
          <a:blip r:embed="rId5"/>
          <a:stretch>
            <a:fillRect/>
          </a:stretch>
        </p:blipFill>
        <p:spPr>
          <a:xfrm>
            <a:off x="3758144" y="4365104"/>
            <a:ext cx="1971794" cy="1710165"/>
          </a:xfrm>
          <a:prstGeom prst="rect">
            <a:avLst/>
          </a:prstGeom>
          <a:ln w="57150">
            <a:solidFill>
              <a:schemeClr val="tx2"/>
            </a:solidFill>
          </a:ln>
        </p:spPr>
      </p:pic>
      <p:sp>
        <p:nvSpPr>
          <p:cNvPr id="7" name="Plus 6"/>
          <p:cNvSpPr/>
          <p:nvPr/>
        </p:nvSpPr>
        <p:spPr>
          <a:xfrm>
            <a:off x="3316557" y="5019520"/>
            <a:ext cx="354230" cy="40132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qual 7"/>
          <p:cNvSpPr/>
          <p:nvPr/>
        </p:nvSpPr>
        <p:spPr>
          <a:xfrm>
            <a:off x="5901215" y="5019520"/>
            <a:ext cx="303384" cy="46165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23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Luing</a:t>
            </a:r>
            <a:r>
              <a:rPr lang="en-GB" dirty="0" smtClean="0"/>
              <a:t> Cattle</a:t>
            </a:r>
            <a:endParaRPr lang="en-GB" dirty="0"/>
          </a:p>
        </p:txBody>
      </p:sp>
      <p:sp>
        <p:nvSpPr>
          <p:cNvPr id="3" name="Content Placeholder 2"/>
          <p:cNvSpPr>
            <a:spLocks noGrp="1"/>
          </p:cNvSpPr>
          <p:nvPr>
            <p:ph idx="1"/>
          </p:nvPr>
        </p:nvSpPr>
        <p:spPr/>
        <p:txBody>
          <a:bodyPr/>
          <a:lstStyle/>
          <a:p>
            <a:r>
              <a:rPr lang="en-GB" dirty="0" err="1" smtClean="0"/>
              <a:t>Luing</a:t>
            </a:r>
            <a:r>
              <a:rPr lang="en-GB" dirty="0" smtClean="0"/>
              <a:t> cattle – a ‘new breed’ (1940’s)</a:t>
            </a:r>
          </a:p>
          <a:p>
            <a:r>
              <a:rPr lang="en-GB" dirty="0" smtClean="0"/>
              <a:t>Historically Highland x Beef Shorthorn</a:t>
            </a:r>
          </a:p>
          <a:p>
            <a:r>
              <a:rPr lang="en-GB" dirty="0" smtClean="0"/>
              <a:t>F1 crosses very consistent – </a:t>
            </a:r>
            <a:r>
              <a:rPr lang="en-GB" b="1" dirty="0" smtClean="0"/>
              <a:t>breed in own right.</a:t>
            </a:r>
          </a:p>
          <a:p>
            <a:endParaRPr lang="en-GB" dirty="0"/>
          </a:p>
        </p:txBody>
      </p:sp>
      <p:pic>
        <p:nvPicPr>
          <p:cNvPr id="4" name="Picture 3"/>
          <p:cNvPicPr>
            <a:picLocks noChangeAspect="1"/>
          </p:cNvPicPr>
          <p:nvPr/>
        </p:nvPicPr>
        <p:blipFill>
          <a:blip r:embed="rId3"/>
          <a:stretch>
            <a:fillRect/>
          </a:stretch>
        </p:blipFill>
        <p:spPr>
          <a:xfrm>
            <a:off x="6516216" y="4151213"/>
            <a:ext cx="2334555" cy="1556370"/>
          </a:xfrm>
          <a:prstGeom prst="rect">
            <a:avLst/>
          </a:prstGeom>
        </p:spPr>
      </p:pic>
      <p:pic>
        <p:nvPicPr>
          <p:cNvPr id="5" name="Picture 4"/>
          <p:cNvPicPr>
            <a:picLocks noChangeAspect="1"/>
          </p:cNvPicPr>
          <p:nvPr/>
        </p:nvPicPr>
        <p:blipFill>
          <a:blip r:embed="rId4"/>
          <a:stretch>
            <a:fillRect/>
          </a:stretch>
        </p:blipFill>
        <p:spPr>
          <a:xfrm>
            <a:off x="457200" y="4149080"/>
            <a:ext cx="2493605" cy="1558503"/>
          </a:xfrm>
          <a:prstGeom prst="rect">
            <a:avLst/>
          </a:prstGeom>
        </p:spPr>
      </p:pic>
      <p:pic>
        <p:nvPicPr>
          <p:cNvPr id="6" name="Picture 5"/>
          <p:cNvPicPr>
            <a:picLocks noChangeAspect="1"/>
          </p:cNvPicPr>
          <p:nvPr/>
        </p:nvPicPr>
        <p:blipFill>
          <a:blip r:embed="rId5"/>
          <a:stretch>
            <a:fillRect/>
          </a:stretch>
        </p:blipFill>
        <p:spPr>
          <a:xfrm>
            <a:off x="3563888" y="4149080"/>
            <a:ext cx="2364259" cy="1587994"/>
          </a:xfrm>
          <a:prstGeom prst="rect">
            <a:avLst/>
          </a:prstGeom>
        </p:spPr>
      </p:pic>
      <p:pic>
        <p:nvPicPr>
          <p:cNvPr id="7" name="Picture 6"/>
          <p:cNvPicPr>
            <a:picLocks noChangeAspect="1"/>
          </p:cNvPicPr>
          <p:nvPr/>
        </p:nvPicPr>
        <p:blipFill>
          <a:blip r:embed="rId6"/>
          <a:stretch>
            <a:fillRect/>
          </a:stretch>
        </p:blipFill>
        <p:spPr>
          <a:xfrm>
            <a:off x="3132993" y="4763724"/>
            <a:ext cx="292633" cy="329213"/>
          </a:xfrm>
          <a:prstGeom prst="rect">
            <a:avLst/>
          </a:prstGeom>
        </p:spPr>
      </p:pic>
      <p:pic>
        <p:nvPicPr>
          <p:cNvPr id="8" name="Picture 7"/>
          <p:cNvPicPr>
            <a:picLocks noChangeAspect="1"/>
          </p:cNvPicPr>
          <p:nvPr/>
        </p:nvPicPr>
        <p:blipFill>
          <a:blip r:embed="rId7"/>
          <a:stretch>
            <a:fillRect/>
          </a:stretch>
        </p:blipFill>
        <p:spPr>
          <a:xfrm>
            <a:off x="6092217" y="4790664"/>
            <a:ext cx="256054" cy="304826"/>
          </a:xfrm>
          <a:prstGeom prst="rect">
            <a:avLst/>
          </a:prstGeom>
        </p:spPr>
      </p:pic>
    </p:spTree>
    <p:extLst>
      <p:ext uri="{BB962C8B-B14F-4D97-AF65-F5344CB8AC3E}">
        <p14:creationId xmlns:p14="http://schemas.microsoft.com/office/powerpoint/2010/main" val="1359156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Terminology</a:t>
            </a:r>
            <a:endParaRPr lang="en-GB" dirty="0"/>
          </a:p>
        </p:txBody>
      </p:sp>
      <p:sp>
        <p:nvSpPr>
          <p:cNvPr id="3" name="Content Placeholder 2"/>
          <p:cNvSpPr>
            <a:spLocks noGrp="1"/>
          </p:cNvSpPr>
          <p:nvPr>
            <p:ph idx="1"/>
          </p:nvPr>
        </p:nvSpPr>
        <p:spPr/>
        <p:txBody>
          <a:bodyPr/>
          <a:lstStyle/>
          <a:p>
            <a:r>
              <a:rPr lang="en-GB" dirty="0" smtClean="0"/>
              <a:t>Cow </a:t>
            </a:r>
          </a:p>
          <a:p>
            <a:r>
              <a:rPr lang="en-GB" dirty="0" smtClean="0"/>
              <a:t>Heifer </a:t>
            </a:r>
          </a:p>
          <a:p>
            <a:pPr lvl="1"/>
            <a:r>
              <a:rPr lang="en-GB" dirty="0" smtClean="0"/>
              <a:t>‘</a:t>
            </a:r>
            <a:r>
              <a:rPr lang="en-GB" dirty="0" err="1" smtClean="0"/>
              <a:t>stirk</a:t>
            </a:r>
            <a:r>
              <a:rPr lang="en-GB" dirty="0" smtClean="0"/>
              <a:t>’</a:t>
            </a:r>
          </a:p>
          <a:p>
            <a:pPr lvl="1"/>
            <a:r>
              <a:rPr lang="en-GB" dirty="0" smtClean="0"/>
              <a:t>‘bulling’ </a:t>
            </a:r>
          </a:p>
          <a:p>
            <a:pPr lvl="1"/>
            <a:r>
              <a:rPr lang="en-GB" dirty="0" smtClean="0"/>
              <a:t>‘in-calf’, </a:t>
            </a:r>
          </a:p>
          <a:p>
            <a:pPr lvl="1"/>
            <a:r>
              <a:rPr lang="en-GB" dirty="0" smtClean="0"/>
              <a:t>‘calved’.  </a:t>
            </a:r>
          </a:p>
          <a:p>
            <a:pPr marL="0" indent="0">
              <a:buNone/>
            </a:pPr>
            <a:r>
              <a:rPr lang="en-GB" i="1" dirty="0" smtClean="0"/>
              <a:t>Normally the ideal is to bull at about 15 months to calve at 2 </a:t>
            </a:r>
            <a:r>
              <a:rPr lang="en-GB" i="1" dirty="0" err="1" smtClean="0"/>
              <a:t>yo</a:t>
            </a:r>
            <a:r>
              <a:rPr lang="en-GB" i="1" dirty="0" smtClean="0"/>
              <a:t>.</a:t>
            </a:r>
          </a:p>
          <a:p>
            <a:endParaRPr lang="en-GB" dirty="0" smtClean="0"/>
          </a:p>
          <a:p>
            <a:endParaRPr lang="en-GB" dirty="0"/>
          </a:p>
        </p:txBody>
      </p:sp>
    </p:spTree>
    <p:extLst>
      <p:ext uri="{BB962C8B-B14F-4D97-AF65-F5344CB8AC3E}">
        <p14:creationId xmlns:p14="http://schemas.microsoft.com/office/powerpoint/2010/main" val="17817786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dirty="0"/>
          </a:p>
        </p:txBody>
      </p:sp>
      <p:sp>
        <p:nvSpPr>
          <p:cNvPr id="3" name="Content Placeholder 2"/>
          <p:cNvSpPr>
            <a:spLocks noGrp="1"/>
          </p:cNvSpPr>
          <p:nvPr>
            <p:ph idx="1"/>
          </p:nvPr>
        </p:nvSpPr>
        <p:spPr/>
        <p:txBody>
          <a:bodyPr/>
          <a:lstStyle/>
          <a:p>
            <a:r>
              <a:rPr lang="en-GB" sz="2400" dirty="0" smtClean="0"/>
              <a:t>Large-scale production needs different attributes, the ‘values’ of the whole supply chain are different:</a:t>
            </a:r>
          </a:p>
          <a:p>
            <a:pPr lvl="1"/>
            <a:r>
              <a:rPr lang="en-GB" sz="2400" dirty="0" smtClean="0"/>
              <a:t>Consistency</a:t>
            </a:r>
          </a:p>
          <a:p>
            <a:pPr lvl="1"/>
            <a:r>
              <a:rPr lang="en-GB" sz="2400" dirty="0" smtClean="0"/>
              <a:t>Efficiency</a:t>
            </a:r>
            <a:endParaRPr lang="en-GB" sz="2400" dirty="0"/>
          </a:p>
          <a:p>
            <a:pPr lvl="1"/>
            <a:r>
              <a:rPr lang="en-GB" sz="2400" dirty="0" smtClean="0"/>
              <a:t>Uniformity</a:t>
            </a:r>
          </a:p>
          <a:p>
            <a:r>
              <a:rPr lang="en-GB" sz="2400" dirty="0" smtClean="0"/>
              <a:t>‘Commercial’ breeds are tailored to the needs of this supply chain:</a:t>
            </a:r>
          </a:p>
          <a:p>
            <a:pPr lvl="1"/>
            <a:r>
              <a:rPr lang="en-GB" sz="2400" dirty="0" smtClean="0"/>
              <a:t>18 kg lamb carcase</a:t>
            </a:r>
          </a:p>
          <a:p>
            <a:pPr lvl="1"/>
            <a:r>
              <a:rPr lang="en-GB" sz="2400" dirty="0" smtClean="0"/>
              <a:t>Leaner carcase – mass market</a:t>
            </a:r>
          </a:p>
          <a:p>
            <a:pPr lvl="1"/>
            <a:r>
              <a:rPr lang="en-GB" sz="2400" dirty="0" smtClean="0"/>
              <a:t>Relatively large cattle carcase</a:t>
            </a:r>
          </a:p>
          <a:p>
            <a:pPr lvl="1"/>
            <a:r>
              <a:rPr lang="en-GB" sz="2400" dirty="0" smtClean="0"/>
              <a:t>Early maturation</a:t>
            </a:r>
          </a:p>
          <a:p>
            <a:pPr lvl="1"/>
            <a:endParaRPr lang="en-GB" sz="2400" dirty="0" smtClean="0"/>
          </a:p>
          <a:p>
            <a:pPr lvl="1"/>
            <a:endParaRPr lang="en-GB" sz="2400" dirty="0" smtClean="0"/>
          </a:p>
          <a:p>
            <a:pPr lvl="1"/>
            <a:endParaRPr lang="en-GB" dirty="0" smtClean="0"/>
          </a:p>
        </p:txBody>
      </p:sp>
      <p:pic>
        <p:nvPicPr>
          <p:cNvPr id="4" name="Picture 3"/>
          <p:cNvPicPr>
            <a:picLocks noChangeAspect="1"/>
          </p:cNvPicPr>
          <p:nvPr/>
        </p:nvPicPr>
        <p:blipFill>
          <a:blip r:embed="rId2"/>
          <a:stretch>
            <a:fillRect/>
          </a:stretch>
        </p:blipFill>
        <p:spPr>
          <a:xfrm>
            <a:off x="3455876" y="2420888"/>
            <a:ext cx="2232248" cy="1250059"/>
          </a:xfrm>
          <a:prstGeom prst="rect">
            <a:avLst/>
          </a:prstGeom>
        </p:spPr>
      </p:pic>
      <p:pic>
        <p:nvPicPr>
          <p:cNvPr id="5" name="Picture 4"/>
          <p:cNvPicPr>
            <a:picLocks noChangeAspect="1"/>
          </p:cNvPicPr>
          <p:nvPr/>
        </p:nvPicPr>
        <p:blipFill>
          <a:blip r:embed="rId3"/>
          <a:stretch>
            <a:fillRect/>
          </a:stretch>
        </p:blipFill>
        <p:spPr>
          <a:xfrm>
            <a:off x="6228184" y="4221088"/>
            <a:ext cx="2383651" cy="1748011"/>
          </a:xfrm>
          <a:prstGeom prst="rect">
            <a:avLst/>
          </a:prstGeom>
        </p:spPr>
      </p:pic>
    </p:spTree>
    <p:extLst>
      <p:ext uri="{BB962C8B-B14F-4D97-AF65-F5344CB8AC3E}">
        <p14:creationId xmlns:p14="http://schemas.microsoft.com/office/powerpoint/2010/main" val="803488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would you go for </a:t>
            </a:r>
            <a:br>
              <a:rPr lang="en-GB" dirty="0" smtClean="0"/>
            </a:br>
            <a:r>
              <a:rPr lang="en-GB" dirty="0" smtClean="0"/>
              <a:t>Traditional</a:t>
            </a:r>
            <a:r>
              <a:rPr lang="en-GB" dirty="0"/>
              <a:t> </a:t>
            </a:r>
            <a:r>
              <a:rPr lang="en-GB" dirty="0" smtClean="0"/>
              <a:t>v popular commercial?</a:t>
            </a:r>
            <a:endParaRPr lang="en-GB" dirty="0"/>
          </a:p>
        </p:txBody>
      </p:sp>
      <p:sp>
        <p:nvSpPr>
          <p:cNvPr id="3" name="Content Placeholder 2"/>
          <p:cNvSpPr>
            <a:spLocks noGrp="1"/>
          </p:cNvSpPr>
          <p:nvPr>
            <p:ph idx="1"/>
          </p:nvPr>
        </p:nvSpPr>
        <p:spPr/>
        <p:txBody>
          <a:bodyPr/>
          <a:lstStyle/>
          <a:p>
            <a:r>
              <a:rPr lang="en-GB" dirty="0" smtClean="0"/>
              <a:t>Smaller number of stock</a:t>
            </a:r>
          </a:p>
          <a:p>
            <a:r>
              <a:rPr lang="en-GB" dirty="0" smtClean="0"/>
              <a:t>Specialist/niche markets</a:t>
            </a:r>
          </a:p>
          <a:p>
            <a:r>
              <a:rPr lang="en-GB" dirty="0" smtClean="0"/>
              <a:t>Interest</a:t>
            </a:r>
          </a:p>
          <a:p>
            <a:r>
              <a:rPr lang="en-GB" dirty="0" smtClean="0"/>
              <a:t>Support native/rare breeds</a:t>
            </a:r>
          </a:p>
          <a:p>
            <a:r>
              <a:rPr lang="en-GB" dirty="0" smtClean="0"/>
              <a:t>Size</a:t>
            </a:r>
          </a:p>
          <a:p>
            <a:r>
              <a:rPr lang="en-GB" dirty="0" smtClean="0"/>
              <a:t>Temperament</a:t>
            </a:r>
            <a:endParaRPr lang="en-GB" dirty="0"/>
          </a:p>
        </p:txBody>
      </p:sp>
      <p:pic>
        <p:nvPicPr>
          <p:cNvPr id="7" name="Picture 6"/>
          <p:cNvPicPr>
            <a:picLocks noChangeAspect="1"/>
          </p:cNvPicPr>
          <p:nvPr/>
        </p:nvPicPr>
        <p:blipFill>
          <a:blip r:embed="rId3"/>
          <a:stretch>
            <a:fillRect/>
          </a:stretch>
        </p:blipFill>
        <p:spPr>
          <a:xfrm>
            <a:off x="6949101" y="4221088"/>
            <a:ext cx="1828950" cy="1582043"/>
          </a:xfrm>
          <a:prstGeom prst="rect">
            <a:avLst/>
          </a:prstGeom>
        </p:spPr>
      </p:pic>
      <p:pic>
        <p:nvPicPr>
          <p:cNvPr id="8" name="Picture 7"/>
          <p:cNvPicPr>
            <a:picLocks noChangeAspect="1"/>
          </p:cNvPicPr>
          <p:nvPr/>
        </p:nvPicPr>
        <p:blipFill>
          <a:blip r:embed="rId4"/>
          <a:stretch>
            <a:fillRect/>
          </a:stretch>
        </p:blipFill>
        <p:spPr>
          <a:xfrm>
            <a:off x="6993850" y="1744965"/>
            <a:ext cx="1738575" cy="2468777"/>
          </a:xfrm>
          <a:prstGeom prst="rect">
            <a:avLst/>
          </a:prstGeom>
        </p:spPr>
      </p:pic>
      <p:pic>
        <p:nvPicPr>
          <p:cNvPr id="9" name="Picture 8"/>
          <p:cNvPicPr>
            <a:picLocks noChangeAspect="1"/>
          </p:cNvPicPr>
          <p:nvPr/>
        </p:nvPicPr>
        <p:blipFill>
          <a:blip r:embed="rId5"/>
          <a:stretch>
            <a:fillRect/>
          </a:stretch>
        </p:blipFill>
        <p:spPr>
          <a:xfrm>
            <a:off x="2843808" y="4841040"/>
            <a:ext cx="3816424" cy="1285123"/>
          </a:xfrm>
          <a:prstGeom prst="rect">
            <a:avLst/>
          </a:prstGeom>
        </p:spPr>
      </p:pic>
      <p:sp>
        <p:nvSpPr>
          <p:cNvPr id="10" name="Rectangle 9"/>
          <p:cNvSpPr/>
          <p:nvPr/>
        </p:nvSpPr>
        <p:spPr>
          <a:xfrm>
            <a:off x="4319250" y="5837335"/>
            <a:ext cx="2340982" cy="2890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smtClean="0">
                <a:solidFill>
                  <a:sysClr val="windowText" lastClr="000000"/>
                </a:solidFill>
              </a:rPr>
              <a:t>Shetland Cattle Grazing SSSI</a:t>
            </a:r>
            <a:endParaRPr lang="en-GB" sz="1400" dirty="0">
              <a:solidFill>
                <a:sysClr val="windowText" lastClr="000000"/>
              </a:solidFill>
            </a:endParaRPr>
          </a:p>
        </p:txBody>
      </p:sp>
    </p:spTree>
    <p:extLst>
      <p:ext uri="{BB962C8B-B14F-4D97-AF65-F5344CB8AC3E}">
        <p14:creationId xmlns:p14="http://schemas.microsoft.com/office/powerpoint/2010/main" val="8127181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Terminal Sires</a:t>
            </a:r>
            <a:endParaRPr lang="en-GB" dirty="0"/>
          </a:p>
        </p:txBody>
      </p:sp>
      <p:sp>
        <p:nvSpPr>
          <p:cNvPr id="3" name="Content Placeholder 2"/>
          <p:cNvSpPr>
            <a:spLocks noGrp="1"/>
          </p:cNvSpPr>
          <p:nvPr>
            <p:ph idx="1"/>
          </p:nvPr>
        </p:nvSpPr>
        <p:spPr/>
        <p:txBody>
          <a:bodyPr/>
          <a:lstStyle/>
          <a:p>
            <a:r>
              <a:rPr lang="en-GB" dirty="0" smtClean="0"/>
              <a:t>Terminal sire is a breed designed to produce the end product (meat normally).  Normally his daughters aren’t bred from, except for pedigree/purebred. </a:t>
            </a:r>
          </a:p>
          <a:p>
            <a:pPr marL="0" indent="0">
              <a:buNone/>
            </a:pPr>
            <a:r>
              <a:rPr lang="en-GB" dirty="0" smtClean="0"/>
              <a:t>E.g. British Blue or </a:t>
            </a:r>
            <a:r>
              <a:rPr lang="en-GB" dirty="0" err="1" smtClean="0"/>
              <a:t>Beltex</a:t>
            </a:r>
            <a:endParaRPr lang="en-GB" dirty="0" smtClean="0"/>
          </a:p>
        </p:txBody>
      </p:sp>
      <p:pic>
        <p:nvPicPr>
          <p:cNvPr id="4" name="Picture 3"/>
          <p:cNvPicPr>
            <a:picLocks noChangeAspect="1"/>
          </p:cNvPicPr>
          <p:nvPr/>
        </p:nvPicPr>
        <p:blipFill>
          <a:blip r:embed="rId2"/>
          <a:stretch>
            <a:fillRect/>
          </a:stretch>
        </p:blipFill>
        <p:spPr>
          <a:xfrm>
            <a:off x="755576" y="4149080"/>
            <a:ext cx="2448272" cy="1836204"/>
          </a:xfrm>
          <a:prstGeom prst="rect">
            <a:avLst/>
          </a:prstGeom>
        </p:spPr>
      </p:pic>
      <p:pic>
        <p:nvPicPr>
          <p:cNvPr id="5" name="Picture 4"/>
          <p:cNvPicPr>
            <a:picLocks noChangeAspect="1"/>
          </p:cNvPicPr>
          <p:nvPr/>
        </p:nvPicPr>
        <p:blipFill>
          <a:blip r:embed="rId3"/>
          <a:stretch>
            <a:fillRect/>
          </a:stretch>
        </p:blipFill>
        <p:spPr>
          <a:xfrm>
            <a:off x="3847037" y="4145298"/>
            <a:ext cx="2748133" cy="1839986"/>
          </a:xfrm>
          <a:prstGeom prst="rect">
            <a:avLst/>
          </a:prstGeom>
        </p:spPr>
      </p:pic>
    </p:spTree>
    <p:extLst>
      <p:ext uri="{BB962C8B-B14F-4D97-AF65-F5344CB8AC3E}">
        <p14:creationId xmlns:p14="http://schemas.microsoft.com/office/powerpoint/2010/main" val="3848158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‘Correct’ Breeding Females	</a:t>
            </a:r>
            <a:endParaRPr lang="en-GB" dirty="0"/>
          </a:p>
        </p:txBody>
      </p:sp>
      <p:sp>
        <p:nvSpPr>
          <p:cNvPr id="3" name="Content Placeholder 2"/>
          <p:cNvSpPr>
            <a:spLocks noGrp="1"/>
          </p:cNvSpPr>
          <p:nvPr>
            <p:ph idx="1"/>
          </p:nvPr>
        </p:nvSpPr>
        <p:spPr/>
        <p:txBody>
          <a:bodyPr/>
          <a:lstStyle/>
          <a:p>
            <a:r>
              <a:rPr lang="en-GB" dirty="0" smtClean="0"/>
              <a:t>‘Correct’ normally means having good mouth and udder, i.e. no reason why they shouldn’t be able to rear a calf/lamb.</a:t>
            </a:r>
          </a:p>
          <a:p>
            <a:endParaRPr lang="en-GB" dirty="0"/>
          </a:p>
          <a:p>
            <a:r>
              <a:rPr lang="en-GB" dirty="0" smtClean="0"/>
              <a:t>Check ewes – practical exercise</a:t>
            </a:r>
          </a:p>
          <a:p>
            <a:pPr lvl="1"/>
            <a:r>
              <a:rPr lang="en-GB" dirty="0" smtClean="0"/>
              <a:t>Mouth?</a:t>
            </a:r>
          </a:p>
          <a:p>
            <a:pPr lvl="1"/>
            <a:r>
              <a:rPr lang="en-GB" dirty="0" smtClean="0"/>
              <a:t>Udder?</a:t>
            </a:r>
          </a:p>
          <a:p>
            <a:pPr lvl="1"/>
            <a:r>
              <a:rPr lang="en-GB" dirty="0" smtClean="0"/>
              <a:t>Sound?</a:t>
            </a:r>
            <a:endParaRPr lang="en-GB" dirty="0"/>
          </a:p>
        </p:txBody>
      </p:sp>
    </p:spTree>
    <p:extLst>
      <p:ext uri="{BB962C8B-B14F-4D97-AF65-F5344CB8AC3E}">
        <p14:creationId xmlns:p14="http://schemas.microsoft.com/office/powerpoint/2010/main" val="2907264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to buy stock?</a:t>
            </a:r>
            <a:endParaRPr lang="en-GB" dirty="0"/>
          </a:p>
        </p:txBody>
      </p:sp>
      <p:sp>
        <p:nvSpPr>
          <p:cNvPr id="3" name="Content Placeholder 2"/>
          <p:cNvSpPr>
            <a:spLocks noGrp="1"/>
          </p:cNvSpPr>
          <p:nvPr>
            <p:ph idx="1"/>
          </p:nvPr>
        </p:nvSpPr>
        <p:spPr/>
        <p:txBody>
          <a:bodyPr/>
          <a:lstStyle/>
          <a:p>
            <a:r>
              <a:rPr lang="en-GB" dirty="0" smtClean="0"/>
              <a:t>Privately</a:t>
            </a:r>
          </a:p>
          <a:p>
            <a:pPr lvl="1"/>
            <a:r>
              <a:rPr lang="en-GB" dirty="0" smtClean="0"/>
              <a:t>Contact for more info, make appointment, go and see, agree price. </a:t>
            </a:r>
            <a:r>
              <a:rPr lang="en-GB" dirty="0"/>
              <a:t>Breed societies good places to look for producers.</a:t>
            </a:r>
          </a:p>
          <a:p>
            <a:pPr lvl="1"/>
            <a:endParaRPr lang="en-GB" dirty="0" smtClean="0"/>
          </a:p>
          <a:p>
            <a:r>
              <a:rPr lang="en-GB" dirty="0" smtClean="0"/>
              <a:t>Livestock Markets</a:t>
            </a:r>
          </a:p>
          <a:p>
            <a:pPr lvl="1"/>
            <a:r>
              <a:rPr lang="en-GB" dirty="0" smtClean="0"/>
              <a:t>View on the day of the sale at the market, bid at the sale </a:t>
            </a:r>
            <a:r>
              <a:rPr lang="en-GB" i="1" dirty="0" smtClean="0"/>
              <a:t>(normally in £’s but some pedigree sales in guineas - £1= £1.05).</a:t>
            </a:r>
          </a:p>
          <a:p>
            <a:endParaRPr lang="en-GB" dirty="0"/>
          </a:p>
          <a:p>
            <a:endParaRPr lang="en-GB" dirty="0"/>
          </a:p>
        </p:txBody>
      </p:sp>
    </p:spTree>
    <p:extLst>
      <p:ext uri="{BB962C8B-B14F-4D97-AF65-F5344CB8AC3E}">
        <p14:creationId xmlns:p14="http://schemas.microsoft.com/office/powerpoint/2010/main" val="91998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Buying From Market	</a:t>
            </a:r>
            <a:endParaRPr lang="en-GB" dirty="0"/>
          </a:p>
        </p:txBody>
      </p:sp>
      <p:sp>
        <p:nvSpPr>
          <p:cNvPr id="3" name="Content Placeholder 2"/>
          <p:cNvSpPr>
            <a:spLocks noGrp="1"/>
          </p:cNvSpPr>
          <p:nvPr>
            <p:ph idx="1"/>
          </p:nvPr>
        </p:nvSpPr>
        <p:spPr/>
        <p:txBody>
          <a:bodyPr/>
          <a:lstStyle/>
          <a:p>
            <a:r>
              <a:rPr lang="en-GB" sz="2800" dirty="0" smtClean="0"/>
              <a:t>Contact market day or two before hand – is there a catalogue?</a:t>
            </a:r>
          </a:p>
          <a:p>
            <a:r>
              <a:rPr lang="en-GB" sz="2800" dirty="0" smtClean="0"/>
              <a:t>Go to the sale at least an hour before it starts.  </a:t>
            </a:r>
          </a:p>
          <a:p>
            <a:r>
              <a:rPr lang="en-GB" sz="2800" dirty="0" smtClean="0"/>
              <a:t>Go into the office, explain you are a new purchaser.  Ask office staff to point out the auctioneer.  Introduce yourself to the auctioneer and tell him what stock you are interested in.</a:t>
            </a:r>
          </a:p>
          <a:p>
            <a:r>
              <a:rPr lang="en-GB" sz="2800" dirty="0" smtClean="0"/>
              <a:t>Look at the stock you are interested in.  Ask vendor questions.  Handle sheep.</a:t>
            </a:r>
          </a:p>
          <a:p>
            <a:endParaRPr lang="en-GB" dirty="0"/>
          </a:p>
        </p:txBody>
      </p:sp>
    </p:spTree>
    <p:extLst>
      <p:ext uri="{BB962C8B-B14F-4D97-AF65-F5344CB8AC3E}">
        <p14:creationId xmlns:p14="http://schemas.microsoft.com/office/powerpoint/2010/main" val="35049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Buying From Market</a:t>
            </a:r>
            <a:endParaRPr lang="en-GB" dirty="0"/>
          </a:p>
        </p:txBody>
      </p:sp>
      <p:sp>
        <p:nvSpPr>
          <p:cNvPr id="3" name="Content Placeholder 2"/>
          <p:cNvSpPr>
            <a:spLocks noGrp="1"/>
          </p:cNvSpPr>
          <p:nvPr>
            <p:ph idx="1"/>
          </p:nvPr>
        </p:nvSpPr>
        <p:spPr/>
        <p:txBody>
          <a:bodyPr/>
          <a:lstStyle/>
          <a:p>
            <a:r>
              <a:rPr lang="en-GB" dirty="0" smtClean="0"/>
              <a:t>Use the catalogue to do some basic research</a:t>
            </a:r>
          </a:p>
          <a:p>
            <a:pPr lvl="1"/>
            <a:r>
              <a:rPr lang="en-GB" dirty="0" smtClean="0"/>
              <a:t>Look at the sale report for the previous year</a:t>
            </a:r>
          </a:p>
          <a:p>
            <a:pPr lvl="1"/>
            <a:r>
              <a:rPr lang="en-GB" dirty="0" smtClean="0"/>
              <a:t>Google the vendor</a:t>
            </a:r>
          </a:p>
          <a:p>
            <a:pPr lvl="1"/>
            <a:r>
              <a:rPr lang="en-GB" dirty="0" smtClean="0"/>
              <a:t>Inside info – ask a friend/neighbour for any pointers</a:t>
            </a:r>
          </a:p>
          <a:p>
            <a:pPr lvl="1"/>
            <a:r>
              <a:rPr lang="en-GB" dirty="0" smtClean="0"/>
              <a:t>Ask your consultant for advice</a:t>
            </a:r>
          </a:p>
        </p:txBody>
      </p:sp>
    </p:spTree>
    <p:extLst>
      <p:ext uri="{BB962C8B-B14F-4D97-AF65-F5344CB8AC3E}">
        <p14:creationId xmlns:p14="http://schemas.microsoft.com/office/powerpoint/2010/main" val="2220086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Buyer Beware</a:t>
            </a:r>
            <a:endParaRPr lang="en-GB" dirty="0"/>
          </a:p>
        </p:txBody>
      </p:sp>
      <p:sp>
        <p:nvSpPr>
          <p:cNvPr id="3" name="Content Placeholder 2"/>
          <p:cNvSpPr>
            <a:spLocks noGrp="1"/>
          </p:cNvSpPr>
          <p:nvPr>
            <p:ph idx="1"/>
          </p:nvPr>
        </p:nvSpPr>
        <p:spPr/>
        <p:txBody>
          <a:bodyPr/>
          <a:lstStyle/>
          <a:p>
            <a:r>
              <a:rPr lang="en-GB" sz="2800" dirty="0" smtClean="0"/>
              <a:t>Inspect stock, ask questions, find out more about the vendor:</a:t>
            </a:r>
          </a:p>
          <a:p>
            <a:pPr lvl="1"/>
            <a:r>
              <a:rPr lang="en-GB" sz="2800" dirty="0" smtClean="0"/>
              <a:t>Check ewes are ‘correct’ – mouths/udders</a:t>
            </a:r>
          </a:p>
          <a:p>
            <a:pPr lvl="1"/>
            <a:r>
              <a:rPr lang="en-GB" sz="2800" dirty="0" smtClean="0"/>
              <a:t>Are stock in good condition?</a:t>
            </a:r>
          </a:p>
          <a:p>
            <a:pPr lvl="1"/>
            <a:r>
              <a:rPr lang="en-GB" sz="2800" dirty="0" smtClean="0"/>
              <a:t>Do they look healthy? </a:t>
            </a:r>
          </a:p>
          <a:p>
            <a:pPr lvl="1"/>
            <a:r>
              <a:rPr lang="en-GB" sz="2800" dirty="0" smtClean="0"/>
              <a:t>What is their temperament like?</a:t>
            </a:r>
          </a:p>
          <a:p>
            <a:pPr lvl="1"/>
            <a:r>
              <a:rPr lang="en-GB" sz="2800" dirty="0" smtClean="0"/>
              <a:t>What do the rest of the vendor’s stock look like?  Does the farm appear well kept?</a:t>
            </a:r>
          </a:p>
          <a:p>
            <a:pPr lvl="1"/>
            <a:endParaRPr lang="en-GB" dirty="0" smtClean="0"/>
          </a:p>
        </p:txBody>
      </p:sp>
    </p:spTree>
    <p:extLst>
      <p:ext uri="{BB962C8B-B14F-4D97-AF65-F5344CB8AC3E}">
        <p14:creationId xmlns:p14="http://schemas.microsoft.com/office/powerpoint/2010/main" val="17410245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Haulage</a:t>
            </a:r>
            <a:endParaRPr lang="en-GB" dirty="0"/>
          </a:p>
        </p:txBody>
      </p:sp>
      <p:sp>
        <p:nvSpPr>
          <p:cNvPr id="3" name="Content Placeholder 2"/>
          <p:cNvSpPr>
            <a:spLocks noGrp="1"/>
          </p:cNvSpPr>
          <p:nvPr>
            <p:ph idx="1"/>
          </p:nvPr>
        </p:nvSpPr>
        <p:spPr/>
        <p:txBody>
          <a:bodyPr/>
          <a:lstStyle/>
          <a:p>
            <a:r>
              <a:rPr lang="en-GB" sz="2800" dirty="0" smtClean="0"/>
              <a:t>Before the sale find out how you plan to get your purchases home.</a:t>
            </a:r>
          </a:p>
          <a:p>
            <a:r>
              <a:rPr lang="en-GB" sz="2800" dirty="0" smtClean="0"/>
              <a:t>Market will have a list of hauliers – explain the approximate number and type of stock you’re looking for, and where you need them to go.  Get a mobile number so you can track them down on the day.</a:t>
            </a:r>
          </a:p>
          <a:p>
            <a:r>
              <a:rPr lang="en-GB" sz="2800" dirty="0" smtClean="0"/>
              <a:t>After the sale pay for stock at office – normally get a receipt (for you) and a ‘pass’ – give this to the haulier.</a:t>
            </a:r>
          </a:p>
          <a:p>
            <a:endParaRPr lang="en-GB" dirty="0"/>
          </a:p>
        </p:txBody>
      </p:sp>
    </p:spTree>
    <p:extLst>
      <p:ext uri="{BB962C8B-B14F-4D97-AF65-F5344CB8AC3E}">
        <p14:creationId xmlns:p14="http://schemas.microsoft.com/office/powerpoint/2010/main" val="414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Haulage	</a:t>
            </a:r>
            <a:endParaRPr lang="en-GB" dirty="0"/>
          </a:p>
        </p:txBody>
      </p:sp>
      <p:sp>
        <p:nvSpPr>
          <p:cNvPr id="3" name="Content Placeholder 2"/>
          <p:cNvSpPr>
            <a:spLocks noGrp="1"/>
          </p:cNvSpPr>
          <p:nvPr>
            <p:ph idx="1"/>
          </p:nvPr>
        </p:nvSpPr>
        <p:spPr/>
        <p:txBody>
          <a:bodyPr/>
          <a:lstStyle/>
          <a:p>
            <a:r>
              <a:rPr lang="en-GB" sz="2800" dirty="0" smtClean="0"/>
              <a:t>If you have your own livestock transport check if you should have a Certificate of Competence (more animals than </a:t>
            </a:r>
            <a:r>
              <a:rPr lang="en-GB" sz="2800" dirty="0" err="1" smtClean="0"/>
              <a:t>you+passengers</a:t>
            </a:r>
            <a:r>
              <a:rPr lang="en-GB" sz="2800" dirty="0" smtClean="0"/>
              <a:t>, over 65km in distance). SAC do this at Barony - £80 – simple test.</a:t>
            </a:r>
          </a:p>
          <a:p>
            <a:r>
              <a:rPr lang="en-GB" sz="2800" dirty="0" smtClean="0"/>
              <a:t>If you passed your driving test after 1 Jan 1997 you may need to sit D+E trailer test</a:t>
            </a:r>
            <a:r>
              <a:rPr lang="en-GB" dirty="0" smtClean="0"/>
              <a:t>.</a:t>
            </a:r>
          </a:p>
          <a:p>
            <a:r>
              <a:rPr lang="en-GB" dirty="0" smtClean="0"/>
              <a:t>Check Welfare Code of Practice for specific info about transporting animals.</a:t>
            </a:r>
            <a:endParaRPr lang="en-GB" dirty="0"/>
          </a:p>
        </p:txBody>
      </p:sp>
    </p:spTree>
    <p:extLst>
      <p:ext uri="{BB962C8B-B14F-4D97-AF65-F5344CB8AC3E}">
        <p14:creationId xmlns:p14="http://schemas.microsoft.com/office/powerpoint/2010/main" val="33315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Terminology</a:t>
            </a:r>
            <a:endParaRPr lang="en-GB" dirty="0"/>
          </a:p>
        </p:txBody>
      </p:sp>
      <p:sp>
        <p:nvSpPr>
          <p:cNvPr id="3" name="Content Placeholder 2"/>
          <p:cNvSpPr>
            <a:spLocks noGrp="1"/>
          </p:cNvSpPr>
          <p:nvPr>
            <p:ph idx="1"/>
          </p:nvPr>
        </p:nvSpPr>
        <p:spPr/>
        <p:txBody>
          <a:bodyPr/>
          <a:lstStyle/>
          <a:p>
            <a:r>
              <a:rPr lang="en-GB" dirty="0" smtClean="0"/>
              <a:t>Bullock – castrated male bovine</a:t>
            </a:r>
          </a:p>
          <a:p>
            <a:r>
              <a:rPr lang="en-GB" dirty="0" smtClean="0"/>
              <a:t>Bull – entire male bovine</a:t>
            </a:r>
            <a:endParaRPr lang="en-GB" dirty="0"/>
          </a:p>
          <a:p>
            <a:pPr marL="0" indent="0">
              <a:buNone/>
            </a:pPr>
            <a:endParaRPr lang="en-GB" dirty="0" smtClean="0"/>
          </a:p>
        </p:txBody>
      </p:sp>
    </p:spTree>
    <p:extLst>
      <p:ext uri="{BB962C8B-B14F-4D97-AF65-F5344CB8AC3E}">
        <p14:creationId xmlns:p14="http://schemas.microsoft.com/office/powerpoint/2010/main" val="34937943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UC-1001.jpg"/>
          <p:cNvPicPr>
            <a:picLocks noChangeAspect="1"/>
          </p:cNvPicPr>
          <p:nvPr/>
        </p:nvPicPr>
        <p:blipFill rotWithShape="1">
          <a:blip r:embed="rId2">
            <a:extLst>
              <a:ext uri="{28A0092B-C50C-407E-A947-70E740481C1C}">
                <a14:useLocalDpi xmlns:a14="http://schemas.microsoft.com/office/drawing/2010/main" val="0"/>
              </a:ext>
            </a:extLst>
          </a:blip>
          <a:srcRect l="-88" t="-13794" r="88" b="26907"/>
          <a:stretch/>
        </p:blipFill>
        <p:spPr>
          <a:xfrm>
            <a:off x="971500" y="1340768"/>
            <a:ext cx="7200900" cy="4171113"/>
          </a:xfrm>
          <a:prstGeom prst="rect">
            <a:avLst/>
          </a:prstGeom>
        </p:spPr>
      </p:pic>
      <p:sp>
        <p:nvSpPr>
          <p:cNvPr id="2" name="Title 1"/>
          <p:cNvSpPr>
            <a:spLocks noGrp="1"/>
          </p:cNvSpPr>
          <p:nvPr>
            <p:ph type="title"/>
          </p:nvPr>
        </p:nvSpPr>
        <p:spPr/>
        <p:txBody>
          <a:bodyPr>
            <a:normAutofit/>
          </a:bodyPr>
          <a:lstStyle/>
          <a:p>
            <a:endParaRPr lang="en-US" sz="5400" dirty="0"/>
          </a:p>
        </p:txBody>
      </p:sp>
    </p:spTree>
    <p:extLst>
      <p:ext uri="{BB962C8B-B14F-4D97-AF65-F5344CB8AC3E}">
        <p14:creationId xmlns:p14="http://schemas.microsoft.com/office/powerpoint/2010/main" val="2855419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Nutrition &amp; Feeding</a:t>
            </a:r>
            <a:endParaRPr lang="en-GB" sz="6000" dirty="0"/>
          </a:p>
        </p:txBody>
      </p:sp>
      <p:sp>
        <p:nvSpPr>
          <p:cNvPr id="3" name="Subtitle 2"/>
          <p:cNvSpPr>
            <a:spLocks noGrp="1"/>
          </p:cNvSpPr>
          <p:nvPr>
            <p:ph type="subTitle" idx="1"/>
          </p:nvPr>
        </p:nvSpPr>
        <p:spPr/>
        <p:txBody>
          <a:bodyPr/>
          <a:lstStyle/>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689354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Requirements</a:t>
            </a:r>
            <a:endParaRPr lang="en-GB" dirty="0"/>
          </a:p>
        </p:txBody>
      </p:sp>
      <p:sp>
        <p:nvSpPr>
          <p:cNvPr id="3" name="Content Placeholder 2"/>
          <p:cNvSpPr>
            <a:spLocks noGrp="1"/>
          </p:cNvSpPr>
          <p:nvPr>
            <p:ph idx="1"/>
          </p:nvPr>
        </p:nvSpPr>
        <p:spPr/>
        <p:txBody>
          <a:bodyPr/>
          <a:lstStyle/>
          <a:p>
            <a:r>
              <a:rPr lang="en-GB" dirty="0" smtClean="0"/>
              <a:t>Energy – </a:t>
            </a:r>
            <a:r>
              <a:rPr lang="en-GB" i="1" dirty="0" smtClean="0"/>
              <a:t>‘maintenance’, growth, lactation, pregnancy etc.</a:t>
            </a:r>
            <a:endParaRPr lang="en-GB" dirty="0" smtClean="0"/>
          </a:p>
          <a:p>
            <a:r>
              <a:rPr lang="en-GB" dirty="0" smtClean="0"/>
              <a:t>Protein – </a:t>
            </a:r>
            <a:r>
              <a:rPr lang="en-GB" i="1" dirty="0" smtClean="0"/>
              <a:t>building blocks</a:t>
            </a:r>
            <a:endParaRPr lang="en-GB" dirty="0" smtClean="0"/>
          </a:p>
          <a:p>
            <a:r>
              <a:rPr lang="en-GB" dirty="0" smtClean="0"/>
              <a:t>Minerals</a:t>
            </a:r>
          </a:p>
          <a:p>
            <a:r>
              <a:rPr lang="en-GB" dirty="0" smtClean="0"/>
              <a:t>Water</a:t>
            </a:r>
          </a:p>
          <a:p>
            <a:r>
              <a:rPr lang="en-GB" i="1" dirty="0" smtClean="0"/>
              <a:t>Fibre/roughage</a:t>
            </a:r>
            <a:endParaRPr lang="en-GB" i="1" dirty="0"/>
          </a:p>
        </p:txBody>
      </p:sp>
    </p:spTree>
    <p:extLst>
      <p:ext uri="{BB962C8B-B14F-4D97-AF65-F5344CB8AC3E}">
        <p14:creationId xmlns:p14="http://schemas.microsoft.com/office/powerpoint/2010/main" val="806353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Ruminants</a:t>
            </a:r>
            <a:endParaRPr lang="en-GB" dirty="0"/>
          </a:p>
        </p:txBody>
      </p:sp>
      <p:sp>
        <p:nvSpPr>
          <p:cNvPr id="3" name="Content Placeholder 2"/>
          <p:cNvSpPr>
            <a:spLocks noGrp="1"/>
          </p:cNvSpPr>
          <p:nvPr>
            <p:ph idx="1"/>
          </p:nvPr>
        </p:nvSpPr>
        <p:spPr/>
        <p:txBody>
          <a:bodyPr/>
          <a:lstStyle/>
          <a:p>
            <a:r>
              <a:rPr lang="en-GB" dirty="0" smtClean="0"/>
              <a:t>Sheep and cattle are ruminants</a:t>
            </a:r>
          </a:p>
          <a:p>
            <a:pPr lvl="1"/>
            <a:r>
              <a:rPr lang="en-GB" dirty="0" smtClean="0"/>
              <a:t>4 stomachs</a:t>
            </a:r>
          </a:p>
          <a:p>
            <a:pPr lvl="2"/>
            <a:r>
              <a:rPr lang="en-GB" dirty="0" smtClean="0"/>
              <a:t>Rumen</a:t>
            </a:r>
          </a:p>
          <a:p>
            <a:pPr lvl="2"/>
            <a:r>
              <a:rPr lang="en-GB" dirty="0" smtClean="0"/>
              <a:t>Reticulum</a:t>
            </a:r>
          </a:p>
          <a:p>
            <a:pPr lvl="2"/>
            <a:r>
              <a:rPr lang="en-GB" dirty="0" smtClean="0"/>
              <a:t>Omasum</a:t>
            </a:r>
          </a:p>
          <a:p>
            <a:pPr lvl="2"/>
            <a:r>
              <a:rPr lang="en-GB" dirty="0" smtClean="0"/>
              <a:t>Abomasum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204864"/>
            <a:ext cx="36401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573016"/>
            <a:ext cx="1986988" cy="149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9241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Objectives of Ruminant Nutrition</a:t>
            </a:r>
            <a:br>
              <a:rPr lang="en-GB" dirty="0" smtClean="0"/>
            </a:br>
            <a:r>
              <a:rPr lang="en-GB" dirty="0" smtClean="0"/>
              <a:t>	</a:t>
            </a:r>
            <a:endParaRPr lang="en-GB" dirty="0"/>
          </a:p>
        </p:txBody>
      </p:sp>
      <p:sp>
        <p:nvSpPr>
          <p:cNvPr id="3" name="Content Placeholder 2"/>
          <p:cNvSpPr>
            <a:spLocks noGrp="1"/>
          </p:cNvSpPr>
          <p:nvPr>
            <p:ph idx="1"/>
          </p:nvPr>
        </p:nvSpPr>
        <p:spPr/>
        <p:txBody>
          <a:bodyPr/>
          <a:lstStyle/>
          <a:p>
            <a:r>
              <a:rPr lang="en-GB" dirty="0" smtClean="0"/>
              <a:t>Feeding the rumen bugs</a:t>
            </a:r>
          </a:p>
          <a:p>
            <a:r>
              <a:rPr lang="en-GB" dirty="0" smtClean="0"/>
              <a:t>Maintaining rumen pH (not acidic)</a:t>
            </a:r>
          </a:p>
          <a:p>
            <a:endParaRPr lang="en-GB" dirty="0" smtClean="0"/>
          </a:p>
        </p:txBody>
      </p:sp>
    </p:spTree>
    <p:extLst>
      <p:ext uri="{BB962C8B-B14F-4D97-AF65-F5344CB8AC3E}">
        <p14:creationId xmlns:p14="http://schemas.microsoft.com/office/powerpoint/2010/main" val="5990306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Rumen Bugs Like?</a:t>
            </a:r>
            <a:endParaRPr lang="en-GB" dirty="0"/>
          </a:p>
        </p:txBody>
      </p:sp>
      <p:sp>
        <p:nvSpPr>
          <p:cNvPr id="3" name="Content Placeholder 2"/>
          <p:cNvSpPr>
            <a:spLocks noGrp="1"/>
          </p:cNvSpPr>
          <p:nvPr>
            <p:ph idx="1"/>
          </p:nvPr>
        </p:nvSpPr>
        <p:spPr/>
        <p:txBody>
          <a:bodyPr/>
          <a:lstStyle/>
          <a:p>
            <a:r>
              <a:rPr lang="en-GB" sz="2800" dirty="0" smtClean="0"/>
              <a:t>Fibre </a:t>
            </a:r>
            <a:r>
              <a:rPr lang="en-GB" sz="2800" b="1" dirty="0" smtClean="0">
                <a:solidFill>
                  <a:srgbClr val="FF0000"/>
                </a:solidFill>
              </a:rPr>
              <a:t>+ + +</a:t>
            </a:r>
          </a:p>
          <a:p>
            <a:pPr lvl="1"/>
            <a:r>
              <a:rPr lang="en-GB" sz="2800" dirty="0" smtClean="0"/>
              <a:t>Different types/sources, long and jaggy</a:t>
            </a:r>
          </a:p>
          <a:p>
            <a:r>
              <a:rPr lang="en-GB" sz="2800" dirty="0" smtClean="0"/>
              <a:t>Sugar </a:t>
            </a:r>
            <a:endParaRPr lang="en-GB" sz="2800" b="1" dirty="0">
              <a:solidFill>
                <a:srgbClr val="FF0000"/>
              </a:solidFill>
            </a:endParaRPr>
          </a:p>
          <a:p>
            <a:pPr lvl="1"/>
            <a:r>
              <a:rPr lang="en-GB" sz="2800" dirty="0" smtClean="0"/>
              <a:t>Ideally from sugary forage, e.g. young grass</a:t>
            </a:r>
          </a:p>
          <a:p>
            <a:r>
              <a:rPr lang="en-GB" sz="2800" dirty="0" smtClean="0"/>
              <a:t>Starch </a:t>
            </a:r>
            <a:endParaRPr lang="en-GB" sz="2800" b="1" dirty="0" smtClean="0">
              <a:solidFill>
                <a:srgbClr val="FF0000"/>
              </a:solidFill>
            </a:endParaRPr>
          </a:p>
          <a:p>
            <a:pPr lvl="1"/>
            <a:r>
              <a:rPr lang="en-GB" sz="2800" dirty="0" smtClean="0"/>
              <a:t>In small quantities or else </a:t>
            </a:r>
            <a:r>
              <a:rPr lang="en-GB" sz="2800" b="1" dirty="0" smtClean="0">
                <a:solidFill>
                  <a:srgbClr val="FF0000"/>
                </a:solidFill>
              </a:rPr>
              <a:t>risk of acidosis</a:t>
            </a:r>
          </a:p>
          <a:p>
            <a:r>
              <a:rPr lang="en-GB" sz="2800" dirty="0" smtClean="0"/>
              <a:t>Protein</a:t>
            </a:r>
            <a:endParaRPr lang="en-GB" sz="2800" b="1" dirty="0" smtClean="0">
              <a:solidFill>
                <a:srgbClr val="FF0000"/>
              </a:solidFill>
            </a:endParaRPr>
          </a:p>
          <a:p>
            <a:pPr lvl="1"/>
            <a:r>
              <a:rPr lang="en-GB" sz="2800" dirty="0" smtClean="0"/>
              <a:t>High quality, low quality</a:t>
            </a:r>
            <a:endParaRPr lang="en-GB" sz="2800" dirty="0"/>
          </a:p>
        </p:txBody>
      </p:sp>
    </p:spTree>
    <p:extLst>
      <p:ext uri="{BB962C8B-B14F-4D97-AF65-F5344CB8AC3E}">
        <p14:creationId xmlns:p14="http://schemas.microsoft.com/office/powerpoint/2010/main" val="1276577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Acidosis</a:t>
            </a:r>
            <a:endParaRPr lang="en-GB" dirty="0"/>
          </a:p>
        </p:txBody>
      </p:sp>
      <p:sp>
        <p:nvSpPr>
          <p:cNvPr id="3" name="Content Placeholder 2"/>
          <p:cNvSpPr>
            <a:spLocks noGrp="1"/>
          </p:cNvSpPr>
          <p:nvPr>
            <p:ph idx="1"/>
          </p:nvPr>
        </p:nvSpPr>
        <p:spPr/>
        <p:txBody>
          <a:bodyPr/>
          <a:lstStyle/>
          <a:p>
            <a:r>
              <a:rPr lang="en-GB" dirty="0" smtClean="0"/>
              <a:t>Risks – starchy diets, insufficient fibre</a:t>
            </a:r>
          </a:p>
          <a:p>
            <a:endParaRPr lang="en-GB" dirty="0"/>
          </a:p>
          <a:p>
            <a:r>
              <a:rPr lang="en-GB" dirty="0" smtClean="0"/>
              <a:t>Starch is very quick-release energy – digestive system can’t keep up, ferments instead, lowers pH and makes rumen acidic.</a:t>
            </a:r>
          </a:p>
          <a:p>
            <a:endParaRPr lang="en-GB" dirty="0"/>
          </a:p>
          <a:p>
            <a:r>
              <a:rPr lang="en-GB" dirty="0" smtClean="0"/>
              <a:t>Symptoms:  reduced appetite, scour, cud-balls…potentially death.</a:t>
            </a:r>
            <a:endParaRPr lang="en-GB" dirty="0"/>
          </a:p>
        </p:txBody>
      </p:sp>
    </p:spTree>
    <p:extLst>
      <p:ext uri="{BB962C8B-B14F-4D97-AF65-F5344CB8AC3E}">
        <p14:creationId xmlns:p14="http://schemas.microsoft.com/office/powerpoint/2010/main" val="3288841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Language of Nutrition:</a:t>
            </a:r>
            <a:br>
              <a:rPr lang="en-GB" dirty="0" smtClean="0"/>
            </a:br>
            <a:r>
              <a:rPr lang="en-GB" dirty="0" smtClean="0"/>
              <a:t>Dry Matter</a:t>
            </a:r>
            <a:endParaRPr lang="en-GB" dirty="0"/>
          </a:p>
        </p:txBody>
      </p:sp>
      <p:sp>
        <p:nvSpPr>
          <p:cNvPr id="3" name="Content Placeholder 2"/>
          <p:cNvSpPr>
            <a:spLocks noGrp="1"/>
          </p:cNvSpPr>
          <p:nvPr>
            <p:ph idx="1"/>
          </p:nvPr>
        </p:nvSpPr>
        <p:spPr/>
        <p:txBody>
          <a:bodyPr/>
          <a:lstStyle/>
          <a:p>
            <a:r>
              <a:rPr lang="en-GB" dirty="0" smtClean="0"/>
              <a:t>%DM:  Dry Matter</a:t>
            </a:r>
          </a:p>
          <a:p>
            <a:pPr lvl="1"/>
            <a:r>
              <a:rPr lang="en-GB" dirty="0" smtClean="0"/>
              <a:t>Is the proportion of the feed which is not water.</a:t>
            </a:r>
          </a:p>
          <a:p>
            <a:pPr lvl="1"/>
            <a:r>
              <a:rPr lang="en-GB" dirty="0" smtClean="0"/>
              <a:t>Allows us to compare feeds meaningfully.</a:t>
            </a:r>
          </a:p>
          <a:p>
            <a:pPr lvl="1"/>
            <a:endParaRPr lang="en-GB" dirty="0" smtClean="0"/>
          </a:p>
          <a:p>
            <a:pPr marL="457200" lvl="1" indent="0">
              <a:buNone/>
            </a:pPr>
            <a:endParaRPr lang="en-GB" dirty="0" smtClean="0"/>
          </a:p>
          <a:p>
            <a:pPr lvl="1"/>
            <a:endParaRPr lang="en-GB" dirty="0"/>
          </a:p>
        </p:txBody>
      </p:sp>
    </p:spTree>
    <p:extLst>
      <p:ext uri="{BB962C8B-B14F-4D97-AF65-F5344CB8AC3E}">
        <p14:creationId xmlns:p14="http://schemas.microsoft.com/office/powerpoint/2010/main" val="2541461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Language of Nutrition:</a:t>
            </a:r>
            <a:br>
              <a:rPr lang="en-GB" dirty="0"/>
            </a:br>
            <a:r>
              <a:rPr lang="en-GB" dirty="0"/>
              <a:t>Dry Matter</a:t>
            </a:r>
          </a:p>
        </p:txBody>
      </p:sp>
      <p:sp>
        <p:nvSpPr>
          <p:cNvPr id="3" name="Content Placeholder 2"/>
          <p:cNvSpPr>
            <a:spLocks noGrp="1"/>
          </p:cNvSpPr>
          <p:nvPr>
            <p:ph idx="1"/>
          </p:nvPr>
        </p:nvSpPr>
        <p:spPr/>
        <p:txBody>
          <a:bodyPr/>
          <a:lstStyle/>
          <a:p>
            <a:pPr marL="457200" lvl="1" indent="0">
              <a:buNone/>
            </a:pPr>
            <a:endParaRPr lang="en-GB" dirty="0"/>
          </a:p>
          <a:p>
            <a:pPr marL="457200" lvl="1" indent="0">
              <a:buNone/>
            </a:pPr>
            <a:r>
              <a:rPr lang="en-GB" dirty="0" smtClean="0"/>
              <a:t>1)1 kg silage @ 20% DM has 200g material</a:t>
            </a:r>
          </a:p>
          <a:p>
            <a:pPr marL="457200" lvl="1" indent="0">
              <a:buNone/>
            </a:pPr>
            <a:r>
              <a:rPr lang="en-GB" dirty="0" smtClean="0"/>
              <a:t>2)1kg silage @ 50% DM has </a:t>
            </a:r>
            <a:r>
              <a:rPr lang="en-GB" dirty="0"/>
              <a:t>5</a:t>
            </a:r>
            <a:r>
              <a:rPr lang="en-GB" dirty="0" smtClean="0"/>
              <a:t>00g material</a:t>
            </a:r>
          </a:p>
          <a:p>
            <a:pPr marL="457200" lvl="1" indent="0">
              <a:buNone/>
            </a:pPr>
            <a:endParaRPr lang="en-GB" dirty="0"/>
          </a:p>
          <a:p>
            <a:pPr marL="457200" lvl="1" indent="0">
              <a:buNone/>
            </a:pPr>
            <a:r>
              <a:rPr lang="en-GB" dirty="0" smtClean="0"/>
              <a:t>1tonne = £25</a:t>
            </a:r>
          </a:p>
          <a:p>
            <a:pPr marL="457200" lvl="1" indent="0">
              <a:buNone/>
            </a:pPr>
            <a:r>
              <a:rPr lang="en-GB" dirty="0" smtClean="0"/>
              <a:t>1) 12 p/kg</a:t>
            </a:r>
          </a:p>
          <a:p>
            <a:pPr marL="457200" lvl="1" indent="0">
              <a:buNone/>
            </a:pPr>
            <a:r>
              <a:rPr lang="en-GB" dirty="0" smtClean="0"/>
              <a:t>2) 5 p/kg</a:t>
            </a:r>
          </a:p>
          <a:p>
            <a:pPr marL="457200" lvl="1" indent="0">
              <a:buNone/>
            </a:pPr>
            <a:endParaRPr lang="en-GB" dirty="0" smtClean="0"/>
          </a:p>
        </p:txBody>
      </p:sp>
    </p:spTree>
    <p:extLst>
      <p:ext uri="{BB962C8B-B14F-4D97-AF65-F5344CB8AC3E}">
        <p14:creationId xmlns:p14="http://schemas.microsoft.com/office/powerpoint/2010/main" val="1802430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Language of Nutrition:</a:t>
            </a:r>
            <a:br>
              <a:rPr lang="en-GB" dirty="0" smtClean="0"/>
            </a:br>
            <a:r>
              <a:rPr lang="en-GB" dirty="0" smtClean="0"/>
              <a:t>ME</a:t>
            </a:r>
            <a:endParaRPr lang="en-GB" dirty="0"/>
          </a:p>
        </p:txBody>
      </p:sp>
      <p:sp>
        <p:nvSpPr>
          <p:cNvPr id="3" name="Content Placeholder 2"/>
          <p:cNvSpPr>
            <a:spLocks noGrp="1"/>
          </p:cNvSpPr>
          <p:nvPr>
            <p:ph idx="1"/>
          </p:nvPr>
        </p:nvSpPr>
        <p:spPr/>
        <p:txBody>
          <a:bodyPr/>
          <a:lstStyle/>
          <a:p>
            <a:r>
              <a:rPr lang="en-GB" dirty="0" err="1" smtClean="0"/>
              <a:t>Metabolisable</a:t>
            </a:r>
            <a:r>
              <a:rPr lang="en-GB" dirty="0" smtClean="0"/>
              <a:t> Energy (ME)</a:t>
            </a:r>
          </a:p>
          <a:p>
            <a:r>
              <a:rPr lang="en-GB" dirty="0" smtClean="0"/>
              <a:t>MJ/kg DM</a:t>
            </a:r>
          </a:p>
          <a:p>
            <a:r>
              <a:rPr lang="en-GB" dirty="0" smtClean="0"/>
              <a:t>How much energy is in a food.</a:t>
            </a:r>
          </a:p>
          <a:p>
            <a:r>
              <a:rPr lang="en-GB" dirty="0" smtClean="0"/>
              <a:t>Allows us to work out how much feed is required.</a:t>
            </a:r>
          </a:p>
          <a:p>
            <a:r>
              <a:rPr lang="en-GB" dirty="0" smtClean="0"/>
              <a:t>A 70 kg ewe needs about 8 MJ energy for maintenance.  She would need to eat about 1 kg of dry matter @ 8 ME.</a:t>
            </a:r>
          </a:p>
          <a:p>
            <a:pPr marL="0" indent="0">
              <a:buNone/>
            </a:pPr>
            <a:endParaRPr lang="en-GB" dirty="0" smtClean="0"/>
          </a:p>
          <a:p>
            <a:pPr lvl="1"/>
            <a:endParaRPr lang="en-GB" dirty="0"/>
          </a:p>
        </p:txBody>
      </p:sp>
    </p:spTree>
    <p:extLst>
      <p:ext uri="{BB962C8B-B14F-4D97-AF65-F5344CB8AC3E}">
        <p14:creationId xmlns:p14="http://schemas.microsoft.com/office/powerpoint/2010/main" val="256207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What would you call this Suffolk male sheep?</a:t>
            </a:r>
          </a:p>
          <a:p>
            <a:pPr marL="0" indent="0">
              <a:buNone/>
            </a:pP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340" y="3212976"/>
            <a:ext cx="3723154" cy="281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218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Language of Nutrition:</a:t>
            </a:r>
            <a:br>
              <a:rPr lang="en-GB" dirty="0" smtClean="0"/>
            </a:br>
            <a:r>
              <a:rPr lang="en-GB" dirty="0" smtClean="0"/>
              <a:t>CP</a:t>
            </a:r>
            <a:endParaRPr lang="en-GB" dirty="0"/>
          </a:p>
        </p:txBody>
      </p:sp>
      <p:sp>
        <p:nvSpPr>
          <p:cNvPr id="3" name="Content Placeholder 2"/>
          <p:cNvSpPr>
            <a:spLocks noGrp="1"/>
          </p:cNvSpPr>
          <p:nvPr>
            <p:ph idx="1"/>
          </p:nvPr>
        </p:nvSpPr>
        <p:spPr/>
        <p:txBody>
          <a:bodyPr/>
          <a:lstStyle/>
          <a:p>
            <a:r>
              <a:rPr lang="en-GB" dirty="0" smtClean="0"/>
              <a:t>Crude Protein (CP)</a:t>
            </a:r>
          </a:p>
          <a:p>
            <a:r>
              <a:rPr lang="en-GB" dirty="0" smtClean="0"/>
              <a:t>% of DM</a:t>
            </a:r>
          </a:p>
          <a:p>
            <a:r>
              <a:rPr lang="en-GB" dirty="0" smtClean="0"/>
              <a:t>How much total protein is in a food.</a:t>
            </a:r>
          </a:p>
          <a:p>
            <a:r>
              <a:rPr lang="en-GB" dirty="0" smtClean="0"/>
              <a:t>Doesn’t reflect how much is ‘by-pass’ protein.</a:t>
            </a:r>
          </a:p>
          <a:p>
            <a:r>
              <a:rPr lang="en-GB" dirty="0" smtClean="0"/>
              <a:t>Silage @ 11% CP  has 110g/kg </a:t>
            </a:r>
          </a:p>
          <a:p>
            <a:pPr marL="0" indent="0">
              <a:buNone/>
            </a:pPr>
            <a:endParaRPr lang="en-GB" dirty="0" smtClean="0"/>
          </a:p>
          <a:p>
            <a:pPr lvl="1"/>
            <a:endParaRPr lang="en-GB" dirty="0"/>
          </a:p>
        </p:txBody>
      </p:sp>
    </p:spTree>
    <p:extLst>
      <p:ext uri="{BB962C8B-B14F-4D97-AF65-F5344CB8AC3E}">
        <p14:creationId xmlns:p14="http://schemas.microsoft.com/office/powerpoint/2010/main" val="2674439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Grass!</a:t>
            </a:r>
            <a:endParaRPr lang="en-GB" dirty="0"/>
          </a:p>
        </p:txBody>
      </p:sp>
      <p:sp>
        <p:nvSpPr>
          <p:cNvPr id="3" name="Content Placeholder 2"/>
          <p:cNvSpPr>
            <a:spLocks noGrp="1"/>
          </p:cNvSpPr>
          <p:nvPr>
            <p:ph idx="1"/>
          </p:nvPr>
        </p:nvSpPr>
        <p:spPr/>
        <p:txBody>
          <a:bodyPr/>
          <a:lstStyle/>
          <a:p>
            <a:r>
              <a:rPr lang="en-GB" dirty="0" smtClean="0"/>
              <a:t>Grass and derived forages (hay, silage, </a:t>
            </a:r>
            <a:r>
              <a:rPr lang="en-GB" dirty="0" err="1" smtClean="0"/>
              <a:t>haylage</a:t>
            </a:r>
            <a:r>
              <a:rPr lang="en-GB" dirty="0" smtClean="0"/>
              <a:t>) are the best feeds for ruminants.</a:t>
            </a:r>
          </a:p>
          <a:p>
            <a:endParaRPr lang="en-GB" dirty="0"/>
          </a:p>
          <a:p>
            <a:endParaRPr lang="en-GB" dirty="0"/>
          </a:p>
        </p:txBody>
      </p:sp>
    </p:spTree>
    <p:extLst>
      <p:ext uri="{BB962C8B-B14F-4D97-AF65-F5344CB8AC3E}">
        <p14:creationId xmlns:p14="http://schemas.microsoft.com/office/powerpoint/2010/main" val="2997930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Grazed Grass</a:t>
            </a:r>
            <a:endParaRPr lang="en-GB" dirty="0"/>
          </a:p>
        </p:txBody>
      </p:sp>
      <p:sp>
        <p:nvSpPr>
          <p:cNvPr id="3" name="Content Placeholder 2"/>
          <p:cNvSpPr>
            <a:spLocks noGrp="1"/>
          </p:cNvSpPr>
          <p:nvPr>
            <p:ph idx="1"/>
          </p:nvPr>
        </p:nvSpPr>
        <p:spPr/>
        <p:txBody>
          <a:bodyPr/>
          <a:lstStyle/>
          <a:p>
            <a:r>
              <a:rPr lang="en-GB" dirty="0" smtClean="0"/>
              <a:t>How many stock you can have depends on:</a:t>
            </a:r>
          </a:p>
          <a:p>
            <a:pPr lvl="1"/>
            <a:r>
              <a:rPr lang="en-GB" dirty="0" smtClean="0"/>
              <a:t>Area</a:t>
            </a:r>
          </a:p>
          <a:p>
            <a:pPr lvl="1"/>
            <a:r>
              <a:rPr lang="en-GB" dirty="0" smtClean="0"/>
              <a:t>Quality</a:t>
            </a:r>
          </a:p>
          <a:p>
            <a:pPr lvl="1"/>
            <a:r>
              <a:rPr lang="en-GB" dirty="0" smtClean="0"/>
              <a:t>Housing</a:t>
            </a:r>
          </a:p>
          <a:p>
            <a:r>
              <a:rPr lang="en-GB" dirty="0" smtClean="0"/>
              <a:t>Rules of thumb:</a:t>
            </a:r>
          </a:p>
          <a:p>
            <a:pPr lvl="1"/>
            <a:r>
              <a:rPr lang="en-GB" dirty="0" smtClean="0"/>
              <a:t>2 – 4 ewes/acre</a:t>
            </a:r>
          </a:p>
          <a:p>
            <a:pPr lvl="1"/>
            <a:r>
              <a:rPr lang="en-GB" dirty="0" smtClean="0"/>
              <a:t>0.75 beef cows/acre</a:t>
            </a:r>
          </a:p>
          <a:p>
            <a:pPr lvl="1"/>
            <a:r>
              <a:rPr lang="en-GB" dirty="0" smtClean="0"/>
              <a:t>(1 hectare = 2.471 acres)</a:t>
            </a:r>
            <a:endParaRPr lang="en-GB" dirty="0"/>
          </a:p>
        </p:txBody>
      </p:sp>
    </p:spTree>
    <p:extLst>
      <p:ext uri="{BB962C8B-B14F-4D97-AF65-F5344CB8AC3E}">
        <p14:creationId xmlns:p14="http://schemas.microsoft.com/office/powerpoint/2010/main" val="1766232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Grass</a:t>
            </a:r>
            <a:endParaRPr lang="en-GB" dirty="0"/>
          </a:p>
        </p:txBody>
      </p:sp>
      <p:sp>
        <p:nvSpPr>
          <p:cNvPr id="3" name="Content Placeholder 2"/>
          <p:cNvSpPr>
            <a:spLocks noGrp="1"/>
          </p:cNvSpPr>
          <p:nvPr>
            <p:ph idx="1"/>
          </p:nvPr>
        </p:nvSpPr>
        <p:spPr/>
        <p:txBody>
          <a:bodyPr/>
          <a:lstStyle/>
          <a:p>
            <a:r>
              <a:rPr lang="en-GB" dirty="0" smtClean="0"/>
              <a:t>Assess your sward</a:t>
            </a:r>
          </a:p>
          <a:p>
            <a:r>
              <a:rPr lang="en-GB" dirty="0" smtClean="0"/>
              <a:t>Get soil samples taken</a:t>
            </a:r>
          </a:p>
          <a:p>
            <a:r>
              <a:rPr lang="en-GB" dirty="0" smtClean="0"/>
              <a:t>Consider stocking mix</a:t>
            </a:r>
          </a:p>
          <a:p>
            <a:pPr lvl="1"/>
            <a:r>
              <a:rPr lang="en-GB" dirty="0" smtClean="0"/>
              <a:t>Growing livestock need high energy/sugar</a:t>
            </a:r>
          </a:p>
          <a:p>
            <a:pPr lvl="1"/>
            <a:r>
              <a:rPr lang="en-GB" dirty="0" smtClean="0"/>
              <a:t>Horses need low energy/sugar</a:t>
            </a:r>
          </a:p>
          <a:p>
            <a:pPr lvl="1"/>
            <a:endParaRPr lang="en-GB" dirty="0" smtClean="0"/>
          </a:p>
          <a:p>
            <a:r>
              <a:rPr lang="en-GB" i="1" dirty="0" smtClean="0"/>
              <a:t>Part 2 – more info on grassland.</a:t>
            </a:r>
            <a:endParaRPr lang="en-GB" i="1" dirty="0"/>
          </a:p>
        </p:txBody>
      </p:sp>
    </p:spTree>
    <p:extLst>
      <p:ext uri="{BB962C8B-B14F-4D97-AF65-F5344CB8AC3E}">
        <p14:creationId xmlns:p14="http://schemas.microsoft.com/office/powerpoint/2010/main" val="1555877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Grass</a:t>
            </a:r>
            <a:endParaRPr lang="en-GB" dirty="0"/>
          </a:p>
        </p:txBody>
      </p:sp>
      <p:sp>
        <p:nvSpPr>
          <p:cNvPr id="3" name="Content Placeholder 2"/>
          <p:cNvSpPr>
            <a:spLocks noGrp="1"/>
          </p:cNvSpPr>
          <p:nvPr>
            <p:ph idx="1"/>
          </p:nvPr>
        </p:nvSpPr>
        <p:spPr/>
        <p:txBody>
          <a:bodyPr/>
          <a:lstStyle/>
          <a:p>
            <a:r>
              <a:rPr lang="en-GB" dirty="0" smtClean="0"/>
              <a:t>Some stock will need restricted access to grass, particularly if it is of very good quality.</a:t>
            </a:r>
          </a:p>
          <a:p>
            <a:pPr lvl="1"/>
            <a:endParaRPr lang="en-GB" dirty="0" smtClean="0"/>
          </a:p>
          <a:p>
            <a:endParaRPr lang="en-GB" i="1" dirty="0" smtClean="0"/>
          </a:p>
          <a:p>
            <a:endParaRPr lang="en-GB" i="1" dirty="0"/>
          </a:p>
          <a:p>
            <a:endParaRPr lang="en-GB" i="1" dirty="0" smtClean="0"/>
          </a:p>
          <a:p>
            <a:endParaRPr lang="en-GB" i="1" dirty="0"/>
          </a:p>
        </p:txBody>
      </p:sp>
    </p:spTree>
    <p:extLst>
      <p:ext uri="{BB962C8B-B14F-4D97-AF65-F5344CB8AC3E}">
        <p14:creationId xmlns:p14="http://schemas.microsoft.com/office/powerpoint/2010/main" val="27398650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Conserved Grass</a:t>
            </a:r>
            <a:endParaRPr lang="en-GB" dirty="0"/>
          </a:p>
        </p:txBody>
      </p:sp>
      <p:sp>
        <p:nvSpPr>
          <p:cNvPr id="3" name="Content Placeholder 2"/>
          <p:cNvSpPr>
            <a:spLocks noGrp="1"/>
          </p:cNvSpPr>
          <p:nvPr>
            <p:ph idx="1"/>
          </p:nvPr>
        </p:nvSpPr>
        <p:spPr/>
        <p:txBody>
          <a:bodyPr/>
          <a:lstStyle/>
          <a:p>
            <a:r>
              <a:rPr lang="en-GB" dirty="0" smtClean="0"/>
              <a:t>Grass can be conserved for the winter as:</a:t>
            </a:r>
          </a:p>
          <a:p>
            <a:pPr marL="0" indent="0">
              <a:buNone/>
            </a:pPr>
            <a:r>
              <a:rPr lang="en-GB" dirty="0" smtClean="0"/>
              <a:t> </a:t>
            </a:r>
          </a:p>
          <a:p>
            <a:pPr lvl="1"/>
            <a:r>
              <a:rPr lang="en-GB" dirty="0" smtClean="0"/>
              <a:t>Hay </a:t>
            </a:r>
          </a:p>
          <a:p>
            <a:pPr lvl="1"/>
            <a:r>
              <a:rPr lang="en-GB" dirty="0" err="1" smtClean="0"/>
              <a:t>Haylage</a:t>
            </a:r>
            <a:r>
              <a:rPr lang="en-GB" dirty="0" smtClean="0"/>
              <a:t> </a:t>
            </a:r>
          </a:p>
          <a:p>
            <a:pPr lvl="1"/>
            <a:r>
              <a:rPr lang="en-GB" dirty="0" smtClean="0"/>
              <a:t>Silage</a:t>
            </a:r>
          </a:p>
          <a:p>
            <a:pPr lvl="1"/>
            <a:endParaRPr lang="en-GB" dirty="0"/>
          </a:p>
          <a:p>
            <a:pPr marL="457200" lvl="1" indent="0">
              <a:buNone/>
            </a:pPr>
            <a:endParaRPr lang="en-GB" dirty="0"/>
          </a:p>
        </p:txBody>
      </p:sp>
    </p:spTree>
    <p:extLst>
      <p:ext uri="{BB962C8B-B14F-4D97-AF65-F5344CB8AC3E}">
        <p14:creationId xmlns:p14="http://schemas.microsoft.com/office/powerpoint/2010/main" val="3448612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Hay</a:t>
            </a:r>
            <a:endParaRPr lang="en-GB" dirty="0"/>
          </a:p>
        </p:txBody>
      </p:sp>
      <p:sp>
        <p:nvSpPr>
          <p:cNvPr id="3" name="Content Placeholder 2"/>
          <p:cNvSpPr>
            <a:spLocks noGrp="1"/>
          </p:cNvSpPr>
          <p:nvPr>
            <p:ph idx="1"/>
          </p:nvPr>
        </p:nvSpPr>
        <p:spPr/>
        <p:txBody>
          <a:bodyPr/>
          <a:lstStyle/>
          <a:p>
            <a:r>
              <a:rPr lang="en-GB" sz="2800" dirty="0" smtClean="0"/>
              <a:t>Very dry (85+% DM)</a:t>
            </a:r>
          </a:p>
          <a:p>
            <a:r>
              <a:rPr lang="en-GB" sz="2800" dirty="0" smtClean="0"/>
              <a:t>Not wrapped</a:t>
            </a:r>
          </a:p>
          <a:p>
            <a:r>
              <a:rPr lang="en-GB" sz="2800" dirty="0" smtClean="0"/>
              <a:t>8 – 9 MJ/kg DM (ME)*</a:t>
            </a:r>
          </a:p>
          <a:p>
            <a:r>
              <a:rPr lang="en-GB" sz="2800" dirty="0" smtClean="0"/>
              <a:t>8 – 10% CP*</a:t>
            </a:r>
          </a:p>
          <a:p>
            <a:endParaRPr lang="en-GB" sz="2800" dirty="0"/>
          </a:p>
          <a:p>
            <a:endParaRPr lang="en-GB" sz="2800" dirty="0" smtClean="0"/>
          </a:p>
          <a:p>
            <a:endParaRPr lang="en-GB" sz="2800" dirty="0"/>
          </a:p>
          <a:p>
            <a:endParaRPr lang="en-GB" sz="2800" dirty="0" smtClean="0"/>
          </a:p>
          <a:p>
            <a:pPr marL="0" indent="0">
              <a:buNone/>
            </a:pPr>
            <a:r>
              <a:rPr lang="en-GB" sz="2800" dirty="0" smtClean="0"/>
              <a:t>* Highly variable – analyse!</a:t>
            </a:r>
            <a:endParaRPr lang="en-GB"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429000"/>
            <a:ext cx="1934344" cy="193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034607"/>
            <a:ext cx="20970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032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Silage</a:t>
            </a:r>
            <a:endParaRPr lang="en-GB" dirty="0"/>
          </a:p>
        </p:txBody>
      </p:sp>
      <p:sp>
        <p:nvSpPr>
          <p:cNvPr id="3" name="Content Placeholder 2"/>
          <p:cNvSpPr>
            <a:spLocks noGrp="1"/>
          </p:cNvSpPr>
          <p:nvPr>
            <p:ph idx="1"/>
          </p:nvPr>
        </p:nvSpPr>
        <p:spPr/>
        <p:txBody>
          <a:bodyPr/>
          <a:lstStyle/>
          <a:p>
            <a:r>
              <a:rPr lang="en-GB" sz="2800" dirty="0" smtClean="0"/>
              <a:t>Variable dry matter (15 - 40% DM)</a:t>
            </a:r>
          </a:p>
          <a:p>
            <a:r>
              <a:rPr lang="en-GB" sz="2800" dirty="0" smtClean="0"/>
              <a:t>Wrapped/sealed</a:t>
            </a:r>
          </a:p>
          <a:p>
            <a:r>
              <a:rPr lang="en-GB" sz="2800" dirty="0" smtClean="0"/>
              <a:t>Pit or Bales</a:t>
            </a:r>
          </a:p>
          <a:p>
            <a:r>
              <a:rPr lang="en-GB" sz="2800" dirty="0" smtClean="0"/>
              <a:t>10 - 13 MJ/kg DM (ME)*</a:t>
            </a:r>
          </a:p>
          <a:p>
            <a:r>
              <a:rPr lang="en-GB" sz="2800" dirty="0" smtClean="0"/>
              <a:t>10 - 15% CP*</a:t>
            </a:r>
          </a:p>
          <a:p>
            <a:pPr marL="0" indent="0">
              <a:buNone/>
            </a:pPr>
            <a:r>
              <a:rPr lang="en-GB" sz="2800" dirty="0" smtClean="0"/>
              <a:t>* Highly variable – analyse!</a:t>
            </a:r>
            <a:endParaRPr lang="en-GB" sz="2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340768"/>
            <a:ext cx="2438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369" y="4725144"/>
            <a:ext cx="1949152" cy="146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4198" y="3212976"/>
            <a:ext cx="2438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983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Haylage</a:t>
            </a:r>
            <a:endParaRPr lang="en-GB" dirty="0"/>
          </a:p>
        </p:txBody>
      </p:sp>
      <p:sp>
        <p:nvSpPr>
          <p:cNvPr id="3" name="Content Placeholder 2"/>
          <p:cNvSpPr>
            <a:spLocks noGrp="1"/>
          </p:cNvSpPr>
          <p:nvPr>
            <p:ph idx="1"/>
          </p:nvPr>
        </p:nvSpPr>
        <p:spPr/>
        <p:txBody>
          <a:bodyPr/>
          <a:lstStyle/>
          <a:p>
            <a:r>
              <a:rPr lang="en-GB" sz="2800" dirty="0" smtClean="0"/>
              <a:t>Variable dry matter (40 - 80% DM)</a:t>
            </a:r>
          </a:p>
          <a:p>
            <a:r>
              <a:rPr lang="en-GB" sz="2800" dirty="0" smtClean="0"/>
              <a:t>Wrapped Bales</a:t>
            </a:r>
          </a:p>
          <a:p>
            <a:r>
              <a:rPr lang="en-GB" sz="2800" dirty="0" smtClean="0"/>
              <a:t>8 - 12 MJ/kg DM (ME)*</a:t>
            </a:r>
          </a:p>
          <a:p>
            <a:r>
              <a:rPr lang="en-GB" sz="2800" dirty="0" smtClean="0"/>
              <a:t>8 - 14% CP*</a:t>
            </a:r>
          </a:p>
          <a:p>
            <a:pPr marL="0" indent="0">
              <a:buNone/>
            </a:pPr>
            <a:r>
              <a:rPr lang="en-GB" sz="2800" dirty="0" smtClean="0"/>
              <a:t>* Highly variable – analyse!</a:t>
            </a:r>
            <a:endParaRPr lang="en-GB" sz="2800" dirty="0"/>
          </a:p>
        </p:txBody>
      </p:sp>
    </p:spTree>
    <p:extLst>
      <p:ext uri="{BB962C8B-B14F-4D97-AF65-F5344CB8AC3E}">
        <p14:creationId xmlns:p14="http://schemas.microsoft.com/office/powerpoint/2010/main" val="2452419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Silage/</a:t>
            </a:r>
            <a:r>
              <a:rPr lang="en-GB" dirty="0" err="1" smtClean="0"/>
              <a:t>haylage</a:t>
            </a:r>
            <a:endParaRPr lang="en-GB" dirty="0"/>
          </a:p>
        </p:txBody>
      </p:sp>
      <p:sp>
        <p:nvSpPr>
          <p:cNvPr id="3" name="Content Placeholder 2"/>
          <p:cNvSpPr>
            <a:spLocks noGrp="1"/>
          </p:cNvSpPr>
          <p:nvPr>
            <p:ph idx="1"/>
          </p:nvPr>
        </p:nvSpPr>
        <p:spPr/>
        <p:txBody>
          <a:bodyPr/>
          <a:lstStyle/>
          <a:p>
            <a:r>
              <a:rPr lang="en-GB" dirty="0" smtClean="0"/>
              <a:t>Less stable than hay – but can be stored outside</a:t>
            </a:r>
          </a:p>
          <a:p>
            <a:r>
              <a:rPr lang="en-GB" dirty="0" smtClean="0"/>
              <a:t>Anaerobic process – need to keep bales well sealed</a:t>
            </a:r>
          </a:p>
          <a:p>
            <a:r>
              <a:rPr lang="en-GB" dirty="0" smtClean="0"/>
              <a:t>Ideally don’t move bales once they’re made, i.e. stack in-situ or get delivered in small quantities</a:t>
            </a:r>
            <a:endParaRPr lang="en-GB" dirty="0"/>
          </a:p>
        </p:txBody>
      </p:sp>
    </p:spTree>
    <p:extLst>
      <p:ext uri="{BB962C8B-B14F-4D97-AF65-F5344CB8AC3E}">
        <p14:creationId xmlns:p14="http://schemas.microsoft.com/office/powerpoint/2010/main" val="151261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Terminology: EWE LAMB</a:t>
            </a:r>
          </a:p>
        </p:txBody>
      </p:sp>
      <p:sp>
        <p:nvSpPr>
          <p:cNvPr id="5123" name="Rectangle 3"/>
          <p:cNvSpPr>
            <a:spLocks noGrp="1" noChangeArrowheads="1"/>
          </p:cNvSpPr>
          <p:nvPr>
            <p:ph idx="1"/>
          </p:nvPr>
        </p:nvSpPr>
        <p:spPr>
          <a:xfrm>
            <a:off x="273050" y="2708275"/>
            <a:ext cx="8620125" cy="3417888"/>
          </a:xfrm>
        </p:spPr>
        <p:txBody>
          <a:bodyPr/>
          <a:lstStyle/>
          <a:p>
            <a:pPr eaLnBrk="1" hangingPunct="1"/>
            <a:endParaRPr lang="en-GB" dirty="0" smtClean="0"/>
          </a:p>
          <a:p>
            <a:pPr eaLnBrk="1" hangingPunct="1"/>
            <a:endParaRPr lang="en-GB" dirty="0"/>
          </a:p>
          <a:p>
            <a:pPr eaLnBrk="1" hangingPunct="1"/>
            <a:endParaRPr lang="en-GB" dirty="0" smtClean="0"/>
          </a:p>
          <a:p>
            <a:pPr eaLnBrk="1" hangingPunct="1"/>
            <a:r>
              <a:rPr lang="en-GB" dirty="0" smtClean="0"/>
              <a:t>Female lamb from time of birth until weaned </a:t>
            </a:r>
          </a:p>
          <a:p>
            <a:pPr marL="0" indent="0" eaLnBrk="1" hangingPunct="1">
              <a:buNone/>
            </a:pPr>
            <a:r>
              <a:rPr lang="en-GB" dirty="0"/>
              <a:t>	</a:t>
            </a:r>
            <a:r>
              <a:rPr lang="en-GB" dirty="0" smtClean="0"/>
              <a:t>			or </a:t>
            </a:r>
          </a:p>
          <a:p>
            <a:pPr marL="0" indent="0" eaLnBrk="1" hangingPunct="1">
              <a:buNone/>
            </a:pPr>
            <a:r>
              <a:rPr lang="en-GB" dirty="0" smtClean="0"/>
              <a:t>			until the new year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832" y="1340768"/>
            <a:ext cx="1940312"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054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Forage Quality</a:t>
            </a:r>
            <a:endParaRPr lang="en-GB" dirty="0"/>
          </a:p>
        </p:txBody>
      </p:sp>
      <p:sp>
        <p:nvSpPr>
          <p:cNvPr id="3" name="Content Placeholder 2"/>
          <p:cNvSpPr>
            <a:spLocks noGrp="1"/>
          </p:cNvSpPr>
          <p:nvPr>
            <p:ph idx="1"/>
          </p:nvPr>
        </p:nvSpPr>
        <p:spPr/>
        <p:txBody>
          <a:bodyPr/>
          <a:lstStyle/>
          <a:p>
            <a:r>
              <a:rPr lang="en-GB" dirty="0" smtClean="0"/>
              <a:t>Good hay, </a:t>
            </a:r>
            <a:r>
              <a:rPr lang="en-GB" dirty="0" err="1" smtClean="0"/>
              <a:t>haylage</a:t>
            </a:r>
            <a:r>
              <a:rPr lang="en-GB" dirty="0" smtClean="0"/>
              <a:t> or silage should look and smell appetising </a:t>
            </a:r>
          </a:p>
          <a:p>
            <a:pPr lvl="1"/>
            <a:r>
              <a:rPr lang="en-GB" dirty="0" smtClean="0"/>
              <a:t>Not mouldy</a:t>
            </a:r>
          </a:p>
          <a:p>
            <a:pPr lvl="1"/>
            <a:r>
              <a:rPr lang="en-GB" dirty="0" smtClean="0"/>
              <a:t>Not black</a:t>
            </a:r>
          </a:p>
          <a:p>
            <a:pPr lvl="1"/>
            <a:r>
              <a:rPr lang="en-GB" dirty="0" smtClean="0"/>
              <a:t>Not foul-smelling</a:t>
            </a:r>
          </a:p>
          <a:p>
            <a:pPr lvl="1"/>
            <a:r>
              <a:rPr lang="en-GB" dirty="0" smtClean="0"/>
              <a:t>Not heating</a:t>
            </a:r>
          </a:p>
        </p:txBody>
      </p:sp>
    </p:spTree>
    <p:extLst>
      <p:ext uri="{BB962C8B-B14F-4D97-AF65-F5344CB8AC3E}">
        <p14:creationId xmlns:p14="http://schemas.microsoft.com/office/powerpoint/2010/main" val="2398407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Forage Requirements</a:t>
            </a:r>
            <a:endParaRPr lang="en-GB" dirty="0"/>
          </a:p>
        </p:txBody>
      </p:sp>
      <p:sp>
        <p:nvSpPr>
          <p:cNvPr id="3" name="Content Placeholder 2"/>
          <p:cNvSpPr>
            <a:spLocks noGrp="1"/>
          </p:cNvSpPr>
          <p:nvPr>
            <p:ph idx="1"/>
          </p:nvPr>
        </p:nvSpPr>
        <p:spPr/>
        <p:txBody>
          <a:bodyPr/>
          <a:lstStyle/>
          <a:p>
            <a:r>
              <a:rPr lang="en-GB" dirty="0" smtClean="0"/>
              <a:t>Sheep need good quality forage – fussier, smaller mouths, more prone to </a:t>
            </a:r>
            <a:r>
              <a:rPr lang="en-GB" dirty="0" err="1" smtClean="0"/>
              <a:t>listeriosis</a:t>
            </a:r>
            <a:r>
              <a:rPr lang="en-GB" dirty="0" smtClean="0"/>
              <a:t> </a:t>
            </a:r>
            <a:r>
              <a:rPr lang="en-GB" dirty="0" err="1" smtClean="0"/>
              <a:t>etc</a:t>
            </a:r>
            <a:endParaRPr lang="en-GB" dirty="0" smtClean="0"/>
          </a:p>
          <a:p>
            <a:endParaRPr lang="en-GB" dirty="0"/>
          </a:p>
          <a:p>
            <a:r>
              <a:rPr lang="en-GB" dirty="0" smtClean="0"/>
              <a:t>Cattle can cope with coarser forage, less picky, less susceptible to </a:t>
            </a:r>
            <a:r>
              <a:rPr lang="en-GB" dirty="0" err="1" smtClean="0"/>
              <a:t>listeriosis</a:t>
            </a:r>
            <a:r>
              <a:rPr lang="en-GB" dirty="0" smtClean="0"/>
              <a:t> etc.</a:t>
            </a:r>
          </a:p>
        </p:txBody>
      </p:sp>
    </p:spTree>
    <p:extLst>
      <p:ext uri="{BB962C8B-B14F-4D97-AF65-F5344CB8AC3E}">
        <p14:creationId xmlns:p14="http://schemas.microsoft.com/office/powerpoint/2010/main" val="1792512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Supplementing Forage</a:t>
            </a:r>
            <a:endParaRPr lang="en-GB" dirty="0"/>
          </a:p>
        </p:txBody>
      </p:sp>
      <p:sp>
        <p:nvSpPr>
          <p:cNvPr id="3" name="Content Placeholder 2"/>
          <p:cNvSpPr>
            <a:spLocks noGrp="1"/>
          </p:cNvSpPr>
          <p:nvPr>
            <p:ph idx="1"/>
          </p:nvPr>
        </p:nvSpPr>
        <p:spPr/>
        <p:txBody>
          <a:bodyPr/>
          <a:lstStyle/>
          <a:p>
            <a:r>
              <a:rPr lang="en-GB" dirty="0" smtClean="0"/>
              <a:t>Maintenance/early pregnancy/mid/late lactation on good pasture – unlikely to need supplementation.  </a:t>
            </a:r>
          </a:p>
          <a:p>
            <a:r>
              <a:rPr lang="en-GB" dirty="0" smtClean="0"/>
              <a:t>Late pregnancy/peak lactation – may need some supplementation.</a:t>
            </a:r>
          </a:p>
          <a:p>
            <a:pPr lvl="1"/>
            <a:r>
              <a:rPr lang="en-GB" dirty="0" smtClean="0"/>
              <a:t>Energy</a:t>
            </a:r>
          </a:p>
          <a:p>
            <a:pPr lvl="1"/>
            <a:r>
              <a:rPr lang="en-GB" dirty="0" smtClean="0"/>
              <a:t>Protein </a:t>
            </a:r>
            <a:endParaRPr lang="en-GB" dirty="0"/>
          </a:p>
        </p:txBody>
      </p:sp>
    </p:spTree>
    <p:extLst>
      <p:ext uri="{BB962C8B-B14F-4D97-AF65-F5344CB8AC3E}">
        <p14:creationId xmlns:p14="http://schemas.microsoft.com/office/powerpoint/2010/main" val="3934386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GB" sz="3200" b="1" smtClean="0"/>
              <a:t>Energy Supplements: Cereals</a:t>
            </a:r>
          </a:p>
        </p:txBody>
      </p:sp>
      <p:sp>
        <p:nvSpPr>
          <p:cNvPr id="3" name="Content Placeholder 2"/>
          <p:cNvSpPr>
            <a:spLocks noGrp="1"/>
          </p:cNvSpPr>
          <p:nvPr>
            <p:ph idx="1"/>
          </p:nvPr>
        </p:nvSpPr>
        <p:spPr>
          <a:xfrm>
            <a:off x="261440" y="1165226"/>
            <a:ext cx="8621121" cy="5218113"/>
          </a:xfrm>
        </p:spPr>
        <p:txBody>
          <a:bodyPr rtlCol="0">
            <a:normAutofit/>
          </a:bodyPr>
          <a:lstStyle/>
          <a:p>
            <a:pPr marL="0" indent="0" eaLnBrk="1" fontAlgn="auto" hangingPunct="1">
              <a:spcAft>
                <a:spcPts val="0"/>
              </a:spcAft>
              <a:buFontTx/>
              <a:buNone/>
              <a:defRPr/>
            </a:pPr>
            <a:endParaRPr lang="en-GB" sz="2400" dirty="0" smtClean="0"/>
          </a:p>
          <a:p>
            <a:pPr marL="0" indent="0" eaLnBrk="1" fontAlgn="auto" hangingPunct="1">
              <a:spcAft>
                <a:spcPts val="0"/>
              </a:spcAft>
              <a:buFontTx/>
              <a:buNone/>
              <a:defRPr/>
            </a:pPr>
            <a:r>
              <a:rPr lang="en-GB" sz="3200" dirty="0" smtClean="0"/>
              <a:t>Barley</a:t>
            </a:r>
          </a:p>
          <a:p>
            <a:pPr eaLnBrk="1" fontAlgn="auto" hangingPunct="1">
              <a:spcAft>
                <a:spcPts val="0"/>
              </a:spcAft>
              <a:defRPr/>
            </a:pPr>
            <a:r>
              <a:rPr lang="en-GB" sz="3200" dirty="0" smtClean="0"/>
              <a:t>13.2MJME/</a:t>
            </a:r>
            <a:r>
              <a:rPr lang="en-GB" sz="3200" dirty="0" err="1" smtClean="0"/>
              <a:t>kgDM</a:t>
            </a:r>
            <a:endParaRPr lang="en-GB" sz="3200" dirty="0" smtClean="0"/>
          </a:p>
          <a:p>
            <a:pPr eaLnBrk="1" fontAlgn="auto" hangingPunct="1">
              <a:spcAft>
                <a:spcPts val="0"/>
              </a:spcAft>
              <a:defRPr/>
            </a:pPr>
            <a:r>
              <a:rPr lang="en-GB" sz="3200" dirty="0" smtClean="0"/>
              <a:t>115gCP/</a:t>
            </a:r>
            <a:r>
              <a:rPr lang="en-GB" sz="3200" dirty="0" err="1" smtClean="0"/>
              <a:t>kgDM</a:t>
            </a:r>
            <a:endParaRPr lang="en-GB" sz="3200" dirty="0" smtClean="0"/>
          </a:p>
          <a:p>
            <a:pPr eaLnBrk="1" fontAlgn="auto" hangingPunct="1">
              <a:spcAft>
                <a:spcPts val="0"/>
              </a:spcAft>
              <a:buFontTx/>
              <a:buNone/>
              <a:defRPr/>
            </a:pPr>
            <a:endParaRPr lang="en-GB" sz="3200" dirty="0"/>
          </a:p>
          <a:p>
            <a:pPr eaLnBrk="1" fontAlgn="auto" hangingPunct="1">
              <a:spcAft>
                <a:spcPts val="0"/>
              </a:spcAft>
              <a:buFontTx/>
              <a:buNone/>
              <a:defRPr/>
            </a:pPr>
            <a:r>
              <a:rPr lang="en-GB" sz="3200" dirty="0" smtClean="0"/>
              <a:t>Oats</a:t>
            </a:r>
          </a:p>
          <a:p>
            <a:pPr eaLnBrk="1" fontAlgn="auto" hangingPunct="1">
              <a:spcAft>
                <a:spcPts val="0"/>
              </a:spcAft>
              <a:defRPr/>
            </a:pPr>
            <a:r>
              <a:rPr lang="en-GB" sz="3200" dirty="0" smtClean="0"/>
              <a:t>12MJME/</a:t>
            </a:r>
            <a:r>
              <a:rPr lang="en-GB" sz="3200" dirty="0" err="1" smtClean="0"/>
              <a:t>kgDM</a:t>
            </a:r>
            <a:endParaRPr lang="en-GB" sz="3200" dirty="0" smtClean="0"/>
          </a:p>
          <a:p>
            <a:pPr eaLnBrk="1" fontAlgn="auto" hangingPunct="1">
              <a:spcAft>
                <a:spcPts val="0"/>
              </a:spcAft>
              <a:defRPr/>
            </a:pPr>
            <a:r>
              <a:rPr lang="en-GB" sz="3200" dirty="0" smtClean="0"/>
              <a:t>100gCP/</a:t>
            </a:r>
            <a:r>
              <a:rPr lang="en-GB" sz="3200" dirty="0" err="1" smtClean="0"/>
              <a:t>kgDM</a:t>
            </a:r>
            <a:endParaRPr lang="en-GB" sz="3200" dirty="0" smtClean="0"/>
          </a:p>
          <a:p>
            <a:pPr eaLnBrk="1" fontAlgn="auto" hangingPunct="1">
              <a:spcAft>
                <a:spcPts val="0"/>
              </a:spcAft>
              <a:defRPr/>
            </a:pPr>
            <a:endParaRPr lang="en-GB" sz="2800" dirty="0" smtClean="0"/>
          </a:p>
        </p:txBody>
      </p:sp>
      <p:sp>
        <p:nvSpPr>
          <p:cNvPr id="29700" name="Slide Number Placeholder 3"/>
          <p:cNvSpPr>
            <a:spLocks noGrp="1"/>
          </p:cNvSpPr>
          <p:nvPr>
            <p:ph type="sldNum" sz="quarter" idx="4294967295"/>
          </p:nvPr>
        </p:nvSpPr>
        <p:spPr bwMode="auto">
          <a:xfrm>
            <a:off x="8417072" y="6454776"/>
            <a:ext cx="691858"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C0AA49-AA15-4438-9775-11323F357948}" type="slidenum">
              <a:rPr lang="en-US">
                <a:latin typeface="Calibri" pitchFamily="34" charset="0"/>
              </a:rPr>
              <a:pPr eaLnBrk="1" hangingPunct="1"/>
              <a:t>73</a:t>
            </a:fld>
            <a:endParaRPr lang="en-US">
              <a:latin typeface="Calibri" pitchFamily="34" charset="0"/>
            </a:endParaRPr>
          </a:p>
        </p:txBody>
      </p:sp>
      <p:pic>
        <p:nvPicPr>
          <p:cNvPr id="297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410" y="1954931"/>
            <a:ext cx="177746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645" y="1916832"/>
            <a:ext cx="187311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464" y="4137545"/>
            <a:ext cx="1833264"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9700" y="4189932"/>
            <a:ext cx="1791816"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0763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sz="3200" b="1" dirty="0" smtClean="0"/>
              <a:t>Energy Feeds High in </a:t>
            </a:r>
            <a:br>
              <a:rPr lang="en-GB" sz="3200" b="1" dirty="0" smtClean="0"/>
            </a:br>
            <a:r>
              <a:rPr lang="en-GB" sz="3200" b="1" dirty="0" smtClean="0"/>
              <a:t>Digestible Fibre </a:t>
            </a:r>
            <a:r>
              <a:rPr lang="en-GB" sz="2400" dirty="0" smtClean="0"/>
              <a:t>(Trident Feeds Ltd)</a:t>
            </a:r>
            <a:endParaRPr lang="en-GB" sz="2400" b="1" dirty="0" smtClean="0"/>
          </a:p>
        </p:txBody>
      </p:sp>
      <p:sp>
        <p:nvSpPr>
          <p:cNvPr id="35843" name="Slide Number Placeholder 3"/>
          <p:cNvSpPr>
            <a:spLocks noGrp="1"/>
          </p:cNvSpPr>
          <p:nvPr>
            <p:ph type="sldNum" sz="quarter" idx="4294967295"/>
          </p:nvPr>
        </p:nvSpPr>
        <p:spPr bwMode="auto">
          <a:xfrm>
            <a:off x="8417072" y="6454776"/>
            <a:ext cx="691858"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4CE1A3-403F-47C2-A9BC-8D95B0C5C94D}" type="slidenum">
              <a:rPr lang="en-US">
                <a:latin typeface="Calibri" pitchFamily="34" charset="0"/>
              </a:rPr>
              <a:pPr eaLnBrk="1" hangingPunct="1"/>
              <a:t>74</a:t>
            </a:fld>
            <a:endParaRPr lang="en-US">
              <a:latin typeface="Calibri" pitchFamily="34" charset="0"/>
            </a:endParaRPr>
          </a:p>
        </p:txBody>
      </p:sp>
      <p:pic>
        <p:nvPicPr>
          <p:cNvPr id="3584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611" y="1430338"/>
            <a:ext cx="1983113" cy="1485900"/>
          </a:xfrm>
        </p:spPr>
      </p:pic>
      <p:sp>
        <p:nvSpPr>
          <p:cNvPr id="35845" name="TextBox 4"/>
          <p:cNvSpPr txBox="1">
            <a:spLocks noChangeArrowheads="1"/>
          </p:cNvSpPr>
          <p:nvPr/>
        </p:nvSpPr>
        <p:spPr bwMode="auto">
          <a:xfrm>
            <a:off x="2376867" y="2101850"/>
            <a:ext cx="676713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a:cs typeface="Arial" pitchFamily="34" charset="0"/>
              </a:rPr>
              <a:t>Sugar Beet Pulp </a:t>
            </a:r>
            <a:r>
              <a:rPr lang="en-GB" dirty="0">
                <a:cs typeface="Arial" pitchFamily="34" charset="0"/>
              </a:rPr>
              <a:t>12.5MJME/</a:t>
            </a:r>
            <a:r>
              <a:rPr lang="en-GB" dirty="0" err="1">
                <a:cs typeface="Arial" pitchFamily="34" charset="0"/>
              </a:rPr>
              <a:t>kgDM</a:t>
            </a:r>
            <a:r>
              <a:rPr lang="en-GB" dirty="0">
                <a:cs typeface="Arial" pitchFamily="34" charset="0"/>
              </a:rPr>
              <a:t>; 100gCP/</a:t>
            </a:r>
            <a:r>
              <a:rPr lang="en-GB" dirty="0" err="1">
                <a:cs typeface="Arial" pitchFamily="34" charset="0"/>
              </a:rPr>
              <a:t>kgDM</a:t>
            </a:r>
            <a:r>
              <a:rPr lang="en-GB" dirty="0">
                <a:cs typeface="Arial" pitchFamily="34" charset="0"/>
              </a:rPr>
              <a:t> </a:t>
            </a:r>
          </a:p>
        </p:txBody>
      </p:sp>
      <p:pic>
        <p:nvPicPr>
          <p:cNvPr id="358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08" y="3212976"/>
            <a:ext cx="21600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
          <p:cNvSpPr txBox="1">
            <a:spLocks noChangeArrowheads="1"/>
          </p:cNvSpPr>
          <p:nvPr/>
        </p:nvSpPr>
        <p:spPr bwMode="auto">
          <a:xfrm>
            <a:off x="2627784" y="3758282"/>
            <a:ext cx="666032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a:cs typeface="Arial" pitchFamily="34" charset="0"/>
              </a:rPr>
              <a:t>Soya Hulls </a:t>
            </a:r>
            <a:r>
              <a:rPr lang="en-GB" dirty="0">
                <a:cs typeface="Arial" pitchFamily="34" charset="0"/>
              </a:rPr>
              <a:t>11.8MJME/</a:t>
            </a:r>
            <a:r>
              <a:rPr lang="en-GB" dirty="0" err="1">
                <a:cs typeface="Arial" pitchFamily="34" charset="0"/>
              </a:rPr>
              <a:t>kgDM</a:t>
            </a:r>
            <a:r>
              <a:rPr lang="en-GB" dirty="0">
                <a:cs typeface="Arial" pitchFamily="34" charset="0"/>
              </a:rPr>
              <a:t>; 124gCP/</a:t>
            </a:r>
            <a:r>
              <a:rPr lang="en-GB" dirty="0" err="1">
                <a:cs typeface="Arial" pitchFamily="34" charset="0"/>
              </a:rPr>
              <a:t>kgDM</a:t>
            </a:r>
            <a:endParaRPr lang="en-GB" dirty="0">
              <a:cs typeface="Arial" pitchFamily="34" charset="0"/>
            </a:endParaRPr>
          </a:p>
        </p:txBody>
      </p:sp>
    </p:spTree>
    <p:extLst>
      <p:ext uri="{BB962C8B-B14F-4D97-AF65-F5344CB8AC3E}">
        <p14:creationId xmlns:p14="http://schemas.microsoft.com/office/powerpoint/2010/main" val="33031971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GB" sz="3200" b="1" dirty="0" smtClean="0"/>
              <a:t>Supplementing Low Protein </a:t>
            </a:r>
            <a:br>
              <a:rPr lang="en-GB" sz="3200" b="1" dirty="0" smtClean="0"/>
            </a:br>
            <a:r>
              <a:rPr lang="en-GB" sz="3200" b="1" dirty="0" smtClean="0"/>
              <a:t>Silages</a:t>
            </a:r>
            <a:br>
              <a:rPr lang="en-GB" sz="3200" b="1" dirty="0" smtClean="0"/>
            </a:br>
            <a:endParaRPr lang="en-GB" sz="2400" dirty="0" smtClean="0"/>
          </a:p>
        </p:txBody>
      </p:sp>
      <p:sp>
        <p:nvSpPr>
          <p:cNvPr id="30723" name="Slide Number Placeholder 3"/>
          <p:cNvSpPr>
            <a:spLocks noGrp="1"/>
          </p:cNvSpPr>
          <p:nvPr>
            <p:ph type="sldNum" sz="quarter" idx="4294967295"/>
          </p:nvPr>
        </p:nvSpPr>
        <p:spPr bwMode="auto">
          <a:xfrm>
            <a:off x="8417072" y="6454776"/>
            <a:ext cx="691858"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14C171-C4C3-4332-A5D0-601F905CF96C}" type="slidenum">
              <a:rPr lang="en-US">
                <a:latin typeface="Calibri" pitchFamily="34" charset="0"/>
              </a:rPr>
              <a:pPr eaLnBrk="1" hangingPunct="1"/>
              <a:t>75</a:t>
            </a:fld>
            <a:endParaRPr lang="en-US">
              <a:latin typeface="Calibri" pitchFamily="34" charset="0"/>
            </a:endParaRPr>
          </a:p>
        </p:txBody>
      </p:sp>
      <p:pic>
        <p:nvPicPr>
          <p:cNvPr id="24580" name="Picture 5"/>
          <p:cNvPicPr>
            <a:picLocks noGrp="1" noChangeAspect="1" noChangeArrowheads="1"/>
          </p:cNvPicPr>
          <p:nvPr>
            <p:ph idx="1"/>
          </p:nvPr>
        </p:nvPicPr>
        <p:blipFill>
          <a:blip r:embed="rId3"/>
          <a:srcRect/>
          <a:stretch>
            <a:fillRect/>
          </a:stretch>
        </p:blipFill>
        <p:spPr>
          <a:xfrm>
            <a:off x="5436025" y="1196752"/>
            <a:ext cx="2733954" cy="189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25" y="3559037"/>
            <a:ext cx="273554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1"/>
          <p:cNvSpPr txBox="1">
            <a:spLocks noChangeArrowheads="1"/>
          </p:cNvSpPr>
          <p:nvPr/>
        </p:nvSpPr>
        <p:spPr bwMode="auto">
          <a:xfrm>
            <a:off x="5400156" y="2868731"/>
            <a:ext cx="280728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a:cs typeface="Arial" pitchFamily="34" charset="0"/>
              </a:rPr>
              <a:t>Soya bean Meal </a:t>
            </a:r>
            <a:r>
              <a:rPr lang="en-GB" dirty="0" smtClean="0">
                <a:latin typeface="Calibri" pitchFamily="34" charset="0"/>
              </a:rPr>
              <a:t>565gCP/</a:t>
            </a:r>
            <a:r>
              <a:rPr lang="en-GB" dirty="0" err="1" smtClean="0">
                <a:latin typeface="Calibri" pitchFamily="34" charset="0"/>
              </a:rPr>
              <a:t>kgDM</a:t>
            </a:r>
            <a:r>
              <a:rPr lang="en-GB" dirty="0" smtClean="0">
                <a:latin typeface="Calibri" pitchFamily="34" charset="0"/>
              </a:rPr>
              <a:t> </a:t>
            </a:r>
            <a:endParaRPr lang="en-GB" dirty="0">
              <a:latin typeface="Calibri" pitchFamily="34" charset="0"/>
            </a:endParaRPr>
          </a:p>
        </p:txBody>
      </p:sp>
      <p:sp>
        <p:nvSpPr>
          <p:cNvPr id="30727" name="TextBox 2"/>
          <p:cNvSpPr txBox="1">
            <a:spLocks noChangeArrowheads="1"/>
          </p:cNvSpPr>
          <p:nvPr/>
        </p:nvSpPr>
        <p:spPr bwMode="auto">
          <a:xfrm>
            <a:off x="5580112" y="5157192"/>
            <a:ext cx="279134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a:cs typeface="Arial" pitchFamily="34" charset="0"/>
              </a:rPr>
              <a:t>Rapeseed meal </a:t>
            </a:r>
            <a:r>
              <a:rPr lang="en-GB" dirty="0">
                <a:latin typeface="Calibri" pitchFamily="34" charset="0"/>
              </a:rPr>
              <a:t>400gCP/</a:t>
            </a:r>
            <a:r>
              <a:rPr lang="en-GB" dirty="0" err="1">
                <a:latin typeface="Calibri" pitchFamily="34" charset="0"/>
              </a:rPr>
              <a:t>kgDM</a:t>
            </a:r>
            <a:r>
              <a:rPr lang="en-GB" dirty="0">
                <a:latin typeface="Calibri" pitchFamily="34" charset="0"/>
              </a:rPr>
              <a:t> </a:t>
            </a:r>
          </a:p>
        </p:txBody>
      </p:sp>
      <p:pic>
        <p:nvPicPr>
          <p:cNvPr id="1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71" y="1052736"/>
            <a:ext cx="2603134" cy="195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312606" y="2845174"/>
            <a:ext cx="3877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smtClean="0">
                <a:cs typeface="Arial" pitchFamily="34" charset="0"/>
              </a:rPr>
              <a:t>Wheat Distillers Dark Grains</a:t>
            </a:r>
            <a:r>
              <a:rPr lang="en-GB" dirty="0" smtClean="0">
                <a:cs typeface="Arial" pitchFamily="34" charset="0"/>
              </a:rPr>
              <a:t> 340gCP/</a:t>
            </a:r>
            <a:r>
              <a:rPr lang="en-GB" dirty="0" err="1" smtClean="0">
                <a:cs typeface="Arial" pitchFamily="34" charset="0"/>
              </a:rPr>
              <a:t>kgDM</a:t>
            </a:r>
            <a:endParaRPr lang="en-GB" dirty="0">
              <a:cs typeface="Arial" pitchFamily="34" charset="0"/>
            </a:endParaRPr>
          </a:p>
        </p:txBody>
      </p:sp>
      <p:pic>
        <p:nvPicPr>
          <p:cNvPr id="1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413" y="3761443"/>
            <a:ext cx="20907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1997" y="5183843"/>
            <a:ext cx="3729963" cy="954107"/>
          </a:xfrm>
          <a:prstGeom prst="rect">
            <a:avLst/>
          </a:prstGeom>
        </p:spPr>
        <p:txBody>
          <a:bodyPr wrap="square">
            <a:spAutoFit/>
          </a:bodyPr>
          <a:lstStyle/>
          <a:p>
            <a:r>
              <a:rPr lang="en-GB" sz="2800" dirty="0" smtClean="0">
                <a:solidFill>
                  <a:srgbClr val="FF0000"/>
                </a:solidFill>
                <a:latin typeface="Arial" pitchFamily="34" charset="0"/>
                <a:cs typeface="Arial" pitchFamily="34" charset="0"/>
              </a:rPr>
              <a:t>Barley Distillers </a:t>
            </a:r>
            <a:r>
              <a:rPr lang="en-GB" sz="2800" dirty="0">
                <a:solidFill>
                  <a:srgbClr val="FF0000"/>
                </a:solidFill>
                <a:latin typeface="Arial" pitchFamily="34" charset="0"/>
                <a:cs typeface="Arial" pitchFamily="34" charset="0"/>
              </a:rPr>
              <a:t>Dark Grains</a:t>
            </a:r>
            <a:r>
              <a:rPr lang="en-GB" sz="2800" dirty="0">
                <a:solidFill>
                  <a:srgbClr val="FF0000"/>
                </a:solidFill>
                <a:latin typeface="Calibri" pitchFamily="34" charset="0"/>
              </a:rPr>
              <a:t> </a:t>
            </a:r>
            <a:r>
              <a:rPr lang="en-GB" dirty="0" smtClean="0">
                <a:solidFill>
                  <a:srgbClr val="FF0000"/>
                </a:solidFill>
                <a:latin typeface="Arial" pitchFamily="34" charset="0"/>
                <a:cs typeface="Arial" pitchFamily="34" charset="0"/>
              </a:rPr>
              <a:t>265gCP/</a:t>
            </a:r>
            <a:r>
              <a:rPr lang="en-GB" dirty="0" err="1" smtClean="0">
                <a:solidFill>
                  <a:srgbClr val="FF0000"/>
                </a:solidFill>
                <a:latin typeface="Arial" pitchFamily="34" charset="0"/>
                <a:cs typeface="Arial" pitchFamily="34" charset="0"/>
              </a:rPr>
              <a:t>kgDM</a:t>
            </a:r>
            <a:endParaRPr lang="en-GB"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61680698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Supplementing:  What With?</a:t>
            </a:r>
            <a:endParaRPr lang="en-GB" dirty="0"/>
          </a:p>
        </p:txBody>
      </p:sp>
      <p:sp>
        <p:nvSpPr>
          <p:cNvPr id="3" name="Content Placeholder 2"/>
          <p:cNvSpPr>
            <a:spLocks noGrp="1"/>
          </p:cNvSpPr>
          <p:nvPr>
            <p:ph idx="1"/>
          </p:nvPr>
        </p:nvSpPr>
        <p:spPr/>
        <p:txBody>
          <a:bodyPr/>
          <a:lstStyle/>
          <a:p>
            <a:r>
              <a:rPr lang="en-GB" sz="2400" dirty="0" smtClean="0"/>
              <a:t>Stick to compound feeds – mineralised</a:t>
            </a:r>
          </a:p>
          <a:p>
            <a:pPr lvl="1"/>
            <a:r>
              <a:rPr lang="en-GB" sz="2000" dirty="0" smtClean="0"/>
              <a:t>Rolls/cobs</a:t>
            </a:r>
          </a:p>
          <a:p>
            <a:pPr lvl="1"/>
            <a:r>
              <a:rPr lang="en-GB" sz="2000" dirty="0" smtClean="0"/>
              <a:t>Nuts</a:t>
            </a:r>
          </a:p>
          <a:p>
            <a:pPr lvl="1"/>
            <a:r>
              <a:rPr lang="en-GB" sz="2000" dirty="0" smtClean="0"/>
              <a:t>Pellets</a:t>
            </a:r>
          </a:p>
          <a:p>
            <a:pPr lvl="1"/>
            <a:r>
              <a:rPr lang="en-GB" sz="2000" dirty="0" smtClean="0"/>
              <a:t>Blends</a:t>
            </a:r>
          </a:p>
          <a:p>
            <a:r>
              <a:rPr lang="en-GB" sz="2400" dirty="0" smtClean="0"/>
              <a:t>Purpose designed feeds – correct minerals, protein, quality </a:t>
            </a:r>
          </a:p>
          <a:p>
            <a:pPr lvl="1"/>
            <a:r>
              <a:rPr lang="en-GB" sz="2000" dirty="0" smtClean="0"/>
              <a:t>Calf mixture – higher protein, higher quality/price</a:t>
            </a:r>
          </a:p>
          <a:p>
            <a:pPr lvl="1"/>
            <a:r>
              <a:rPr lang="en-GB" sz="2000" dirty="0" smtClean="0"/>
              <a:t>Beef cow rolls – high magnesium, lower protein, lower quality/price</a:t>
            </a:r>
          </a:p>
          <a:p>
            <a:pPr lvl="1"/>
            <a:r>
              <a:rPr lang="en-GB" sz="2000" dirty="0" smtClean="0"/>
              <a:t>Ewe rolls – low copper, high protein, high quality/price</a:t>
            </a:r>
            <a:endParaRPr lang="en-GB" sz="2000" dirty="0"/>
          </a:p>
        </p:txBody>
      </p:sp>
    </p:spTree>
    <p:extLst>
      <p:ext uri="{BB962C8B-B14F-4D97-AF65-F5344CB8AC3E}">
        <p14:creationId xmlns:p14="http://schemas.microsoft.com/office/powerpoint/2010/main" val="1739412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Sheep	</a:t>
            </a:r>
            <a:endParaRPr lang="en-GB" dirty="0"/>
          </a:p>
        </p:txBody>
      </p:sp>
      <p:sp>
        <p:nvSpPr>
          <p:cNvPr id="3" name="Content Placeholder 2"/>
          <p:cNvSpPr>
            <a:spLocks noGrp="1"/>
          </p:cNvSpPr>
          <p:nvPr>
            <p:ph idx="1"/>
          </p:nvPr>
        </p:nvSpPr>
        <p:spPr/>
        <p:txBody>
          <a:bodyPr/>
          <a:lstStyle/>
          <a:p>
            <a:r>
              <a:rPr lang="en-GB" b="1" dirty="0" smtClean="0"/>
              <a:t>Trough feeding</a:t>
            </a:r>
          </a:p>
          <a:p>
            <a:pPr lvl="1"/>
            <a:r>
              <a:rPr lang="en-GB" dirty="0" smtClean="0"/>
              <a:t>Need enough space – 500 mm/ewe</a:t>
            </a:r>
          </a:p>
          <a:p>
            <a:pPr lvl="1"/>
            <a:r>
              <a:rPr lang="en-GB" dirty="0" smtClean="0"/>
              <a:t>Potential foot problems – mucky ground</a:t>
            </a:r>
          </a:p>
          <a:p>
            <a:pPr lvl="1"/>
            <a:r>
              <a:rPr lang="en-GB" dirty="0" smtClean="0"/>
              <a:t>Keeps feed clean</a:t>
            </a:r>
          </a:p>
          <a:p>
            <a:pPr lvl="1"/>
            <a:r>
              <a:rPr lang="en-GB" dirty="0" smtClean="0"/>
              <a:t>Metal, wood, plastic</a:t>
            </a:r>
          </a:p>
          <a:p>
            <a:pPr lvl="1"/>
            <a:r>
              <a:rPr lang="en-GB" dirty="0" smtClean="0"/>
              <a:t>Most feeds suitable - pellets/nuts/rolls/granules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3789040"/>
            <a:ext cx="201622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494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Sheep	</a:t>
            </a:r>
            <a:endParaRPr lang="en-GB" dirty="0"/>
          </a:p>
        </p:txBody>
      </p:sp>
      <p:sp>
        <p:nvSpPr>
          <p:cNvPr id="3" name="Content Placeholder 2"/>
          <p:cNvSpPr>
            <a:spLocks noGrp="1"/>
          </p:cNvSpPr>
          <p:nvPr>
            <p:ph idx="1"/>
          </p:nvPr>
        </p:nvSpPr>
        <p:spPr/>
        <p:txBody>
          <a:bodyPr/>
          <a:lstStyle/>
          <a:p>
            <a:r>
              <a:rPr lang="en-GB" b="1" dirty="0" smtClean="0"/>
              <a:t>Ground Feeding</a:t>
            </a:r>
          </a:p>
          <a:p>
            <a:pPr lvl="1"/>
            <a:r>
              <a:rPr lang="en-GB" dirty="0" smtClean="0"/>
              <a:t>Flexible for space but needs to be dry ground</a:t>
            </a:r>
          </a:p>
          <a:p>
            <a:pPr lvl="1"/>
            <a:r>
              <a:rPr lang="en-GB" dirty="0" smtClean="0"/>
              <a:t>‘Rolls’</a:t>
            </a:r>
          </a:p>
          <a:p>
            <a:pPr lvl="1"/>
            <a:r>
              <a:rPr lang="en-GB" dirty="0" smtClean="0"/>
              <a:t>Pellets with a </a:t>
            </a:r>
            <a:r>
              <a:rPr lang="en-GB" dirty="0" err="1" smtClean="0"/>
              <a:t>snacker</a:t>
            </a:r>
            <a:r>
              <a:rPr lang="en-GB" dirty="0" smtClean="0"/>
              <a:t> type feeder</a:t>
            </a:r>
          </a:p>
          <a:p>
            <a:pPr lvl="1"/>
            <a:r>
              <a:rPr lang="en-GB" dirty="0" smtClean="0"/>
              <a:t>Not so good with granules/crumb</a:t>
            </a:r>
          </a:p>
          <a:p>
            <a:pPr lvl="1"/>
            <a:r>
              <a:rPr lang="en-GB" dirty="0" smtClean="0"/>
              <a:t>Can feed in straw bedding indoors</a:t>
            </a:r>
          </a:p>
        </p:txBody>
      </p:sp>
    </p:spTree>
    <p:extLst>
      <p:ext uri="{BB962C8B-B14F-4D97-AF65-F5344CB8AC3E}">
        <p14:creationId xmlns:p14="http://schemas.microsoft.com/office/powerpoint/2010/main" val="5121700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Sheep	</a:t>
            </a:r>
            <a:endParaRPr lang="en-GB" dirty="0"/>
          </a:p>
        </p:txBody>
      </p:sp>
      <p:sp>
        <p:nvSpPr>
          <p:cNvPr id="3" name="Content Placeholder 2"/>
          <p:cNvSpPr>
            <a:spLocks noGrp="1"/>
          </p:cNvSpPr>
          <p:nvPr>
            <p:ph idx="1"/>
          </p:nvPr>
        </p:nvSpPr>
        <p:spPr/>
        <p:txBody>
          <a:bodyPr/>
          <a:lstStyle/>
          <a:p>
            <a:r>
              <a:rPr lang="en-GB" b="1" dirty="0" smtClean="0"/>
              <a:t>Blocks &amp; Tubs</a:t>
            </a:r>
          </a:p>
          <a:p>
            <a:pPr lvl="1"/>
            <a:r>
              <a:rPr lang="en-GB" dirty="0" smtClean="0"/>
              <a:t>Relatively expensive but low labour</a:t>
            </a:r>
          </a:p>
          <a:p>
            <a:pPr lvl="1"/>
            <a:r>
              <a:rPr lang="en-GB" dirty="0" smtClean="0"/>
              <a:t>Blocks are softer – higher intake</a:t>
            </a:r>
          </a:p>
          <a:p>
            <a:pPr lvl="1"/>
            <a:r>
              <a:rPr lang="en-GB" dirty="0" err="1" smtClean="0"/>
              <a:t>Molassed</a:t>
            </a:r>
            <a:r>
              <a:rPr lang="en-GB" dirty="0" smtClean="0"/>
              <a:t> tubs are lower intake</a:t>
            </a:r>
          </a:p>
          <a:p>
            <a:pPr lvl="2"/>
            <a:r>
              <a:rPr lang="en-GB" dirty="0" smtClean="0"/>
              <a:t>Boost of sugars – good with forage</a:t>
            </a:r>
          </a:p>
          <a:p>
            <a:pPr lvl="2"/>
            <a:r>
              <a:rPr lang="en-GB" dirty="0" smtClean="0"/>
              <a:t>Minerals</a:t>
            </a:r>
          </a:p>
          <a:p>
            <a:pPr lvl="1"/>
            <a:endParaRPr lang="en-GB" dirty="0" smtClean="0"/>
          </a:p>
        </p:txBody>
      </p:sp>
    </p:spTree>
    <p:extLst>
      <p:ext uri="{BB962C8B-B14F-4D97-AF65-F5344CB8AC3E}">
        <p14:creationId xmlns:p14="http://schemas.microsoft.com/office/powerpoint/2010/main" val="341746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dirty="0" smtClean="0"/>
              <a:t>Terminology: HOGG</a:t>
            </a:r>
          </a:p>
        </p:txBody>
      </p:sp>
      <p:sp>
        <p:nvSpPr>
          <p:cNvPr id="14339" name="Rectangle 3"/>
          <p:cNvSpPr>
            <a:spLocks noGrp="1" noChangeArrowheads="1"/>
          </p:cNvSpPr>
          <p:nvPr>
            <p:ph idx="1"/>
          </p:nvPr>
        </p:nvSpPr>
        <p:spPr>
          <a:xfrm>
            <a:off x="273050" y="2997202"/>
            <a:ext cx="8620125" cy="3128963"/>
          </a:xfrm>
        </p:spPr>
        <p:txBody>
          <a:bodyPr/>
          <a:lstStyle/>
          <a:p>
            <a:pPr eaLnBrk="1" hangingPunct="1"/>
            <a:r>
              <a:rPr lang="en-GB" dirty="0" smtClean="0"/>
              <a:t>Female - from weaning until shorn for 1</a:t>
            </a:r>
            <a:r>
              <a:rPr lang="en-GB" baseline="30000" dirty="0" smtClean="0"/>
              <a:t>st</a:t>
            </a:r>
            <a:r>
              <a:rPr lang="en-GB" dirty="0" smtClean="0"/>
              <a:t> time.</a:t>
            </a:r>
          </a:p>
          <a:p>
            <a:pPr eaLnBrk="1" hangingPunct="1">
              <a:buFontTx/>
              <a:buNone/>
            </a:pPr>
            <a:endParaRPr lang="en-GB" dirty="0" smtClean="0"/>
          </a:p>
        </p:txBody>
      </p:sp>
    </p:spTree>
    <p:extLst>
      <p:ext uri="{BB962C8B-B14F-4D97-AF65-F5344CB8AC3E}">
        <p14:creationId xmlns:p14="http://schemas.microsoft.com/office/powerpoint/2010/main" val="3075785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Cattle	</a:t>
            </a:r>
            <a:endParaRPr lang="en-GB" dirty="0"/>
          </a:p>
        </p:txBody>
      </p:sp>
      <p:sp>
        <p:nvSpPr>
          <p:cNvPr id="3" name="Content Placeholder 2"/>
          <p:cNvSpPr>
            <a:spLocks noGrp="1"/>
          </p:cNvSpPr>
          <p:nvPr>
            <p:ph idx="1"/>
          </p:nvPr>
        </p:nvSpPr>
        <p:spPr/>
        <p:txBody>
          <a:bodyPr/>
          <a:lstStyle/>
          <a:p>
            <a:r>
              <a:rPr lang="en-GB" b="1" dirty="0" smtClean="0"/>
              <a:t>Troughs</a:t>
            </a:r>
          </a:p>
          <a:p>
            <a:r>
              <a:rPr lang="en-GB" dirty="0" smtClean="0"/>
              <a:t>Keep outside of pen where possible!</a:t>
            </a:r>
          </a:p>
          <a:p>
            <a:endParaRPr lang="en-GB" b="1" dirty="0" smtClean="0"/>
          </a:p>
          <a:p>
            <a:pPr marL="457200" lvl="1" indent="0">
              <a:buNone/>
            </a:pPr>
            <a:endParaRPr lang="en-GB" dirty="0" smtClean="0"/>
          </a:p>
          <a:p>
            <a:pPr lvl="1"/>
            <a:endParaRPr lang="en-GB" dirty="0" smtClean="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924944"/>
            <a:ext cx="3739480" cy="249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436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Cattle	</a:t>
            </a:r>
            <a:endParaRPr lang="en-GB" dirty="0"/>
          </a:p>
        </p:txBody>
      </p:sp>
      <p:sp>
        <p:nvSpPr>
          <p:cNvPr id="3" name="Content Placeholder 2"/>
          <p:cNvSpPr>
            <a:spLocks noGrp="1"/>
          </p:cNvSpPr>
          <p:nvPr>
            <p:ph idx="1"/>
          </p:nvPr>
        </p:nvSpPr>
        <p:spPr/>
        <p:txBody>
          <a:bodyPr/>
          <a:lstStyle/>
          <a:p>
            <a:r>
              <a:rPr lang="en-GB" b="1" dirty="0" smtClean="0"/>
              <a:t>Ground Feeding</a:t>
            </a:r>
          </a:p>
          <a:p>
            <a:r>
              <a:rPr lang="en-GB" dirty="0" smtClean="0"/>
              <a:t>Rolls/cobs</a:t>
            </a:r>
          </a:p>
          <a:p>
            <a:pPr marL="457200" lvl="1" indent="0">
              <a:buNone/>
            </a:pPr>
            <a:endParaRPr lang="en-GB" dirty="0" smtClean="0"/>
          </a:p>
          <a:p>
            <a:pPr lvl="1"/>
            <a:endParaRPr lang="en-GB" dirty="0" smtClean="0"/>
          </a:p>
        </p:txBody>
      </p:sp>
    </p:spTree>
    <p:extLst>
      <p:ext uri="{BB962C8B-B14F-4D97-AF65-F5344CB8AC3E}">
        <p14:creationId xmlns:p14="http://schemas.microsoft.com/office/powerpoint/2010/main" val="2849584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Supplementing Cattle	</a:t>
            </a:r>
            <a:endParaRPr lang="en-GB" dirty="0"/>
          </a:p>
        </p:txBody>
      </p:sp>
      <p:sp>
        <p:nvSpPr>
          <p:cNvPr id="3" name="Content Placeholder 2"/>
          <p:cNvSpPr>
            <a:spLocks noGrp="1"/>
          </p:cNvSpPr>
          <p:nvPr>
            <p:ph idx="1"/>
          </p:nvPr>
        </p:nvSpPr>
        <p:spPr/>
        <p:txBody>
          <a:bodyPr/>
          <a:lstStyle/>
          <a:p>
            <a:r>
              <a:rPr lang="en-GB" b="1" dirty="0" smtClean="0"/>
              <a:t>Blocks/tubs</a:t>
            </a:r>
          </a:p>
          <a:p>
            <a:r>
              <a:rPr lang="en-GB" dirty="0" smtClean="0"/>
              <a:t>Slightly different formulation as for sheep</a:t>
            </a:r>
          </a:p>
          <a:p>
            <a:r>
              <a:rPr lang="en-GB" dirty="0" smtClean="0"/>
              <a:t>Variety available – garlic, energy, minerals, magnesium etc.</a:t>
            </a:r>
          </a:p>
          <a:p>
            <a:pPr marL="457200" lvl="1" indent="0">
              <a:buNone/>
            </a:pPr>
            <a:endParaRPr lang="en-GB" dirty="0" smtClean="0"/>
          </a:p>
          <a:p>
            <a:pPr lvl="1"/>
            <a:endParaRPr lang="en-GB" dirty="0" smtClean="0"/>
          </a:p>
        </p:txBody>
      </p:sp>
    </p:spTree>
    <p:extLst>
      <p:ext uri="{BB962C8B-B14F-4D97-AF65-F5344CB8AC3E}">
        <p14:creationId xmlns:p14="http://schemas.microsoft.com/office/powerpoint/2010/main" val="3349875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Feeding in late pregnancy</a:t>
            </a:r>
            <a:endParaRPr lang="en-GB" dirty="0"/>
          </a:p>
        </p:txBody>
      </p:sp>
      <p:sp>
        <p:nvSpPr>
          <p:cNvPr id="3" name="Content Placeholder 2"/>
          <p:cNvSpPr>
            <a:spLocks noGrp="1"/>
          </p:cNvSpPr>
          <p:nvPr>
            <p:ph idx="1"/>
          </p:nvPr>
        </p:nvSpPr>
        <p:spPr/>
        <p:txBody>
          <a:bodyPr/>
          <a:lstStyle/>
          <a:p>
            <a:r>
              <a:rPr lang="en-GB" dirty="0" smtClean="0"/>
              <a:t>Most important time for ewe nutrition</a:t>
            </a:r>
          </a:p>
          <a:p>
            <a:r>
              <a:rPr lang="en-GB" dirty="0" smtClean="0"/>
              <a:t>Lambs grow rapidly for last four weeks – woolly coats are very energy/protein intensive.</a:t>
            </a:r>
          </a:p>
          <a:p>
            <a:r>
              <a:rPr lang="en-GB" dirty="0" smtClean="0"/>
              <a:t>Huge demand for energy and protein</a:t>
            </a:r>
          </a:p>
          <a:p>
            <a:r>
              <a:rPr lang="en-GB" dirty="0" smtClean="0"/>
              <a:t>Lambs take up large % ewe’s body.</a:t>
            </a:r>
          </a:p>
          <a:p>
            <a:r>
              <a:rPr lang="en-GB" dirty="0" smtClean="0"/>
              <a:t>Watch ‘singles’ don’t get too fat, but twins/triplets get enough – ideally scan and batch by litter size.</a:t>
            </a:r>
            <a:endParaRPr lang="en-GB" dirty="0"/>
          </a:p>
        </p:txBody>
      </p:sp>
    </p:spTree>
    <p:extLst>
      <p:ext uri="{BB962C8B-B14F-4D97-AF65-F5344CB8AC3E}">
        <p14:creationId xmlns:p14="http://schemas.microsoft.com/office/powerpoint/2010/main" val="1055167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Feeding in Late Pregnancy</a:t>
            </a:r>
            <a:endParaRPr lang="en-GB" dirty="0"/>
          </a:p>
        </p:txBody>
      </p:sp>
      <p:sp>
        <p:nvSpPr>
          <p:cNvPr id="3" name="Content Placeholder 2"/>
          <p:cNvSpPr>
            <a:spLocks noGrp="1"/>
          </p:cNvSpPr>
          <p:nvPr>
            <p:ph idx="1"/>
          </p:nvPr>
        </p:nvSpPr>
        <p:spPr/>
        <p:txBody>
          <a:bodyPr/>
          <a:lstStyle/>
          <a:p>
            <a:r>
              <a:rPr lang="en-GB" dirty="0" smtClean="0"/>
              <a:t>Condition score ewes</a:t>
            </a:r>
          </a:p>
          <a:p>
            <a:r>
              <a:rPr lang="en-GB" dirty="0" smtClean="0"/>
              <a:t>Thin ewes/multiple-carrying ewes should get concentrate feed/more concentrate feed.</a:t>
            </a:r>
          </a:p>
          <a:p>
            <a:r>
              <a:rPr lang="en-GB" dirty="0" smtClean="0"/>
              <a:t>Make sure all ewes can access the trough (and come forward to feed).</a:t>
            </a:r>
          </a:p>
          <a:p>
            <a:r>
              <a:rPr lang="en-GB" dirty="0" smtClean="0"/>
              <a:t>Precise levels of concentrate feeding depend on silage/hay/grass quality and availability.</a:t>
            </a:r>
            <a:endParaRPr lang="en-GB" dirty="0"/>
          </a:p>
        </p:txBody>
      </p:sp>
    </p:spTree>
    <p:extLst>
      <p:ext uri="{BB962C8B-B14F-4D97-AF65-F5344CB8AC3E}">
        <p14:creationId xmlns:p14="http://schemas.microsoft.com/office/powerpoint/2010/main" val="3291267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Soya</a:t>
            </a:r>
            <a:endParaRPr lang="en-GB" dirty="0"/>
          </a:p>
        </p:txBody>
      </p:sp>
      <p:sp>
        <p:nvSpPr>
          <p:cNvPr id="3" name="Content Placeholder 2"/>
          <p:cNvSpPr>
            <a:spLocks noGrp="1"/>
          </p:cNvSpPr>
          <p:nvPr>
            <p:ph idx="1"/>
          </p:nvPr>
        </p:nvSpPr>
        <p:spPr/>
        <p:txBody>
          <a:bodyPr/>
          <a:lstStyle/>
          <a:p>
            <a:r>
              <a:rPr lang="en-GB" dirty="0" smtClean="0"/>
              <a:t>DUP (Digestible un-degradable protein/bypass protein) in late pregnancy recommended.</a:t>
            </a:r>
          </a:p>
          <a:p>
            <a:pPr lvl="1"/>
            <a:r>
              <a:rPr lang="en-GB" dirty="0" smtClean="0"/>
              <a:t>Ewes – </a:t>
            </a:r>
            <a:r>
              <a:rPr lang="en-GB" b="1" dirty="0" smtClean="0"/>
              <a:t>100g soya/lamb carried/day for last 3 weeks</a:t>
            </a:r>
            <a:r>
              <a:rPr lang="en-GB" dirty="0" smtClean="0"/>
              <a:t>.</a:t>
            </a:r>
          </a:p>
          <a:p>
            <a:pPr lvl="1"/>
            <a:r>
              <a:rPr lang="en-GB" dirty="0" smtClean="0"/>
              <a:t>Cows – </a:t>
            </a:r>
            <a:r>
              <a:rPr lang="en-GB" b="1" dirty="0" smtClean="0"/>
              <a:t>500 g soya/day for last 3 weeks</a:t>
            </a:r>
            <a:r>
              <a:rPr lang="en-GB" dirty="0" smtClean="0"/>
              <a:t>.</a:t>
            </a:r>
          </a:p>
          <a:p>
            <a:pPr marL="514350" indent="-457200"/>
            <a:r>
              <a:rPr lang="en-GB" dirty="0" smtClean="0"/>
              <a:t>There are other sources, e.g. protected soya, protected </a:t>
            </a:r>
            <a:r>
              <a:rPr lang="en-GB" dirty="0" err="1" smtClean="0"/>
              <a:t>rapemeal</a:t>
            </a:r>
            <a:r>
              <a:rPr lang="en-GB" dirty="0" smtClean="0"/>
              <a:t>, Lifeline Crumb </a:t>
            </a:r>
            <a:r>
              <a:rPr lang="en-GB" dirty="0" err="1" smtClean="0"/>
              <a:t>etc</a:t>
            </a:r>
            <a:endParaRPr lang="en-GB" dirty="0" smtClean="0"/>
          </a:p>
        </p:txBody>
      </p:sp>
    </p:spTree>
    <p:extLst>
      <p:ext uri="{BB962C8B-B14F-4D97-AF65-F5344CB8AC3E}">
        <p14:creationId xmlns:p14="http://schemas.microsoft.com/office/powerpoint/2010/main" val="1609690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Water Requirements</a:t>
            </a:r>
            <a:endParaRPr lang="en-GB" dirty="0"/>
          </a:p>
        </p:txBody>
      </p:sp>
      <p:sp>
        <p:nvSpPr>
          <p:cNvPr id="3" name="Content Placeholder 2"/>
          <p:cNvSpPr>
            <a:spLocks noGrp="1"/>
          </p:cNvSpPr>
          <p:nvPr>
            <p:ph idx="1"/>
          </p:nvPr>
        </p:nvSpPr>
        <p:spPr/>
        <p:txBody>
          <a:bodyPr/>
          <a:lstStyle/>
          <a:p>
            <a:r>
              <a:rPr lang="en-GB" dirty="0" smtClean="0"/>
              <a:t>Ready access to </a:t>
            </a:r>
            <a:r>
              <a:rPr lang="en-GB" b="1" dirty="0" smtClean="0"/>
              <a:t>clean </a:t>
            </a:r>
            <a:r>
              <a:rPr lang="en-GB" dirty="0" smtClean="0"/>
              <a:t>water:</a:t>
            </a:r>
          </a:p>
          <a:p>
            <a:pPr lvl="1"/>
            <a:endParaRPr lang="en-GB" dirty="0" smtClean="0"/>
          </a:p>
          <a:p>
            <a:pPr lvl="1"/>
            <a:r>
              <a:rPr lang="en-GB" dirty="0" err="1" smtClean="0"/>
              <a:t>Suckler</a:t>
            </a:r>
            <a:r>
              <a:rPr lang="en-GB" dirty="0" smtClean="0"/>
              <a:t> cow + calf: 27 – 70 litres/day</a:t>
            </a:r>
          </a:p>
          <a:p>
            <a:pPr lvl="1"/>
            <a:endParaRPr lang="en-GB" dirty="0" smtClean="0"/>
          </a:p>
          <a:p>
            <a:pPr lvl="1"/>
            <a:r>
              <a:rPr lang="en-GB" dirty="0" smtClean="0"/>
              <a:t>Pregnant ewe:  3 – 6 litres/day</a:t>
            </a:r>
          </a:p>
          <a:p>
            <a:pPr marL="0" indent="0">
              <a:buNone/>
            </a:pPr>
            <a:endParaRPr lang="en-GB" dirty="0"/>
          </a:p>
          <a:p>
            <a:pPr marL="0" indent="0">
              <a:buNone/>
            </a:pPr>
            <a:endParaRPr lang="en-GB" dirty="0"/>
          </a:p>
          <a:p>
            <a:endParaRPr lang="en-GB" dirty="0" smtClean="0"/>
          </a:p>
          <a:p>
            <a:pPr lvl="1"/>
            <a:endParaRPr lang="en-GB" dirty="0"/>
          </a:p>
        </p:txBody>
      </p:sp>
    </p:spTree>
    <p:extLst>
      <p:ext uri="{BB962C8B-B14F-4D97-AF65-F5344CB8AC3E}">
        <p14:creationId xmlns:p14="http://schemas.microsoft.com/office/powerpoint/2010/main" val="4851795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Watering Stock</a:t>
            </a:r>
            <a:endParaRPr lang="en-GB" dirty="0"/>
          </a:p>
        </p:txBody>
      </p:sp>
      <p:sp>
        <p:nvSpPr>
          <p:cNvPr id="3" name="Content Placeholder 2"/>
          <p:cNvSpPr>
            <a:spLocks noGrp="1"/>
          </p:cNvSpPr>
          <p:nvPr>
            <p:ph idx="1"/>
          </p:nvPr>
        </p:nvSpPr>
        <p:spPr/>
        <p:txBody>
          <a:bodyPr/>
          <a:lstStyle/>
          <a:p>
            <a:r>
              <a:rPr lang="en-GB" dirty="0" smtClean="0"/>
              <a:t>Automatic drinkers</a:t>
            </a:r>
          </a:p>
          <a:p>
            <a:r>
              <a:rPr lang="en-GB" dirty="0" smtClean="0"/>
              <a:t>Troughs – mains-fed</a:t>
            </a:r>
          </a:p>
          <a:p>
            <a:r>
              <a:rPr lang="en-GB" dirty="0" smtClean="0"/>
              <a:t>Buckets</a:t>
            </a:r>
          </a:p>
          <a:p>
            <a:pPr lvl="1"/>
            <a:r>
              <a:rPr lang="en-GB" dirty="0" smtClean="0"/>
              <a:t>In a tyre</a:t>
            </a:r>
          </a:p>
          <a:p>
            <a:pPr lvl="1"/>
            <a:r>
              <a:rPr lang="en-GB" dirty="0" smtClean="0"/>
              <a:t>Hanging from the wall</a:t>
            </a:r>
          </a:p>
          <a:p>
            <a:pPr lvl="1"/>
            <a:r>
              <a:rPr lang="en-GB" dirty="0" smtClean="0"/>
              <a:t>Behind a feed barrier</a:t>
            </a:r>
          </a:p>
          <a:p>
            <a:pPr lvl="1"/>
            <a:r>
              <a:rPr lang="en-GB" i="1" dirty="0" smtClean="0"/>
              <a:t>Generally the bigger the tub the better</a:t>
            </a:r>
          </a:p>
          <a:p>
            <a:r>
              <a:rPr lang="en-GB" b="1" dirty="0" smtClean="0"/>
              <a:t>Clean out regularly</a:t>
            </a:r>
            <a:endParaRPr lang="en-GB" b="1" dirty="0"/>
          </a:p>
        </p:txBody>
      </p:sp>
    </p:spTree>
    <p:extLst>
      <p:ext uri="{BB962C8B-B14F-4D97-AF65-F5344CB8AC3E}">
        <p14:creationId xmlns:p14="http://schemas.microsoft.com/office/powerpoint/2010/main" val="3699287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UC-1001.jpg"/>
          <p:cNvPicPr>
            <a:picLocks noChangeAspect="1"/>
          </p:cNvPicPr>
          <p:nvPr/>
        </p:nvPicPr>
        <p:blipFill rotWithShape="1">
          <a:blip r:embed="rId2">
            <a:extLst>
              <a:ext uri="{28A0092B-C50C-407E-A947-70E740481C1C}">
                <a14:useLocalDpi xmlns:a14="http://schemas.microsoft.com/office/drawing/2010/main" val="0"/>
              </a:ext>
            </a:extLst>
          </a:blip>
          <a:srcRect l="-88" t="-13794" r="88" b="26907"/>
          <a:stretch/>
        </p:blipFill>
        <p:spPr>
          <a:xfrm>
            <a:off x="971500" y="1340768"/>
            <a:ext cx="7200900" cy="4171113"/>
          </a:xfrm>
          <a:prstGeom prst="rect">
            <a:avLst/>
          </a:prstGeom>
        </p:spPr>
      </p:pic>
      <p:sp>
        <p:nvSpPr>
          <p:cNvPr id="2" name="Title 1"/>
          <p:cNvSpPr>
            <a:spLocks noGrp="1"/>
          </p:cNvSpPr>
          <p:nvPr>
            <p:ph type="title"/>
          </p:nvPr>
        </p:nvSpPr>
        <p:spPr/>
        <p:txBody>
          <a:bodyPr>
            <a:normAutofit/>
          </a:bodyPr>
          <a:lstStyle/>
          <a:p>
            <a:endParaRPr lang="en-US" sz="5400" dirty="0"/>
          </a:p>
        </p:txBody>
      </p:sp>
    </p:spTree>
    <p:extLst>
      <p:ext uri="{BB962C8B-B14F-4D97-AF65-F5344CB8AC3E}">
        <p14:creationId xmlns:p14="http://schemas.microsoft.com/office/powerpoint/2010/main" val="4086117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252786"/>
            <a:ext cx="7704856" cy="1008112"/>
          </a:xfrm>
        </p:spPr>
        <p:txBody>
          <a:bodyPr>
            <a:normAutofit fontScale="90000"/>
          </a:bodyPr>
          <a:lstStyle/>
          <a:p>
            <a:r>
              <a:rPr lang="en-GB" sz="6000" dirty="0" smtClean="0"/>
              <a:t>Statutory </a:t>
            </a:r>
            <a:br>
              <a:rPr lang="en-GB" sz="6000" dirty="0" smtClean="0"/>
            </a:br>
            <a:r>
              <a:rPr lang="en-GB" sz="6000" dirty="0" smtClean="0"/>
              <a:t>Requirements</a:t>
            </a:r>
            <a:endParaRPr lang="en-GB" sz="6000" dirty="0"/>
          </a:p>
        </p:txBody>
      </p:sp>
      <p:sp>
        <p:nvSpPr>
          <p:cNvPr id="3" name="Subtitle 2"/>
          <p:cNvSpPr>
            <a:spLocks noGrp="1"/>
          </p:cNvSpPr>
          <p:nvPr>
            <p:ph type="subTitle" idx="1"/>
          </p:nvPr>
        </p:nvSpPr>
        <p:spPr/>
        <p:txBody>
          <a:bodyPr/>
          <a:lstStyle/>
          <a:p>
            <a:pPr marL="0" indent="0">
              <a:buNone/>
            </a:pPr>
            <a:endParaRPr lang="en-GB" dirty="0" smtClean="0"/>
          </a:p>
          <a:p>
            <a:r>
              <a:rPr lang="en-GB" dirty="0" smtClean="0"/>
              <a:t>Stock Identification</a:t>
            </a:r>
          </a:p>
          <a:p>
            <a:r>
              <a:rPr lang="en-GB" dirty="0" smtClean="0"/>
              <a:t>Movements of Stock</a:t>
            </a:r>
          </a:p>
          <a:p>
            <a:r>
              <a:rPr lang="en-GB" dirty="0" smtClean="0"/>
              <a:t>Medicine Records</a:t>
            </a:r>
            <a:endParaRPr lang="en-GB" dirty="0"/>
          </a:p>
          <a:p>
            <a:pPr marL="0" indent="0">
              <a:buNone/>
            </a:pPr>
            <a:endParaRPr lang="en-GB"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340768"/>
            <a:ext cx="230505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556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en-GB" dirty="0" smtClean="0"/>
              <a:t>Terminology: GIMMER </a:t>
            </a:r>
          </a:p>
        </p:txBody>
      </p:sp>
      <p:sp>
        <p:nvSpPr>
          <p:cNvPr id="3" name="Rectangle 2"/>
          <p:cNvSpPr/>
          <p:nvPr/>
        </p:nvSpPr>
        <p:spPr>
          <a:xfrm>
            <a:off x="742279" y="2060848"/>
            <a:ext cx="7298148" cy="1231106"/>
          </a:xfrm>
          <a:prstGeom prst="rect">
            <a:avLst/>
          </a:prstGeom>
        </p:spPr>
        <p:txBody>
          <a:bodyPr wrap="square">
            <a:spAutoFit/>
          </a:bodyPr>
          <a:lstStyle/>
          <a:p>
            <a:r>
              <a:rPr lang="en-GB" sz="2800" dirty="0">
                <a:solidFill>
                  <a:srgbClr val="004B23"/>
                </a:solidFill>
                <a:ea typeface="+mj-ea"/>
                <a:cs typeface="Tahoma" pitchFamily="34" charset="0"/>
              </a:rPr>
              <a:t>Female sheep after first shearing </a:t>
            </a:r>
            <a:r>
              <a:rPr lang="en-GB" sz="2800" dirty="0" smtClean="0">
                <a:solidFill>
                  <a:srgbClr val="004B23"/>
                </a:solidFill>
                <a:ea typeface="+mj-ea"/>
                <a:cs typeface="Tahoma" pitchFamily="34" charset="0"/>
              </a:rPr>
              <a:t>until has first lamb (or </a:t>
            </a:r>
            <a:r>
              <a:rPr lang="en-GB" sz="2800" dirty="0" err="1" smtClean="0">
                <a:solidFill>
                  <a:srgbClr val="004B23"/>
                </a:solidFill>
                <a:ea typeface="+mj-ea"/>
                <a:cs typeface="Tahoma" pitchFamily="34" charset="0"/>
              </a:rPr>
              <a:t>sooked</a:t>
            </a:r>
            <a:r>
              <a:rPr lang="en-GB" sz="2800" dirty="0" smtClean="0">
                <a:solidFill>
                  <a:srgbClr val="004B23"/>
                </a:solidFill>
                <a:ea typeface="+mj-ea"/>
                <a:cs typeface="Tahoma" pitchFamily="34" charset="0"/>
              </a:rPr>
              <a:t> gimmer if she lambed as </a:t>
            </a:r>
            <a:r>
              <a:rPr lang="en-GB" sz="2800" dirty="0" err="1" smtClean="0">
                <a:solidFill>
                  <a:srgbClr val="004B23"/>
                </a:solidFill>
                <a:ea typeface="+mj-ea"/>
                <a:cs typeface="Tahoma" pitchFamily="34" charset="0"/>
              </a:rPr>
              <a:t>hogg</a:t>
            </a:r>
            <a:r>
              <a:rPr lang="en-GB" sz="2800" dirty="0" smtClean="0">
                <a:solidFill>
                  <a:srgbClr val="004B23"/>
                </a:solidFill>
                <a:ea typeface="+mj-ea"/>
                <a:cs typeface="Tahoma" pitchFamily="34" charset="0"/>
              </a:rPr>
              <a:t>)</a:t>
            </a:r>
            <a:r>
              <a:rPr lang="en-GB" sz="3600" dirty="0">
                <a:solidFill>
                  <a:srgbClr val="004B23"/>
                </a:solidFill>
                <a:latin typeface="Georgia" pitchFamily="18" charset="0"/>
                <a:ea typeface="+mj-ea"/>
                <a:cs typeface="Tahoma" pitchFamily="34" charset="0"/>
              </a:rPr>
              <a:t/>
            </a:r>
            <a:br>
              <a:rPr lang="en-GB" sz="3600" dirty="0">
                <a:solidFill>
                  <a:srgbClr val="004B23"/>
                </a:solidFill>
                <a:latin typeface="Georgia" pitchFamily="18" charset="0"/>
                <a:ea typeface="+mj-ea"/>
                <a:cs typeface="Tahoma" pitchFamily="34" charset="0"/>
              </a:rPr>
            </a:b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987" y="3356992"/>
            <a:ext cx="4814440" cy="3212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0211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Stock Identification - Why?</a:t>
            </a:r>
            <a:endParaRPr lang="en-GB" dirty="0"/>
          </a:p>
        </p:txBody>
      </p:sp>
      <p:sp>
        <p:nvSpPr>
          <p:cNvPr id="3" name="Content Placeholder 2"/>
          <p:cNvSpPr>
            <a:spLocks noGrp="1"/>
          </p:cNvSpPr>
          <p:nvPr>
            <p:ph idx="1"/>
          </p:nvPr>
        </p:nvSpPr>
        <p:spPr/>
        <p:txBody>
          <a:bodyPr/>
          <a:lstStyle/>
          <a:p>
            <a:r>
              <a:rPr lang="en-GB" dirty="0" smtClean="0"/>
              <a:t>Traceability – Scottish/UK/EU law</a:t>
            </a:r>
          </a:p>
          <a:p>
            <a:r>
              <a:rPr lang="en-GB" dirty="0" smtClean="0"/>
              <a:t>Food </a:t>
            </a:r>
            <a:r>
              <a:rPr lang="en-GB" dirty="0"/>
              <a:t>safety</a:t>
            </a:r>
          </a:p>
          <a:p>
            <a:r>
              <a:rPr lang="en-GB" dirty="0" smtClean="0"/>
              <a:t>Biosecurity – need to know what stock are where</a:t>
            </a:r>
          </a:p>
        </p:txBody>
      </p:sp>
    </p:spTree>
    <p:extLst>
      <p:ext uri="{BB962C8B-B14F-4D97-AF65-F5344CB8AC3E}">
        <p14:creationId xmlns:p14="http://schemas.microsoft.com/office/powerpoint/2010/main" val="42698529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Guidance available…</a:t>
            </a:r>
            <a:endParaRPr lang="en-GB"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5996" y="1600200"/>
            <a:ext cx="749200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017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Basic Requirements </a:t>
            </a:r>
            <a:endParaRPr lang="en-GB" dirty="0"/>
          </a:p>
        </p:txBody>
      </p:sp>
      <p:sp>
        <p:nvSpPr>
          <p:cNvPr id="3" name="Content Placeholder 2"/>
          <p:cNvSpPr>
            <a:spLocks noGrp="1"/>
          </p:cNvSpPr>
          <p:nvPr>
            <p:ph idx="1"/>
          </p:nvPr>
        </p:nvSpPr>
        <p:spPr/>
        <p:txBody>
          <a:bodyPr/>
          <a:lstStyle/>
          <a:p>
            <a:pPr marL="0" indent="0">
              <a:buNone/>
            </a:pPr>
            <a:r>
              <a:rPr lang="en-GB" sz="2800" dirty="0" smtClean="0"/>
              <a:t>Authorities need to know Who, What, Where, When, (Why?)</a:t>
            </a:r>
          </a:p>
          <a:p>
            <a:r>
              <a:rPr lang="en-GB" sz="2800" dirty="0" smtClean="0"/>
              <a:t>Who/Where:  Register with SGRPID – get a holding number/CPH number</a:t>
            </a:r>
          </a:p>
          <a:p>
            <a:r>
              <a:rPr lang="en-GB" sz="2800" dirty="0" smtClean="0"/>
              <a:t>What:  Register </a:t>
            </a:r>
            <a:r>
              <a:rPr lang="en-GB" sz="2800" dirty="0"/>
              <a:t>with Animal </a:t>
            </a:r>
            <a:r>
              <a:rPr lang="en-GB" sz="2800" dirty="0" smtClean="0"/>
              <a:t>Health – tell them if it’s cattle, sheep or both</a:t>
            </a:r>
          </a:p>
          <a:p>
            <a:r>
              <a:rPr lang="en-GB" sz="2800" dirty="0" smtClean="0"/>
              <a:t>When:  Record movements with SAMU (sheep) or BCMS (cattle)</a:t>
            </a:r>
          </a:p>
          <a:p>
            <a:pPr marL="0" indent="0">
              <a:buNone/>
            </a:pPr>
            <a:r>
              <a:rPr lang="en-GB" sz="2800" b="1" dirty="0" smtClean="0"/>
              <a:t>		AND keep records at home – 			movement/medicine book</a:t>
            </a:r>
            <a:endParaRPr lang="en-GB" sz="2800" b="1" dirty="0"/>
          </a:p>
        </p:txBody>
      </p:sp>
    </p:spTree>
    <p:extLst>
      <p:ext uri="{BB962C8B-B14F-4D97-AF65-F5344CB8AC3E}">
        <p14:creationId xmlns:p14="http://schemas.microsoft.com/office/powerpoint/2010/main" val="16612699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Registering with SGRPID</a:t>
            </a:r>
            <a:endParaRPr lang="en-GB" dirty="0"/>
          </a:p>
        </p:txBody>
      </p:sp>
      <p:sp>
        <p:nvSpPr>
          <p:cNvPr id="3" name="Content Placeholder 2"/>
          <p:cNvSpPr>
            <a:spLocks noGrp="1"/>
          </p:cNvSpPr>
          <p:nvPr>
            <p:ph idx="1"/>
          </p:nvPr>
        </p:nvSpPr>
        <p:spPr/>
        <p:txBody>
          <a:bodyPr/>
          <a:lstStyle/>
          <a:p>
            <a:r>
              <a:rPr lang="en-GB" dirty="0" smtClean="0"/>
              <a:t>Complete an LMF form</a:t>
            </a:r>
          </a:p>
          <a:p>
            <a:r>
              <a:rPr lang="en-GB" dirty="0" smtClean="0"/>
              <a:t>Be issued with a CPH number, e.g. 70/123/0012</a:t>
            </a:r>
          </a:p>
          <a:p>
            <a:endParaRPr lang="en-GB" dirty="0" smtClean="0"/>
          </a:p>
        </p:txBody>
      </p:sp>
    </p:spTree>
    <p:extLst>
      <p:ext uri="{BB962C8B-B14F-4D97-AF65-F5344CB8AC3E}">
        <p14:creationId xmlns:p14="http://schemas.microsoft.com/office/powerpoint/2010/main" val="253293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Registering with Animal Health</a:t>
            </a:r>
            <a:endParaRPr lang="en-GB" sz="3200" dirty="0"/>
          </a:p>
        </p:txBody>
      </p:sp>
      <p:sp>
        <p:nvSpPr>
          <p:cNvPr id="3" name="Content Placeholder 2"/>
          <p:cNvSpPr>
            <a:spLocks noGrp="1"/>
          </p:cNvSpPr>
          <p:nvPr>
            <p:ph idx="1"/>
          </p:nvPr>
        </p:nvSpPr>
        <p:spPr/>
        <p:txBody>
          <a:bodyPr/>
          <a:lstStyle/>
          <a:p>
            <a:r>
              <a:rPr lang="en-GB" dirty="0" smtClean="0"/>
              <a:t>Phone Animal Health – Register as a Keeper</a:t>
            </a:r>
          </a:p>
          <a:p>
            <a:pPr lvl="1"/>
            <a:r>
              <a:rPr lang="en-GB" sz="1800" b="1" dirty="0"/>
              <a:t>South, East and North Ayrshire, Dumfries and Galloway, Inverclyde,</a:t>
            </a:r>
            <a:br>
              <a:rPr lang="en-GB" sz="1800" b="1" dirty="0"/>
            </a:br>
            <a:r>
              <a:rPr lang="en-GB" sz="1800" b="1" dirty="0" err="1"/>
              <a:t>Renfewshire</a:t>
            </a:r>
            <a:r>
              <a:rPr lang="en-GB" sz="1800" dirty="0"/>
              <a:t> AHDO,</a:t>
            </a:r>
            <a:br>
              <a:rPr lang="en-GB" sz="1800" dirty="0"/>
            </a:br>
            <a:r>
              <a:rPr lang="en-GB" sz="1800" dirty="0"/>
              <a:t>Russell House,</a:t>
            </a:r>
            <a:br>
              <a:rPr lang="en-GB" sz="1800" dirty="0"/>
            </a:br>
            <a:r>
              <a:rPr lang="en-GB" sz="1800" dirty="0"/>
              <a:t>King Street,</a:t>
            </a:r>
            <a:br>
              <a:rPr lang="en-GB" sz="1800" dirty="0"/>
            </a:br>
            <a:r>
              <a:rPr lang="en-GB" sz="1800" dirty="0"/>
              <a:t>Ayr</a:t>
            </a:r>
            <a:br>
              <a:rPr lang="en-GB" sz="1800" dirty="0"/>
            </a:br>
            <a:r>
              <a:rPr lang="en-GB" sz="1800" dirty="0"/>
              <a:t>KA8 OBE </a:t>
            </a:r>
            <a:r>
              <a:rPr lang="en-GB" sz="1800" dirty="0" smtClean="0"/>
              <a:t>  01292 291350</a:t>
            </a:r>
          </a:p>
          <a:p>
            <a:pPr lvl="1"/>
            <a:r>
              <a:rPr lang="en-GB" sz="1800" b="1" dirty="0"/>
              <a:t>City of Edinburgh, Falkirk, City of Glasgow, North and South Lanarkshire, East, Mid. and West Lothian, The Scottish Borders</a:t>
            </a:r>
            <a:r>
              <a:rPr lang="en-GB" sz="1800" dirty="0"/>
              <a:t> AHDO,</a:t>
            </a:r>
            <a:br>
              <a:rPr lang="en-GB" sz="1800" dirty="0"/>
            </a:br>
            <a:r>
              <a:rPr lang="en-GB" sz="1800" dirty="0" err="1"/>
              <a:t>Cotgreen</a:t>
            </a:r>
            <a:r>
              <a:rPr lang="en-GB" sz="1800" dirty="0"/>
              <a:t> Road,</a:t>
            </a:r>
            <a:br>
              <a:rPr lang="en-GB" sz="1800" dirty="0"/>
            </a:br>
            <a:r>
              <a:rPr lang="en-GB" sz="1800" dirty="0"/>
              <a:t>Tweedbank,</a:t>
            </a:r>
            <a:br>
              <a:rPr lang="en-GB" sz="1800" dirty="0"/>
            </a:br>
            <a:r>
              <a:rPr lang="en-GB" sz="1800" dirty="0"/>
              <a:t>Galashiels</a:t>
            </a:r>
            <a:br>
              <a:rPr lang="en-GB" sz="1800" dirty="0"/>
            </a:br>
            <a:r>
              <a:rPr lang="en-GB" sz="1800" dirty="0"/>
              <a:t>TD1 </a:t>
            </a:r>
            <a:r>
              <a:rPr lang="en-GB" sz="1800" dirty="0" smtClean="0"/>
              <a:t>3SG   01896 </a:t>
            </a:r>
            <a:r>
              <a:rPr lang="en-GB" sz="1800" dirty="0"/>
              <a:t>758806</a:t>
            </a:r>
          </a:p>
          <a:p>
            <a:pPr lvl="1"/>
            <a:endParaRPr lang="en-GB" sz="2000" dirty="0"/>
          </a:p>
        </p:txBody>
      </p:sp>
    </p:spTree>
    <p:extLst>
      <p:ext uri="{BB962C8B-B14F-4D97-AF65-F5344CB8AC3E}">
        <p14:creationId xmlns:p14="http://schemas.microsoft.com/office/powerpoint/2010/main" val="976243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Registering with Animal Health</a:t>
            </a:r>
            <a:endParaRPr lang="en-GB" sz="3200" dirty="0"/>
          </a:p>
        </p:txBody>
      </p:sp>
      <p:sp>
        <p:nvSpPr>
          <p:cNvPr id="3" name="Content Placeholder 2"/>
          <p:cNvSpPr>
            <a:spLocks noGrp="1"/>
          </p:cNvSpPr>
          <p:nvPr>
            <p:ph idx="1"/>
          </p:nvPr>
        </p:nvSpPr>
        <p:spPr/>
        <p:txBody>
          <a:bodyPr/>
          <a:lstStyle/>
          <a:p>
            <a:r>
              <a:rPr lang="en-GB" dirty="0" smtClean="0"/>
              <a:t>Animal Health will give you a herd/flock number.</a:t>
            </a:r>
          </a:p>
          <a:p>
            <a:r>
              <a:rPr lang="en-GB" dirty="0"/>
              <a:t>They’ll probably want to visit.</a:t>
            </a:r>
          </a:p>
          <a:p>
            <a:r>
              <a:rPr lang="en-GB" dirty="0"/>
              <a:t>They’ll need to know who your vet is.</a:t>
            </a:r>
          </a:p>
          <a:p>
            <a:pPr lvl="1"/>
            <a:endParaRPr lang="en-GB" sz="2000" dirty="0"/>
          </a:p>
        </p:txBody>
      </p:sp>
    </p:spTree>
    <p:extLst>
      <p:ext uri="{BB962C8B-B14F-4D97-AF65-F5344CB8AC3E}">
        <p14:creationId xmlns:p14="http://schemas.microsoft.com/office/powerpoint/2010/main" val="28957462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Register with BCMS	</a:t>
            </a:r>
            <a:endParaRPr lang="en-GB" dirty="0"/>
          </a:p>
        </p:txBody>
      </p:sp>
      <p:sp>
        <p:nvSpPr>
          <p:cNvPr id="3" name="Content Placeholder 2"/>
          <p:cNvSpPr>
            <a:spLocks noGrp="1"/>
          </p:cNvSpPr>
          <p:nvPr>
            <p:ph idx="1"/>
          </p:nvPr>
        </p:nvSpPr>
        <p:spPr/>
        <p:txBody>
          <a:bodyPr/>
          <a:lstStyle/>
          <a:p>
            <a:r>
              <a:rPr lang="en-GB" dirty="0" smtClean="0"/>
              <a:t>Also known as CTS Online</a:t>
            </a:r>
          </a:p>
          <a:p>
            <a:r>
              <a:rPr lang="en-GB" dirty="0"/>
              <a:t>BCMS Helpline English 0345 050 </a:t>
            </a:r>
            <a:r>
              <a:rPr lang="en-GB" dirty="0" smtClean="0"/>
              <a:t>1234  Monday </a:t>
            </a:r>
            <a:r>
              <a:rPr lang="en-GB" dirty="0"/>
              <a:t>to Friday 8.30am to 5pm </a:t>
            </a:r>
            <a:endParaRPr lang="en-GB" dirty="0" smtClean="0"/>
          </a:p>
          <a:p>
            <a:r>
              <a:rPr lang="en-GB" dirty="0" smtClean="0"/>
              <a:t>Need your CPH number first</a:t>
            </a:r>
          </a:p>
          <a:p>
            <a:endParaRPr lang="en-GB" dirty="0">
              <a:effectLst/>
            </a:endParaRPr>
          </a:p>
        </p:txBody>
      </p:sp>
    </p:spTree>
    <p:extLst>
      <p:ext uri="{BB962C8B-B14F-4D97-AF65-F5344CB8AC3E}">
        <p14:creationId xmlns:p14="http://schemas.microsoft.com/office/powerpoint/2010/main" val="30746839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Register with SGRPID – get a CPH number (for your holding)</a:t>
            </a:r>
          </a:p>
          <a:p>
            <a:r>
              <a:rPr lang="en-GB" dirty="0" smtClean="0"/>
              <a:t>Register with Animal Health – get a flock/herd number (unique ID number for your stock)</a:t>
            </a:r>
          </a:p>
          <a:p>
            <a:endParaRPr lang="en-GB" dirty="0"/>
          </a:p>
          <a:p>
            <a:r>
              <a:rPr lang="en-GB" i="1" dirty="0" smtClean="0"/>
              <a:t>Register with British Wool Marketing Board </a:t>
            </a:r>
            <a:r>
              <a:rPr lang="en-GB" i="1" dirty="0"/>
              <a:t>Tel: 01877 339657</a:t>
            </a:r>
          </a:p>
        </p:txBody>
      </p:sp>
    </p:spTree>
    <p:extLst>
      <p:ext uri="{BB962C8B-B14F-4D97-AF65-F5344CB8AC3E}">
        <p14:creationId xmlns:p14="http://schemas.microsoft.com/office/powerpoint/2010/main" val="1049547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564904"/>
            <a:ext cx="3528392" cy="2690914"/>
          </a:xfrm>
          <a:prstGeom prst="rect">
            <a:avLst/>
          </a:prstGeom>
        </p:spPr>
      </p:pic>
      <p:sp>
        <p:nvSpPr>
          <p:cNvPr id="5" name="Rectangle 4"/>
          <p:cNvSpPr/>
          <p:nvPr/>
        </p:nvSpPr>
        <p:spPr>
          <a:xfrm>
            <a:off x="467544" y="1556791"/>
            <a:ext cx="7920880" cy="923330"/>
          </a:xfrm>
          <a:prstGeom prst="rect">
            <a:avLst/>
          </a:prstGeom>
          <a:gradFill>
            <a:gsLst>
              <a:gs pos="0">
                <a:schemeClr val="bg2">
                  <a:lumMod val="75000"/>
                </a:schemeClr>
              </a:gs>
              <a:gs pos="50000">
                <a:schemeClr val="accent1">
                  <a:shade val="67500"/>
                  <a:satMod val="115000"/>
                </a:schemeClr>
              </a:gs>
              <a:gs pos="100000">
                <a:schemeClr val="accent1">
                  <a:shade val="100000"/>
                  <a:satMod val="115000"/>
                </a:schemeClr>
              </a:gs>
            </a:gsLst>
            <a:lin ang="5400000" scaled="0"/>
          </a:gradFill>
          <a:ln w="38100">
            <a:noFill/>
          </a:ln>
        </p:spPr>
        <p:txBody>
          <a:bodyPr wrap="square" lIns="91440" tIns="45720" rIns="91440" bIns="45720">
            <a:spAutoFit/>
          </a:bodyPr>
          <a:lstStyle/>
          <a:p>
            <a:pPr algn="ctr"/>
            <a:r>
              <a:rPr lang="en-GB" sz="54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Tagging &amp; Recording</a:t>
            </a:r>
            <a:endParaRPr lang="en-GB" sz="5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8" name="Title 1"/>
          <p:cNvSpPr>
            <a:spLocks noGrp="1"/>
          </p:cNvSpPr>
          <p:nvPr>
            <p:ph type="title"/>
          </p:nvPr>
        </p:nvSpPr>
        <p:spPr>
          <a:xfrm>
            <a:off x="227811" y="19248"/>
            <a:ext cx="7379064" cy="1143000"/>
          </a:xfrm>
        </p:spPr>
        <p:txBody>
          <a:bodyPr/>
          <a:lstStyle/>
          <a:p>
            <a:r>
              <a:rPr lang="en-GB" dirty="0" smtClean="0"/>
              <a:t>Sheep</a:t>
            </a:r>
            <a:endParaRPr lang="en-GB" dirty="0"/>
          </a:p>
        </p:txBody>
      </p:sp>
      <p:sp>
        <p:nvSpPr>
          <p:cNvPr id="3" name="TextBox 2"/>
          <p:cNvSpPr txBox="1"/>
          <p:nvPr/>
        </p:nvSpPr>
        <p:spPr>
          <a:xfrm>
            <a:off x="1691680" y="5445224"/>
            <a:ext cx="4824536" cy="646331"/>
          </a:xfrm>
          <a:prstGeom prst="rect">
            <a:avLst/>
          </a:prstGeom>
          <a:noFill/>
        </p:spPr>
        <p:txBody>
          <a:bodyPr wrap="square" rtlCol="0">
            <a:spAutoFit/>
          </a:bodyPr>
          <a:lstStyle/>
          <a:p>
            <a:pPr algn="ctr"/>
            <a:r>
              <a:rPr lang="en-GB" sz="3600" dirty="0" smtClean="0">
                <a:latin typeface="+mn-lt"/>
                <a:cs typeface="Tahoma" charset="0"/>
              </a:rPr>
              <a:t>ID and Traceability</a:t>
            </a:r>
            <a:endParaRPr lang="en-GB" sz="3600" dirty="0">
              <a:latin typeface="+mn-lt"/>
              <a:cs typeface="Tahoma" charset="0"/>
            </a:endParaRPr>
          </a:p>
        </p:txBody>
      </p:sp>
    </p:spTree>
    <p:extLst>
      <p:ext uri="{BB962C8B-B14F-4D97-AF65-F5344CB8AC3E}">
        <p14:creationId xmlns:p14="http://schemas.microsoft.com/office/powerpoint/2010/main" val="409194339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Sheep Records</a:t>
            </a:r>
            <a:endParaRPr lang="en-GB" dirty="0"/>
          </a:p>
        </p:txBody>
      </p:sp>
      <p:sp>
        <p:nvSpPr>
          <p:cNvPr id="3" name="Content Placeholder 2"/>
          <p:cNvSpPr>
            <a:spLocks noGrp="1"/>
          </p:cNvSpPr>
          <p:nvPr>
            <p:ph idx="1"/>
          </p:nvPr>
        </p:nvSpPr>
        <p:spPr/>
        <p:txBody>
          <a:bodyPr/>
          <a:lstStyle/>
          <a:p>
            <a:r>
              <a:rPr lang="en-GB" dirty="0" smtClean="0"/>
              <a:t>Need to record</a:t>
            </a:r>
          </a:p>
          <a:p>
            <a:pPr lvl="1"/>
            <a:r>
              <a:rPr lang="en-GB" dirty="0" smtClean="0"/>
              <a:t>When sheep arrive</a:t>
            </a:r>
          </a:p>
          <a:p>
            <a:pPr lvl="1"/>
            <a:r>
              <a:rPr lang="en-GB" dirty="0" smtClean="0"/>
              <a:t>When sheep leave/die</a:t>
            </a:r>
          </a:p>
          <a:p>
            <a:pPr lvl="1"/>
            <a:r>
              <a:rPr lang="en-GB" dirty="0" smtClean="0"/>
              <a:t>When sheep are ear-tagged</a:t>
            </a:r>
          </a:p>
          <a:p>
            <a:pPr lvl="1"/>
            <a:r>
              <a:rPr lang="en-GB" dirty="0" smtClean="0"/>
              <a:t>When sheep are replacement-tagged</a:t>
            </a:r>
          </a:p>
          <a:p>
            <a:pPr lvl="1"/>
            <a:endParaRPr lang="en-GB" dirty="0"/>
          </a:p>
          <a:p>
            <a:pPr marL="457200" lvl="1" indent="0" algn="ctr">
              <a:buNone/>
            </a:pPr>
            <a:r>
              <a:rPr lang="en-GB" dirty="0" smtClean="0"/>
              <a:t>(see Holding Register)</a:t>
            </a:r>
            <a:endParaRPr lang="en-GB" dirty="0"/>
          </a:p>
        </p:txBody>
      </p:sp>
    </p:spTree>
    <p:extLst>
      <p:ext uri="{BB962C8B-B14F-4D97-AF65-F5344CB8AC3E}">
        <p14:creationId xmlns:p14="http://schemas.microsoft.com/office/powerpoint/2010/main" val="3380703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794C8B95D304BA58ED54ADAD2ED96" ma:contentTypeVersion="0" ma:contentTypeDescription="Create a new document." ma:contentTypeScope="" ma:versionID="5141d162114185c02971de95c178770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705F73-39BC-4444-A631-0B39D9F2EB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B15030B-D8BD-4184-B935-A865F621335D}">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elements/1.1/"/>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C1D5EB04-E7DD-4CA7-B116-F3ACB1FA78F8}">
  <ds:schemaRefs>
    <ds:schemaRef ds:uri="http://schemas.microsoft.com/office/2006/metadata/customXsn"/>
  </ds:schemaRefs>
</ds:datastoreItem>
</file>

<file path=customXml/itemProps4.xml><?xml version="1.0" encoding="utf-8"?>
<ds:datastoreItem xmlns:ds="http://schemas.openxmlformats.org/officeDocument/2006/customXml" ds:itemID="{96D322D9-B5B6-47F9-803E-28BA9CA11C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6218</TotalTime>
  <Words>8499</Words>
  <Application>Microsoft Office PowerPoint</Application>
  <PresentationFormat>On-screen Show (4:3)</PresentationFormat>
  <Paragraphs>1432</Paragraphs>
  <Slides>175</Slides>
  <Notes>91</Notes>
  <HiddenSlides>0</HiddenSlides>
  <MMClips>0</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Office Theme</vt:lpstr>
      <vt:lpstr>PowerPoint Presentation</vt:lpstr>
      <vt:lpstr>PowerPoint Presentation</vt:lpstr>
      <vt:lpstr>Stock Selection</vt:lpstr>
      <vt:lpstr>Terminology</vt:lpstr>
      <vt:lpstr>Terminology</vt:lpstr>
      <vt:lpstr>PowerPoint Presentation</vt:lpstr>
      <vt:lpstr>Terminology: EWE LAMB</vt:lpstr>
      <vt:lpstr>Terminology: HOGG</vt:lpstr>
      <vt:lpstr>Terminology: GIMMER </vt:lpstr>
      <vt:lpstr>Terminology: EWE</vt:lpstr>
      <vt:lpstr>Terminology: DRAFT EWE /  CAST EWE</vt:lpstr>
      <vt:lpstr>Terminology: CULL EWE</vt:lpstr>
      <vt:lpstr>SMILE!  How to tell a  sheep’s age</vt:lpstr>
      <vt:lpstr>TEETH</vt:lpstr>
      <vt:lpstr>Teeth</vt:lpstr>
      <vt:lpstr>Broken mouth</vt:lpstr>
      <vt:lpstr>Terminology: RAM or TUP</vt:lpstr>
      <vt:lpstr>Terminology: SHEARLING</vt:lpstr>
      <vt:lpstr>Terminology: RIG</vt:lpstr>
      <vt:lpstr>Terminology: TEASER</vt:lpstr>
      <vt:lpstr>Terminology: WETHER/ WEDDER/TEGS</vt:lpstr>
      <vt:lpstr>Terminology: WETHER  HOGG</vt:lpstr>
      <vt:lpstr>Terminology: STORE/FINISHING/FAT LAMB</vt:lpstr>
      <vt:lpstr>Stock Selection</vt:lpstr>
      <vt:lpstr>What do you want? </vt:lpstr>
      <vt:lpstr>Cattle and/or Sheep?</vt:lpstr>
      <vt:lpstr>Handling </vt:lpstr>
      <vt:lpstr>Housing </vt:lpstr>
      <vt:lpstr>Type of Land</vt:lpstr>
      <vt:lpstr>What Type of Stock?</vt:lpstr>
      <vt:lpstr>What Breed of Stock</vt:lpstr>
      <vt:lpstr>A little history… ‘Environment’</vt:lpstr>
      <vt:lpstr>A little history… ‘Purpose’</vt:lpstr>
      <vt:lpstr>Horses for Courses</vt:lpstr>
      <vt:lpstr>Horses for Courses</vt:lpstr>
      <vt:lpstr>Native Sheep</vt:lpstr>
      <vt:lpstr>Native Cattle</vt:lpstr>
      <vt:lpstr>Cross Breeds </vt:lpstr>
      <vt:lpstr>Luing Cattle</vt:lpstr>
      <vt:lpstr>PowerPoint Presentation</vt:lpstr>
      <vt:lpstr>Why would you go for  Traditional v popular commercial?</vt:lpstr>
      <vt:lpstr>Terminal Sires</vt:lpstr>
      <vt:lpstr>‘Correct’ Breeding Females </vt:lpstr>
      <vt:lpstr>Where to buy stock?</vt:lpstr>
      <vt:lpstr>Buying From Market </vt:lpstr>
      <vt:lpstr>Buying From Market</vt:lpstr>
      <vt:lpstr>Buyer Beware</vt:lpstr>
      <vt:lpstr>Haulage</vt:lpstr>
      <vt:lpstr>Haulage </vt:lpstr>
      <vt:lpstr>PowerPoint Presentation</vt:lpstr>
      <vt:lpstr>Nutrition &amp; Feeding</vt:lpstr>
      <vt:lpstr>Key Requirements</vt:lpstr>
      <vt:lpstr>Ruminants</vt:lpstr>
      <vt:lpstr>Objectives of Ruminant Nutrition  </vt:lpstr>
      <vt:lpstr>What do Rumen Bugs Like?</vt:lpstr>
      <vt:lpstr>Acidosis</vt:lpstr>
      <vt:lpstr>Language of Nutrition: Dry Matter</vt:lpstr>
      <vt:lpstr>Language of Nutrition: Dry Matter</vt:lpstr>
      <vt:lpstr>Language of Nutrition: ME</vt:lpstr>
      <vt:lpstr>Language of Nutrition: CP</vt:lpstr>
      <vt:lpstr>Grass!</vt:lpstr>
      <vt:lpstr>Grazed Grass</vt:lpstr>
      <vt:lpstr>Grass</vt:lpstr>
      <vt:lpstr>Grass</vt:lpstr>
      <vt:lpstr>Conserved Grass</vt:lpstr>
      <vt:lpstr>Hay</vt:lpstr>
      <vt:lpstr>Silage</vt:lpstr>
      <vt:lpstr>Haylage</vt:lpstr>
      <vt:lpstr>Silage/haylage</vt:lpstr>
      <vt:lpstr>Forage Quality</vt:lpstr>
      <vt:lpstr>Forage Requirements</vt:lpstr>
      <vt:lpstr>Supplementing Forage</vt:lpstr>
      <vt:lpstr>Energy Supplements: Cereals</vt:lpstr>
      <vt:lpstr>Energy Feeds High in  Digestible Fibre (Trident Feeds Ltd)</vt:lpstr>
      <vt:lpstr>Supplementing Low Protein  Silages </vt:lpstr>
      <vt:lpstr>Supplementing:  What With?</vt:lpstr>
      <vt:lpstr>Supplementing Sheep </vt:lpstr>
      <vt:lpstr>Supplementing Sheep </vt:lpstr>
      <vt:lpstr>Supplementing Sheep </vt:lpstr>
      <vt:lpstr>Supplementing Cattle </vt:lpstr>
      <vt:lpstr>Supplementing Cattle </vt:lpstr>
      <vt:lpstr>Supplementing Cattle </vt:lpstr>
      <vt:lpstr>Feeding in late pregnancy</vt:lpstr>
      <vt:lpstr>Feeding in Late Pregnancy</vt:lpstr>
      <vt:lpstr>Soya</vt:lpstr>
      <vt:lpstr>Water Requirements</vt:lpstr>
      <vt:lpstr>Watering Stock</vt:lpstr>
      <vt:lpstr>PowerPoint Presentation</vt:lpstr>
      <vt:lpstr>Statutory  Requirements</vt:lpstr>
      <vt:lpstr>Stock Identification - Why?</vt:lpstr>
      <vt:lpstr>Guidance available…</vt:lpstr>
      <vt:lpstr>Basic Requirements </vt:lpstr>
      <vt:lpstr>Registering with SGRPID</vt:lpstr>
      <vt:lpstr>Registering with Animal Health</vt:lpstr>
      <vt:lpstr>Registering with Animal Health</vt:lpstr>
      <vt:lpstr>Register with BCMS </vt:lpstr>
      <vt:lpstr>Summary</vt:lpstr>
      <vt:lpstr>Sheep</vt:lpstr>
      <vt:lpstr>Sheep Records</vt:lpstr>
      <vt:lpstr>Sheep Records</vt:lpstr>
      <vt:lpstr>Tagging</vt:lpstr>
      <vt:lpstr>Tagging</vt:lpstr>
      <vt:lpstr>Tagging - Slaughter / Store sheep</vt:lpstr>
      <vt:lpstr>Tagging - Home bred breeding sheep</vt:lpstr>
      <vt:lpstr>Retagging - Home bred sheep</vt:lpstr>
      <vt:lpstr>Retagging – bought in sheep</vt:lpstr>
      <vt:lpstr>Recording Initial Tagging</vt:lpstr>
      <vt:lpstr>Continuous Register: When a sheep arrives/leaves/dies</vt:lpstr>
      <vt:lpstr>Recording Replacement  Tagging</vt:lpstr>
      <vt:lpstr>Recommendations</vt:lpstr>
      <vt:lpstr>Tagging Tips</vt:lpstr>
      <vt:lpstr>Sheep Tagging – Common Errors</vt:lpstr>
      <vt:lpstr>Recording ON Movements</vt:lpstr>
      <vt:lpstr>Deaths</vt:lpstr>
      <vt:lpstr>Inventory - compulsory</vt:lpstr>
      <vt:lpstr>Movements - General</vt:lpstr>
      <vt:lpstr>Updating Holding Register</vt:lpstr>
      <vt:lpstr>Movements</vt:lpstr>
      <vt:lpstr>Acronyms</vt:lpstr>
      <vt:lpstr>Records - compulsory</vt:lpstr>
      <vt:lpstr>Cattle Guidance</vt:lpstr>
      <vt:lpstr>Use the correct books!</vt:lpstr>
      <vt:lpstr>Tagging - Basics</vt:lpstr>
      <vt:lpstr>Tagging</vt:lpstr>
      <vt:lpstr>Tagging</vt:lpstr>
      <vt:lpstr>When to tag</vt:lpstr>
      <vt:lpstr>Replacing tags</vt:lpstr>
      <vt:lpstr>Passports</vt:lpstr>
      <vt:lpstr>CTS Online</vt:lpstr>
      <vt:lpstr>Cattle Records – use books</vt:lpstr>
      <vt:lpstr>Records must be completed by:-</vt:lpstr>
      <vt:lpstr>Movements - General</vt:lpstr>
      <vt:lpstr>On farm burial</vt:lpstr>
      <vt:lpstr>Medicine Records Buying Medicines:</vt:lpstr>
      <vt:lpstr>Medicine Records Using Medicines:</vt:lpstr>
      <vt:lpstr>Example Medicine Book</vt:lpstr>
      <vt:lpstr>Example Medicine Book</vt:lpstr>
      <vt:lpstr>PowerPoint Presentation</vt:lpstr>
      <vt:lpstr>Health</vt:lpstr>
      <vt:lpstr>Step 1</vt:lpstr>
      <vt:lpstr>Health Schemes </vt:lpstr>
      <vt:lpstr>Health Schemes </vt:lpstr>
      <vt:lpstr>Bovine TB</vt:lpstr>
      <vt:lpstr>BVD</vt:lpstr>
      <vt:lpstr>Vaccination</vt:lpstr>
      <vt:lpstr>Worms</vt:lpstr>
      <vt:lpstr>Worming</vt:lpstr>
      <vt:lpstr>Worms/Liver Fluke </vt:lpstr>
      <vt:lpstr>Normal Liver</vt:lpstr>
      <vt:lpstr>Acute Fluke</vt:lpstr>
      <vt:lpstr>Acute Fluke</vt:lpstr>
      <vt:lpstr>Acute Fluke</vt:lpstr>
      <vt:lpstr>Subacute Fluke</vt:lpstr>
      <vt:lpstr>SAC Consulting DSC Chill 31/10/12</vt:lpstr>
      <vt:lpstr>Chronic disease</vt:lpstr>
      <vt:lpstr>Chronic Fluke</vt:lpstr>
      <vt:lpstr>Severe Chronic Fluke</vt:lpstr>
      <vt:lpstr>External Parasites</vt:lpstr>
      <vt:lpstr>Lameness in Sheep </vt:lpstr>
      <vt:lpstr>Happy Feet?</vt:lpstr>
      <vt:lpstr>Foot rot</vt:lpstr>
      <vt:lpstr>Flystrike</vt:lpstr>
      <vt:lpstr>Orf</vt:lpstr>
      <vt:lpstr>Behaviour and exercise intolerance</vt:lpstr>
      <vt:lpstr>Twin Lamb Disease </vt:lpstr>
      <vt:lpstr>Hypocalcaemia</vt:lpstr>
      <vt:lpstr>Mastitis</vt:lpstr>
      <vt:lpstr>Listeriosis</vt:lpstr>
      <vt:lpstr>Abortion in Sheep</vt:lpstr>
      <vt:lpstr>Shepherd’s Calendar</vt:lpstr>
      <vt:lpstr>Shepherd’s Calendar</vt:lpstr>
      <vt:lpstr>Shepherd’s Calendar</vt:lpstr>
      <vt:lpstr>Shepherd’s Calendar</vt:lpstr>
      <vt:lpstr>Shepherd’s Calendar</vt:lpstr>
      <vt:lpstr>PowerPoint Presentation</vt:lpstr>
    </vt:vector>
  </TitlesOfParts>
  <Company>SRUC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Dunsire</dc:creator>
  <cp:lastModifiedBy>Sarah Kerr</cp:lastModifiedBy>
  <cp:revision>186</cp:revision>
  <cp:lastPrinted>2016-11-02T08:56:20Z</cp:lastPrinted>
  <dcterms:created xsi:type="dcterms:W3CDTF">2016-08-17T08:01:48Z</dcterms:created>
  <dcterms:modified xsi:type="dcterms:W3CDTF">2017-05-19T10:20:04Z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0x010100845794C8B95D304BA58ED54ADAD2ED96</vt:lpwstr>
  </property>
</Properties>
</file>