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4"/>
  </p:notesMasterIdLst>
  <p:handoutMasterIdLst>
    <p:handoutMasterId r:id="rId85"/>
  </p:handoutMasterIdLst>
  <p:sldIdLst>
    <p:sldId id="256" r:id="rId5"/>
    <p:sldId id="401" r:id="rId6"/>
    <p:sldId id="402" r:id="rId7"/>
    <p:sldId id="265" r:id="rId8"/>
    <p:sldId id="267" r:id="rId9"/>
    <p:sldId id="268" r:id="rId10"/>
    <p:sldId id="263" r:id="rId11"/>
    <p:sldId id="271" r:id="rId12"/>
    <p:sldId id="311" r:id="rId13"/>
    <p:sldId id="281" r:id="rId14"/>
    <p:sldId id="312" r:id="rId15"/>
    <p:sldId id="278" r:id="rId16"/>
    <p:sldId id="285" r:id="rId17"/>
    <p:sldId id="380" r:id="rId18"/>
    <p:sldId id="337" r:id="rId19"/>
    <p:sldId id="369" r:id="rId20"/>
    <p:sldId id="283" r:id="rId21"/>
    <p:sldId id="404" r:id="rId22"/>
    <p:sldId id="371" r:id="rId23"/>
    <p:sldId id="408" r:id="rId24"/>
    <p:sldId id="376" r:id="rId25"/>
    <p:sldId id="360" r:id="rId26"/>
    <p:sldId id="379" r:id="rId27"/>
    <p:sldId id="359" r:id="rId28"/>
    <p:sldId id="409" r:id="rId29"/>
    <p:sldId id="405" r:id="rId30"/>
    <p:sldId id="378" r:id="rId31"/>
    <p:sldId id="358" r:id="rId32"/>
    <p:sldId id="403" r:id="rId33"/>
    <p:sldId id="365" r:id="rId34"/>
    <p:sldId id="338" r:id="rId35"/>
    <p:sldId id="364" r:id="rId36"/>
    <p:sldId id="406" r:id="rId37"/>
    <p:sldId id="288" r:id="rId38"/>
    <p:sldId id="39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313" r:id="rId47"/>
    <p:sldId id="400" r:id="rId48"/>
    <p:sldId id="340" r:id="rId49"/>
    <p:sldId id="385" r:id="rId50"/>
    <p:sldId id="296" r:id="rId51"/>
    <p:sldId id="297" r:id="rId52"/>
    <p:sldId id="339" r:id="rId53"/>
    <p:sldId id="345" r:id="rId54"/>
    <p:sldId id="381" r:id="rId55"/>
    <p:sldId id="298" r:id="rId56"/>
    <p:sldId id="299" r:id="rId57"/>
    <p:sldId id="320" r:id="rId58"/>
    <p:sldId id="300" r:id="rId59"/>
    <p:sldId id="372" r:id="rId60"/>
    <p:sldId id="387" r:id="rId61"/>
    <p:sldId id="389" r:id="rId62"/>
    <p:sldId id="388" r:id="rId63"/>
    <p:sldId id="390" r:id="rId64"/>
    <p:sldId id="328" r:id="rId65"/>
    <p:sldId id="386" r:id="rId66"/>
    <p:sldId id="391" r:id="rId67"/>
    <p:sldId id="331" r:id="rId68"/>
    <p:sldId id="318" r:id="rId69"/>
    <p:sldId id="317" r:id="rId70"/>
    <p:sldId id="316" r:id="rId71"/>
    <p:sldId id="392" r:id="rId72"/>
    <p:sldId id="410" r:id="rId73"/>
    <p:sldId id="322" r:id="rId74"/>
    <p:sldId id="399" r:id="rId75"/>
    <p:sldId id="407" r:id="rId76"/>
    <p:sldId id="303" r:id="rId77"/>
    <p:sldId id="306" r:id="rId78"/>
    <p:sldId id="308" r:id="rId79"/>
    <p:sldId id="336" r:id="rId80"/>
    <p:sldId id="310" r:id="rId81"/>
    <p:sldId id="375" r:id="rId82"/>
    <p:sldId id="354" r:id="rId83"/>
  </p:sldIdLst>
  <p:sldSz cx="91059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80808"/>
    <a:srgbClr val="72AFBA"/>
    <a:srgbClr val="CC3300"/>
    <a:srgbClr val="AFCF97"/>
    <a:srgbClr val="92BD1E"/>
    <a:srgbClr val="004B23"/>
    <a:srgbClr val="003745"/>
    <a:srgbClr val="E95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6" y="-96"/>
      </p:cViewPr>
      <p:guideLst>
        <p:guide orient="horz" pos="2160"/>
        <p:guide orient="horz" pos="4110"/>
        <p:guide orient="horz" pos="482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/>
              <a:t>Distribution</a:t>
            </a:r>
            <a:r>
              <a:rPr lang="en-GB" baseline="0" dirty="0"/>
              <a:t> of </a:t>
            </a:r>
            <a:r>
              <a:rPr lang="en-GB" baseline="0" dirty="0" smtClean="0"/>
              <a:t>Sheep Acute Fluke Deaths </a:t>
            </a:r>
            <a:r>
              <a:rPr lang="en-GB" baseline="0" dirty="0"/>
              <a:t>by </a:t>
            </a:r>
            <a:r>
              <a:rPr lang="en-GB" baseline="0" dirty="0" smtClean="0"/>
              <a:t>Month (PMs Ayr and Dumfries 1993 – 2014)</a:t>
            </a:r>
            <a:endParaRPr lang="en-GB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 Risk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25</c:v>
                </c:pt>
                <c:pt idx="2">
                  <c:v>50</c:v>
                </c:pt>
                <c:pt idx="3">
                  <c:v>35</c:v>
                </c:pt>
                <c:pt idx="4">
                  <c:v>22</c:v>
                </c:pt>
                <c:pt idx="5">
                  <c:v>12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Medium Risk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11</c:v>
                </c:pt>
                <c:pt idx="4">
                  <c:v>9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Low Risk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  <c:pt idx="4">
                  <c:v>January</c:v>
                </c:pt>
                <c:pt idx="5">
                  <c:v>February</c:v>
                </c:pt>
                <c:pt idx="6">
                  <c:v>March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30654208"/>
        <c:axId val="130656128"/>
      </c:barChart>
      <c:catAx>
        <c:axId val="130654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GB" sz="1400" baseline="0"/>
                  <a:t>Month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130656128"/>
        <c:crosses val="autoZero"/>
        <c:auto val="1"/>
        <c:lblAlgn val="ctr"/>
        <c:lblOffset val="100"/>
        <c:noMultiLvlLbl val="0"/>
      </c:catAx>
      <c:valAx>
        <c:axId val="130656128"/>
        <c:scaling>
          <c:orientation val="minMax"/>
        </c:scaling>
        <c:delete val="0"/>
        <c:axPos val="l"/>
        <c:majorGridlines/>
        <c:title>
          <c:tx>
            <c:rich>
              <a:bodyPr rot="5400000" vert="horz"/>
              <a:lstStyle/>
              <a:p>
                <a:pPr>
                  <a:defRPr sz="1400" baseline="0"/>
                </a:pPr>
                <a:r>
                  <a:rPr lang="en-GB" sz="1400" baseline="0" dirty="0" smtClean="0"/>
                  <a:t>Number of </a:t>
                </a:r>
                <a:r>
                  <a:rPr lang="en-GB" sz="1400" baseline="0" dirty="0"/>
                  <a:t>cases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1306542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No housing</c:v>
                </c:pt>
                <c:pt idx="1">
                  <c:v>Summer grazing</c:v>
                </c:pt>
                <c:pt idx="2">
                  <c:v>House milking cows all year</c:v>
                </c:pt>
                <c:pt idx="3">
                  <c:v>House milking cows for part of day in summer</c:v>
                </c:pt>
                <c:pt idx="4">
                  <c:v>House high yielders all year</c:v>
                </c:pt>
                <c:pt idx="5">
                  <c:v>House high yielders for part of day in summer</c:v>
                </c:pt>
                <c:pt idx="6">
                  <c:v>Incomplete data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30</c:v>
                </c:pt>
                <c:pt idx="2">
                  <c:v>7</c:v>
                </c:pt>
                <c:pt idx="3">
                  <c:v>34</c:v>
                </c:pt>
                <c:pt idx="4">
                  <c:v>9.5</c:v>
                </c:pt>
                <c:pt idx="5">
                  <c:v>8.5</c:v>
                </c:pt>
                <c:pt idx="6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32315392"/>
        <c:axId val="130822144"/>
      </c:barChart>
      <c:catAx>
        <c:axId val="132315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130822144"/>
        <c:crosses val="autoZero"/>
        <c:auto val="1"/>
        <c:lblAlgn val="ctr"/>
        <c:lblOffset val="100"/>
        <c:noMultiLvlLbl val="0"/>
      </c:catAx>
      <c:valAx>
        <c:axId val="130822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en-US"/>
          </a:p>
        </c:txPr>
        <c:crossAx val="132315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Acute</a:t>
            </a:r>
            <a:r>
              <a:rPr lang="en-GB" baseline="0"/>
              <a:t> Fluke Diagnoses Ayr and Dumfries</a:t>
            </a:r>
            <a:endParaRPr lang="en-GB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3504857672696007E-2"/>
          <c:y val="0.11602827943979269"/>
          <c:w val="0.762298893933119"/>
          <c:h val="0.690155536014409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Dumfries</c:v>
                </c:pt>
              </c:strCache>
            </c:strRef>
          </c:tx>
          <c:spPr>
            <a:solidFill>
              <a:srgbClr val="F56617"/>
            </a:solidFill>
          </c:spPr>
          <c:invertIfNegative val="0"/>
          <c:cat>
            <c:strRef>
              <c:f>Sheet1!$A$2:$A$23</c:f>
              <c:strCache>
                <c:ptCount val="22"/>
                <c:pt idx="0">
                  <c:v>93/4</c:v>
                </c:pt>
                <c:pt idx="1">
                  <c:v>94/5</c:v>
                </c:pt>
                <c:pt idx="2">
                  <c:v>95/6</c:v>
                </c:pt>
                <c:pt idx="3">
                  <c:v>96/7</c:v>
                </c:pt>
                <c:pt idx="4">
                  <c:v>97/8</c:v>
                </c:pt>
                <c:pt idx="5">
                  <c:v>98/9</c:v>
                </c:pt>
                <c:pt idx="6">
                  <c:v>99/00</c:v>
                </c:pt>
                <c:pt idx="7">
                  <c:v>00/01</c:v>
                </c:pt>
                <c:pt idx="8">
                  <c:v>2001/02</c:v>
                </c:pt>
                <c:pt idx="9">
                  <c:v>2002/03</c:v>
                </c:pt>
                <c:pt idx="10">
                  <c:v>2003/04</c:v>
                </c:pt>
                <c:pt idx="11">
                  <c:v>2004/05</c:v>
                </c:pt>
                <c:pt idx="12">
                  <c:v>2005/06</c:v>
                </c:pt>
                <c:pt idx="13">
                  <c:v>2006/07</c:v>
                </c:pt>
                <c:pt idx="14">
                  <c:v>2007/08</c:v>
                </c:pt>
                <c:pt idx="15">
                  <c:v>2008/09</c:v>
                </c:pt>
                <c:pt idx="16">
                  <c:v>2009/10</c:v>
                </c:pt>
                <c:pt idx="17">
                  <c:v>2010/11</c:v>
                </c:pt>
                <c:pt idx="18">
                  <c:v>2011/12</c:v>
                </c:pt>
                <c:pt idx="19">
                  <c:v>2012/13</c:v>
                </c:pt>
                <c:pt idx="20">
                  <c:v>2013/14</c:v>
                </c:pt>
                <c:pt idx="21">
                  <c:v>2014/15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12</c:v>
                </c:pt>
                <c:pt idx="10">
                  <c:v>2</c:v>
                </c:pt>
                <c:pt idx="11">
                  <c:v>3</c:v>
                </c:pt>
                <c:pt idx="12">
                  <c:v>1</c:v>
                </c:pt>
                <c:pt idx="13">
                  <c:v>3</c:v>
                </c:pt>
                <c:pt idx="14">
                  <c:v>2</c:v>
                </c:pt>
                <c:pt idx="15">
                  <c:v>9</c:v>
                </c:pt>
                <c:pt idx="16">
                  <c:v>8</c:v>
                </c:pt>
                <c:pt idx="17">
                  <c:v>1</c:v>
                </c:pt>
                <c:pt idx="18">
                  <c:v>13</c:v>
                </c:pt>
                <c:pt idx="19">
                  <c:v>44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Ayr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Sheet1!$A$2:$A$23</c:f>
              <c:strCache>
                <c:ptCount val="22"/>
                <c:pt idx="0">
                  <c:v>93/4</c:v>
                </c:pt>
                <c:pt idx="1">
                  <c:v>94/5</c:v>
                </c:pt>
                <c:pt idx="2">
                  <c:v>95/6</c:v>
                </c:pt>
                <c:pt idx="3">
                  <c:v>96/7</c:v>
                </c:pt>
                <c:pt idx="4">
                  <c:v>97/8</c:v>
                </c:pt>
                <c:pt idx="5">
                  <c:v>98/9</c:v>
                </c:pt>
                <c:pt idx="6">
                  <c:v>99/00</c:v>
                </c:pt>
                <c:pt idx="7">
                  <c:v>00/01</c:v>
                </c:pt>
                <c:pt idx="8">
                  <c:v>2001/02</c:v>
                </c:pt>
                <c:pt idx="9">
                  <c:v>2002/03</c:v>
                </c:pt>
                <c:pt idx="10">
                  <c:v>2003/04</c:v>
                </c:pt>
                <c:pt idx="11">
                  <c:v>2004/05</c:v>
                </c:pt>
                <c:pt idx="12">
                  <c:v>2005/06</c:v>
                </c:pt>
                <c:pt idx="13">
                  <c:v>2006/07</c:v>
                </c:pt>
                <c:pt idx="14">
                  <c:v>2007/08</c:v>
                </c:pt>
                <c:pt idx="15">
                  <c:v>2008/09</c:v>
                </c:pt>
                <c:pt idx="16">
                  <c:v>2009/10</c:v>
                </c:pt>
                <c:pt idx="17">
                  <c:v>2010/11</c:v>
                </c:pt>
                <c:pt idx="18">
                  <c:v>2011/12</c:v>
                </c:pt>
                <c:pt idx="19">
                  <c:v>2012/13</c:v>
                </c:pt>
                <c:pt idx="20">
                  <c:v>2013/14</c:v>
                </c:pt>
                <c:pt idx="21">
                  <c:v>2014/15</c:v>
                </c:pt>
              </c:strCache>
            </c:strRef>
          </c:cat>
          <c:val>
            <c:numRef>
              <c:f>Sheet1!$C$2:$C$23</c:f>
              <c:numCache>
                <c:formatCode>General</c:formatCode>
                <c:ptCount val="22"/>
                <c:pt idx="0">
                  <c:v>4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5</c:v>
                </c:pt>
                <c:pt idx="7">
                  <c:v>4</c:v>
                </c:pt>
                <c:pt idx="8">
                  <c:v>7</c:v>
                </c:pt>
                <c:pt idx="9">
                  <c:v>31</c:v>
                </c:pt>
                <c:pt idx="10">
                  <c:v>3</c:v>
                </c:pt>
                <c:pt idx="11">
                  <c:v>5</c:v>
                </c:pt>
                <c:pt idx="12">
                  <c:v>2</c:v>
                </c:pt>
                <c:pt idx="13">
                  <c:v>1</c:v>
                </c:pt>
                <c:pt idx="14">
                  <c:v>3</c:v>
                </c:pt>
                <c:pt idx="15">
                  <c:v>8</c:v>
                </c:pt>
                <c:pt idx="16">
                  <c:v>3</c:v>
                </c:pt>
                <c:pt idx="17">
                  <c:v>0</c:v>
                </c:pt>
                <c:pt idx="18">
                  <c:v>2</c:v>
                </c:pt>
                <c:pt idx="19">
                  <c:v>21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4390528"/>
        <c:axId val="134392448"/>
      </c:barChart>
      <c:catAx>
        <c:axId val="13439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Year</a:t>
                </a:r>
                <a:endParaRPr lang="en-GB" dirty="0"/>
              </a:p>
            </c:rich>
          </c:tx>
          <c:layout/>
          <c:overlay val="0"/>
        </c:title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b="1" i="0" baseline="0"/>
            </a:pPr>
            <a:endParaRPr lang="en-US"/>
          </a:p>
        </c:txPr>
        <c:crossAx val="134392448"/>
        <c:crosses val="autoZero"/>
        <c:auto val="1"/>
        <c:lblAlgn val="ctr"/>
        <c:lblOffset val="100"/>
        <c:noMultiLvlLbl val="0"/>
      </c:catAx>
      <c:valAx>
        <c:axId val="134392448"/>
        <c:scaling>
          <c:orientation val="minMax"/>
        </c:scaling>
        <c:delete val="0"/>
        <c:axPos val="l"/>
        <c:majorGridlines>
          <c:spPr>
            <a:ln w="19050"/>
          </c:spPr>
        </c:majorGridlines>
        <c:title>
          <c:tx>
            <c:rich>
              <a:bodyPr rot="0" vert="wordArtVert"/>
              <a:lstStyle/>
              <a:p>
                <a:pPr>
                  <a:defRPr sz="1200" baseline="0"/>
                </a:pPr>
                <a:r>
                  <a:rPr lang="en-GB" sz="1200" baseline="0" dirty="0" smtClean="0"/>
                  <a:t>Diagnoses</a:t>
                </a:r>
                <a:endParaRPr lang="en-GB" sz="1200" baseline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19050"/>
        </c:spPr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1343905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  <c:pt idx="6">
                  <c:v>Oct</c:v>
                </c:pt>
                <c:pt idx="7">
                  <c:v>Nov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</c:v>
                </c:pt>
                <c:pt idx="1">
                  <c:v>14</c:v>
                </c:pt>
                <c:pt idx="2">
                  <c:v>6</c:v>
                </c:pt>
                <c:pt idx="3">
                  <c:v>12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  <c:pt idx="7">
                  <c:v>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  <c:pt idx="6">
                  <c:v>Oct</c:v>
                </c:pt>
                <c:pt idx="7">
                  <c:v>Nov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13</c:v>
                </c:pt>
                <c:pt idx="1">
                  <c:v>9</c:v>
                </c:pt>
                <c:pt idx="2">
                  <c:v>4</c:v>
                </c:pt>
                <c:pt idx="3">
                  <c:v>5</c:v>
                </c:pt>
                <c:pt idx="4">
                  <c:v>10</c:v>
                </c:pt>
                <c:pt idx="5">
                  <c:v>9</c:v>
                </c:pt>
                <c:pt idx="6">
                  <c:v>9</c:v>
                </c:pt>
                <c:pt idx="7">
                  <c:v>13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  <c:pt idx="6">
                  <c:v>Oct</c:v>
                </c:pt>
                <c:pt idx="7">
                  <c:v>Nov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3">
                  <c:v>7</c:v>
                </c:pt>
                <c:pt idx="4">
                  <c:v>11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  <c:pt idx="6">
                  <c:v>Oct</c:v>
                </c:pt>
                <c:pt idx="7">
                  <c:v>Nov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12</c:v>
                </c:pt>
                <c:pt idx="1">
                  <c:v>17</c:v>
                </c:pt>
                <c:pt idx="2">
                  <c:v>10</c:v>
                </c:pt>
                <c:pt idx="3">
                  <c:v>23</c:v>
                </c:pt>
                <c:pt idx="4">
                  <c:v>30</c:v>
                </c:pt>
                <c:pt idx="5">
                  <c:v>22</c:v>
                </c:pt>
                <c:pt idx="6">
                  <c:v>15</c:v>
                </c:pt>
                <c:pt idx="7">
                  <c:v>12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  <c:pt idx="6">
                  <c:v>Oct</c:v>
                </c:pt>
                <c:pt idx="7">
                  <c:v>Nov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22</c:v>
                </c:pt>
                <c:pt idx="1">
                  <c:v>17</c:v>
                </c:pt>
                <c:pt idx="2">
                  <c:v>15</c:v>
                </c:pt>
                <c:pt idx="3">
                  <c:v>7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282880"/>
        <c:axId val="136284416"/>
      </c:barChart>
      <c:catAx>
        <c:axId val="136282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136284416"/>
        <c:crosses val="autoZero"/>
        <c:auto val="1"/>
        <c:lblAlgn val="ctr"/>
        <c:lblOffset val="100"/>
        <c:noMultiLvlLbl val="0"/>
      </c:catAx>
      <c:valAx>
        <c:axId val="136284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1362828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≤ 3mm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9.8.14</c:v>
                </c:pt>
                <c:pt idx="1">
                  <c:v>18.8.15</c:v>
                </c:pt>
                <c:pt idx="2">
                  <c:v>14.8.16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6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4-5mm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9.8.14</c:v>
                </c:pt>
                <c:pt idx="1">
                  <c:v>18.8.15</c:v>
                </c:pt>
                <c:pt idx="2">
                  <c:v>14.8.16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22</c:v>
                </c:pt>
                <c:pt idx="1">
                  <c:v>22</c:v>
                </c:pt>
                <c:pt idx="2">
                  <c:v>188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≥ 6mm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9.8.14</c:v>
                </c:pt>
                <c:pt idx="1">
                  <c:v>18.8.15</c:v>
                </c:pt>
                <c:pt idx="2">
                  <c:v>14.8.16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</c:v>
                </c:pt>
                <c:pt idx="1">
                  <c:v>36</c:v>
                </c:pt>
                <c:pt idx="2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9193344"/>
        <c:axId val="179195264"/>
      </c:barChart>
      <c:catAx>
        <c:axId val="179193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GB" sz="1400" baseline="0"/>
                  <a:t>Date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179195264"/>
        <c:crosses val="autoZero"/>
        <c:auto val="1"/>
        <c:lblAlgn val="ctr"/>
        <c:lblOffset val="100"/>
        <c:noMultiLvlLbl val="0"/>
      </c:catAx>
      <c:valAx>
        <c:axId val="1791952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 sz="1400" baseline="0" dirty="0"/>
                  <a:t>No. of </a:t>
                </a:r>
              </a:p>
              <a:p>
                <a:pPr>
                  <a:defRPr/>
                </a:pPr>
                <a:r>
                  <a:rPr lang="en-GB" sz="1400" baseline="0" dirty="0"/>
                  <a:t>Snails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1791933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0D59F-DA0D-144C-8F70-AA2EE0510758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F1DBC-C924-A444-8BFE-61F858B3D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00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953A7-763B-44F6-AE1B-0506F2626F1D}" type="datetimeFigureOut">
              <a:rPr lang="en-GB" smtClean="0"/>
              <a:pPr/>
              <a:t>17/11/2016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5800"/>
            <a:ext cx="4552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3FE91-2637-4AAA-9D97-F14E598D04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7928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8337_Powerpoint template.jpg"/>
          <p:cNvPicPr>
            <a:picLocks noChangeAspect="1"/>
          </p:cNvPicPr>
          <p:nvPr userDrawn="1"/>
        </p:nvPicPr>
        <p:blipFill>
          <a:blip r:embed="rId2" cstate="print"/>
          <a:srcRect l="4134"/>
          <a:stretch>
            <a:fillRect/>
          </a:stretch>
        </p:blipFill>
        <p:spPr>
          <a:xfrm>
            <a:off x="0" y="0"/>
            <a:ext cx="91059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920" y="2492897"/>
            <a:ext cx="7740015" cy="10801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473" y="3356992"/>
            <a:ext cx="6374130" cy="64807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AFCF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294" y="980727"/>
            <a:ext cx="5994718" cy="554389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6601779" y="980727"/>
            <a:ext cx="1479563" cy="5543897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05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3" descr="SRUC-College-colour.gif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028626" y="548680"/>
            <a:ext cx="5048649" cy="485298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76933" y="6165305"/>
            <a:ext cx="874906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1900" i="1" dirty="0" smtClean="0">
                <a:solidFill>
                  <a:srgbClr val="004B23"/>
                </a:solidFill>
                <a:latin typeface="+mj-lt"/>
              </a:rPr>
              <a:t>Leading the way in Agriculture and Rural Research, Education and Consulting</a:t>
            </a:r>
            <a:endParaRPr lang="en-GB" sz="1900" i="1" dirty="0">
              <a:solidFill>
                <a:srgbClr val="004B2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789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5534" y="53752"/>
            <a:ext cx="73517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2470" y="1600203"/>
            <a:ext cx="8640960" cy="492514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470" y="1600203"/>
            <a:ext cx="4244598" cy="49244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832" y="1600203"/>
            <a:ext cx="4244597" cy="49244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0" y="1535113"/>
            <a:ext cx="424617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0" y="2174875"/>
            <a:ext cx="4246179" cy="434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672" y="1535113"/>
            <a:ext cx="424775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672" y="2174875"/>
            <a:ext cx="4247758" cy="434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0" y="273050"/>
            <a:ext cx="32186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157" y="1412775"/>
            <a:ext cx="5313273" cy="5111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470" y="1435103"/>
            <a:ext cx="3218604" cy="50895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820" y="5250691"/>
            <a:ext cx="54635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4820" y="1062866"/>
            <a:ext cx="54635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4820" y="5817429"/>
            <a:ext cx="54635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8337_Powerpoint template2.jpg"/>
          <p:cNvPicPr>
            <a:picLocks noChangeAspect="1"/>
          </p:cNvPicPr>
          <p:nvPr userDrawn="1"/>
        </p:nvPicPr>
        <p:blipFill>
          <a:blip r:embed="rId14" cstate="print"/>
          <a:srcRect l="4172"/>
          <a:stretch>
            <a:fillRect/>
          </a:stretch>
        </p:blipFill>
        <p:spPr>
          <a:xfrm>
            <a:off x="0" y="0"/>
            <a:ext cx="9102323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5534" y="53752"/>
            <a:ext cx="778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0" y="1600203"/>
            <a:ext cx="8640960" cy="492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rgbClr val="004B23"/>
          </a:solidFill>
          <a:latin typeface="Georgia" pitchFamily="18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ws.org.uk/" TargetMode="External"/><Relationship Id="rId2" Type="http://schemas.openxmlformats.org/officeDocument/2006/relationships/hyperlink" Target="http://www.scops.org.uk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Liver Fluke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473" y="3573016"/>
            <a:ext cx="6374130" cy="100811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/>
              <a:t>Heather Stevenson</a:t>
            </a:r>
          </a:p>
          <a:p>
            <a:r>
              <a:rPr lang="en-GB" dirty="0" smtClean="0"/>
              <a:t>SAC Veterinary Services</a:t>
            </a:r>
          </a:p>
          <a:p>
            <a:r>
              <a:rPr lang="en-GB" sz="2000" dirty="0" smtClean="0"/>
              <a:t>Dumfries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2F6A18-C096-4342-B2A2-F3CCE94499AB}" type="slidenum">
              <a:rPr lang="en-US" smtClean="0">
                <a:solidFill>
                  <a:schemeClr val="bg1"/>
                </a:solidFill>
              </a:rPr>
              <a:pPr eaLnBrk="1" hangingPunct="1"/>
              <a:t>10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Chronic Fluke</a:t>
            </a:r>
          </a:p>
        </p:txBody>
      </p:sp>
      <p:pic>
        <p:nvPicPr>
          <p:cNvPr id="4098" name="Picture 2" descr="G:\Photos\2013\PM090813\PM090813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8" y="1249269"/>
            <a:ext cx="3527298" cy="23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Photos\2013\PM090813\PM090813 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34" y="4028344"/>
            <a:ext cx="3527298" cy="23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Photos\PM110113\Severe chronic fluke Jan 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8" y="4005064"/>
            <a:ext cx="3464329" cy="23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33" y="1249269"/>
            <a:ext cx="3596259" cy="24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7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D6886-79BF-4941-ADD6-E6AD870956D7}" type="slidenum">
              <a:rPr lang="en-US" smtClean="0">
                <a:solidFill>
                  <a:schemeClr val="bg1"/>
                </a:solidFill>
              </a:rPr>
              <a:pPr eaLnBrk="1" hangingPunct="1"/>
              <a:t>11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Lifecycle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262948" y="13716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>
                <a:latin typeface="Times New Roman" pitchFamily="18" charset="0"/>
              </a:rPr>
              <a:t>E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428240" y="4572000"/>
            <a:ext cx="2276475" cy="1371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3187065" y="2362200"/>
            <a:ext cx="526435" cy="4572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dirty="0">
                <a:latin typeface="Times New Roman" pitchFamily="18" charset="0"/>
              </a:rPr>
              <a:t>S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807652" y="3505200"/>
            <a:ext cx="1290003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GRASS</a:t>
            </a:r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3490595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>
            <a:off x="3414713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3490595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AutoShape 10"/>
          <p:cNvSpPr>
            <a:spLocks noChangeArrowheads="1"/>
          </p:cNvSpPr>
          <p:nvPr/>
        </p:nvSpPr>
        <p:spPr bwMode="auto">
          <a:xfrm>
            <a:off x="4401185" y="4648200"/>
            <a:ext cx="75883" cy="152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4325303" y="4953000"/>
            <a:ext cx="151765" cy="3048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4249420" y="5334000"/>
            <a:ext cx="379413" cy="533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2" name="Oval 13"/>
          <p:cNvSpPr>
            <a:spLocks noChangeArrowheads="1"/>
          </p:cNvSpPr>
          <p:nvPr/>
        </p:nvSpPr>
        <p:spPr bwMode="auto">
          <a:xfrm>
            <a:off x="3262948" y="64770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Times New Roman" pitchFamily="18" charset="0"/>
              </a:rPr>
              <a:t>E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>
            <a:off x="3490595" y="601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6753543" y="2286001"/>
            <a:ext cx="166941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WILDLIFE</a:t>
            </a:r>
          </a:p>
        </p:txBody>
      </p:sp>
      <p:sp>
        <p:nvSpPr>
          <p:cNvPr id="7185" name="AutoShape 16"/>
          <p:cNvSpPr>
            <a:spLocks noChangeArrowheads="1"/>
          </p:cNvSpPr>
          <p:nvPr/>
        </p:nvSpPr>
        <p:spPr bwMode="auto">
          <a:xfrm>
            <a:off x="3718243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>
            <a:off x="4097656" y="35052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7" name="AutoShape 18"/>
          <p:cNvSpPr>
            <a:spLocks noChangeArrowheads="1"/>
          </p:cNvSpPr>
          <p:nvPr/>
        </p:nvSpPr>
        <p:spPr bwMode="auto">
          <a:xfrm>
            <a:off x="4097656" y="3810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" name="AutoShape 19"/>
          <p:cNvSpPr>
            <a:spLocks noChangeArrowheads="1"/>
          </p:cNvSpPr>
          <p:nvPr/>
        </p:nvSpPr>
        <p:spPr bwMode="auto">
          <a:xfrm>
            <a:off x="3718243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9" name="AutoShape 20"/>
          <p:cNvSpPr>
            <a:spLocks noChangeArrowheads="1"/>
          </p:cNvSpPr>
          <p:nvPr/>
        </p:nvSpPr>
        <p:spPr bwMode="auto">
          <a:xfrm>
            <a:off x="3035301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0" name="AutoShape 21"/>
          <p:cNvSpPr>
            <a:spLocks noChangeArrowheads="1"/>
          </p:cNvSpPr>
          <p:nvPr/>
        </p:nvSpPr>
        <p:spPr bwMode="auto">
          <a:xfrm>
            <a:off x="3262948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1" name="AutoShape 22"/>
          <p:cNvSpPr>
            <a:spLocks noChangeArrowheads="1"/>
          </p:cNvSpPr>
          <p:nvPr/>
        </p:nvSpPr>
        <p:spPr bwMode="auto">
          <a:xfrm>
            <a:off x="2731771" y="37338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8007" name="Text Box 23"/>
          <p:cNvSpPr txBox="1">
            <a:spLocks noChangeArrowheads="1"/>
          </p:cNvSpPr>
          <p:nvPr/>
        </p:nvSpPr>
        <p:spPr bwMode="auto">
          <a:xfrm>
            <a:off x="910590" y="1295400"/>
            <a:ext cx="10623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MAY</a:t>
            </a:r>
          </a:p>
        </p:txBody>
      </p:sp>
      <p:sp>
        <p:nvSpPr>
          <p:cNvPr id="298008" name="Text Box 24"/>
          <p:cNvSpPr txBox="1">
            <a:spLocks noChangeArrowheads="1"/>
          </p:cNvSpPr>
          <p:nvPr/>
        </p:nvSpPr>
        <p:spPr bwMode="auto">
          <a:xfrm>
            <a:off x="379412" y="3505200"/>
            <a:ext cx="20488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SEPTEMBER</a:t>
            </a:r>
          </a:p>
        </p:txBody>
      </p:sp>
      <p:sp>
        <p:nvSpPr>
          <p:cNvPr id="298009" name="Text Box 25"/>
          <p:cNvSpPr txBox="1">
            <a:spLocks noChangeArrowheads="1"/>
          </p:cNvSpPr>
          <p:nvPr/>
        </p:nvSpPr>
        <p:spPr bwMode="auto">
          <a:xfrm>
            <a:off x="682943" y="2362200"/>
            <a:ext cx="12141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JULY</a:t>
            </a: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227647" y="4419600"/>
            <a:ext cx="17452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</a:t>
            </a:r>
          </a:p>
        </p:txBody>
      </p:sp>
      <p:sp>
        <p:nvSpPr>
          <p:cNvPr id="298011" name="Text Box 27"/>
          <p:cNvSpPr txBox="1">
            <a:spLocks noChangeArrowheads="1"/>
          </p:cNvSpPr>
          <p:nvPr/>
        </p:nvSpPr>
        <p:spPr bwMode="auto">
          <a:xfrm>
            <a:off x="227647" y="5410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</a:t>
            </a:r>
          </a:p>
        </p:txBody>
      </p:sp>
      <p:sp>
        <p:nvSpPr>
          <p:cNvPr id="298012" name="Text Box 28"/>
          <p:cNvSpPr txBox="1">
            <a:spLocks noChangeArrowheads="1"/>
          </p:cNvSpPr>
          <p:nvPr/>
        </p:nvSpPr>
        <p:spPr bwMode="auto">
          <a:xfrm>
            <a:off x="4173538" y="6248400"/>
            <a:ext cx="25800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 ON</a:t>
            </a:r>
          </a:p>
        </p:txBody>
      </p:sp>
    </p:spTree>
    <p:extLst>
      <p:ext uri="{BB962C8B-B14F-4D97-AF65-F5344CB8AC3E}">
        <p14:creationId xmlns:p14="http://schemas.microsoft.com/office/powerpoint/2010/main" val="34021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526609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E284C4-A5A3-446E-9950-C152FD4C5E2D}" type="slidenum">
              <a:rPr lang="en-US" smtClean="0">
                <a:solidFill>
                  <a:schemeClr val="bg1"/>
                </a:solidFill>
              </a:rPr>
              <a:pPr eaLnBrk="1" hangingPunct="1"/>
              <a:t>12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Chronic Fluke (Subclinical)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0" y="1124744"/>
            <a:ext cx="4298927" cy="285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82" y="2106261"/>
            <a:ext cx="4298927" cy="285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50" y="4192180"/>
            <a:ext cx="3200555" cy="241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6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420EF0-5135-45AE-A805-89D7A5574A3A}" type="slidenum">
              <a:rPr lang="en-US" smtClean="0">
                <a:solidFill>
                  <a:schemeClr val="bg1"/>
                </a:solidFill>
              </a:rPr>
              <a:pPr eaLnBrk="1" hangingPunct="1"/>
              <a:t>13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Other  problems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High barren rates and abortions</a:t>
            </a:r>
          </a:p>
          <a:p>
            <a:pPr eaLnBrk="1" hangingPunct="1"/>
            <a:r>
              <a:rPr lang="en-GB" sz="2800" dirty="0" smtClean="0"/>
              <a:t>Deaths due to </a:t>
            </a:r>
            <a:r>
              <a:rPr lang="en-GB" sz="2800" dirty="0" err="1" smtClean="0"/>
              <a:t>clostridial</a:t>
            </a:r>
            <a:r>
              <a:rPr lang="en-GB" sz="2800" dirty="0" smtClean="0"/>
              <a:t> disease</a:t>
            </a:r>
          </a:p>
          <a:p>
            <a:pPr eaLnBrk="1" hangingPunct="1"/>
            <a:r>
              <a:rPr lang="en-GB" sz="2800" dirty="0" smtClean="0"/>
              <a:t>Deaths when handled for treatment</a:t>
            </a:r>
          </a:p>
          <a:p>
            <a:pPr eaLnBrk="1" hangingPunct="1"/>
            <a:r>
              <a:rPr lang="en-GB" sz="2800" dirty="0" smtClean="0"/>
              <a:t>Deaths due to liver failure after successful treatment</a:t>
            </a:r>
          </a:p>
          <a:p>
            <a:pPr eaLnBrk="1" hangingPunct="1"/>
            <a:r>
              <a:rPr lang="en-GB" sz="2800" dirty="0" smtClean="0"/>
              <a:t>Metabolic disease</a:t>
            </a:r>
          </a:p>
          <a:p>
            <a:pPr eaLnBrk="1" hangingPunct="1"/>
            <a:r>
              <a:rPr lang="en-GB" sz="2800" dirty="0" smtClean="0"/>
              <a:t>Acute fluke deaths of sheep wintering on dairy farm</a:t>
            </a:r>
          </a:p>
          <a:p>
            <a:pPr eaLnBrk="1" hangingPunct="1"/>
            <a:r>
              <a:rPr lang="en-GB" sz="2800" dirty="0" smtClean="0"/>
              <a:t>TREATMENT FAILURES</a:t>
            </a:r>
          </a:p>
        </p:txBody>
      </p:sp>
    </p:spTree>
    <p:extLst>
      <p:ext uri="{BB962C8B-B14F-4D97-AF65-F5344CB8AC3E}">
        <p14:creationId xmlns:p14="http://schemas.microsoft.com/office/powerpoint/2010/main" val="23282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43E82C-BE1A-4F6C-817F-A7855CB4D9EB}" type="slidenum">
              <a:rPr lang="en-US" smtClean="0">
                <a:solidFill>
                  <a:schemeClr val="bg1"/>
                </a:solidFill>
              </a:rPr>
              <a:pPr eaLnBrk="1" hangingPunct="1"/>
              <a:t>14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Other losses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70" y="1672211"/>
            <a:ext cx="8640960" cy="4925141"/>
          </a:xfrm>
        </p:spPr>
        <p:txBody>
          <a:bodyPr/>
          <a:lstStyle/>
          <a:p>
            <a:pPr eaLnBrk="1" hangingPunct="1"/>
            <a:r>
              <a:rPr lang="en-GB" sz="2800" dirty="0" smtClean="0"/>
              <a:t>Reduction in milk yields</a:t>
            </a:r>
          </a:p>
          <a:p>
            <a:pPr eaLnBrk="1" hangingPunct="1"/>
            <a:r>
              <a:rPr lang="en-GB" sz="2800" dirty="0" smtClean="0"/>
              <a:t>Increased deaths of young lambs</a:t>
            </a:r>
          </a:p>
          <a:p>
            <a:pPr eaLnBrk="1" hangingPunct="1"/>
            <a:r>
              <a:rPr lang="en-GB" sz="2800" dirty="0" smtClean="0"/>
              <a:t>Poor lamb growth rates</a:t>
            </a:r>
          </a:p>
          <a:p>
            <a:pPr eaLnBrk="1" hangingPunct="1"/>
            <a:r>
              <a:rPr lang="en-GB" sz="2800" dirty="0" smtClean="0"/>
              <a:t>Poor store cattle weights</a:t>
            </a:r>
          </a:p>
          <a:p>
            <a:pPr eaLnBrk="1" hangingPunct="1"/>
            <a:r>
              <a:rPr lang="en-GB" sz="2800" dirty="0" smtClean="0"/>
              <a:t>Increased time for cattle to finish (+8%)</a:t>
            </a:r>
          </a:p>
          <a:p>
            <a:pPr eaLnBrk="1" hangingPunct="1"/>
            <a:r>
              <a:rPr lang="en-GB" sz="2800" dirty="0" smtClean="0"/>
              <a:t>Death of suckled calves due to chronic fluke</a:t>
            </a:r>
          </a:p>
          <a:p>
            <a:pPr eaLnBrk="1" hangingPunct="1"/>
            <a:r>
              <a:rPr lang="en-GB" sz="2800" dirty="0" smtClean="0"/>
              <a:t>Downer </a:t>
            </a:r>
            <a:r>
              <a:rPr lang="en-GB" sz="2800" dirty="0" err="1" smtClean="0"/>
              <a:t>suckler</a:t>
            </a:r>
            <a:r>
              <a:rPr lang="en-GB" sz="2800" dirty="0" smtClean="0"/>
              <a:t> cows</a:t>
            </a:r>
          </a:p>
          <a:p>
            <a:pPr eaLnBrk="1" hangingPunct="1"/>
            <a:r>
              <a:rPr lang="en-GB" sz="2800" dirty="0" smtClean="0"/>
              <a:t>Liver condemnation at abattoirs</a:t>
            </a:r>
          </a:p>
          <a:p>
            <a:pPr eaLnBrk="1" hangingPunct="1"/>
            <a:r>
              <a:rPr lang="en-GB" sz="2800" dirty="0" smtClean="0"/>
              <a:t>Treatment costs including time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endParaRPr lang="en-GB" sz="2800" dirty="0" smtClean="0"/>
          </a:p>
          <a:p>
            <a:pPr eaLnBrk="1" hangingPunct="1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5861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Dairy Losses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Reduced growth rates.</a:t>
            </a:r>
          </a:p>
          <a:p>
            <a:r>
              <a:rPr lang="en-GB" sz="2800" dirty="0" smtClean="0"/>
              <a:t>Delayed puberty.</a:t>
            </a:r>
          </a:p>
          <a:p>
            <a:r>
              <a:rPr lang="en-GB" sz="2800" dirty="0" smtClean="0"/>
              <a:t>Reduced milk yield.</a:t>
            </a:r>
          </a:p>
          <a:p>
            <a:r>
              <a:rPr lang="en-GB" sz="2800" dirty="0" smtClean="0"/>
              <a:t>Reduced milk fat.</a:t>
            </a:r>
          </a:p>
          <a:p>
            <a:r>
              <a:rPr lang="en-GB" sz="2800" dirty="0" smtClean="0"/>
              <a:t>Increased days calving to conception.</a:t>
            </a:r>
          </a:p>
          <a:p>
            <a:r>
              <a:rPr lang="en-GB" sz="2800" dirty="0" smtClean="0"/>
              <a:t>Increased number of services.</a:t>
            </a:r>
          </a:p>
          <a:p>
            <a:r>
              <a:rPr lang="en-GB" sz="2800" dirty="0" smtClean="0"/>
              <a:t>Increased calving interval.</a:t>
            </a:r>
          </a:p>
          <a:p>
            <a:r>
              <a:rPr lang="en-GB" sz="2800" dirty="0" smtClean="0"/>
              <a:t>Increase in cases of milk fever and downer cows.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01565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D6886-79BF-4941-ADD6-E6AD870956D7}" type="slidenum">
              <a:rPr lang="en-US" smtClean="0">
                <a:solidFill>
                  <a:schemeClr val="bg1"/>
                </a:solidFill>
              </a:rPr>
              <a:pPr eaLnBrk="1" hangingPunct="1"/>
              <a:t>16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Lifecycle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262948" y="13716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>
                <a:latin typeface="Times New Roman" pitchFamily="18" charset="0"/>
              </a:rPr>
              <a:t>E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428240" y="4572000"/>
            <a:ext cx="2276475" cy="1371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3187065" y="2362200"/>
            <a:ext cx="526435" cy="4572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dirty="0">
                <a:latin typeface="Times New Roman" pitchFamily="18" charset="0"/>
              </a:rPr>
              <a:t>S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807652" y="3505200"/>
            <a:ext cx="1290003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GRASS</a:t>
            </a:r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3490595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>
            <a:off x="3414713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3490595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AutoShape 10"/>
          <p:cNvSpPr>
            <a:spLocks noChangeArrowheads="1"/>
          </p:cNvSpPr>
          <p:nvPr/>
        </p:nvSpPr>
        <p:spPr bwMode="auto">
          <a:xfrm>
            <a:off x="4401185" y="4648200"/>
            <a:ext cx="75883" cy="152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4325303" y="4953000"/>
            <a:ext cx="151765" cy="3048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4249420" y="5334000"/>
            <a:ext cx="379413" cy="533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2" name="Oval 13"/>
          <p:cNvSpPr>
            <a:spLocks noChangeArrowheads="1"/>
          </p:cNvSpPr>
          <p:nvPr/>
        </p:nvSpPr>
        <p:spPr bwMode="auto">
          <a:xfrm>
            <a:off x="3262948" y="64770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Times New Roman" pitchFamily="18" charset="0"/>
              </a:rPr>
              <a:t>E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>
            <a:off x="3490595" y="601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6753543" y="2286001"/>
            <a:ext cx="166941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WILDLIFE</a:t>
            </a:r>
          </a:p>
        </p:txBody>
      </p:sp>
      <p:sp>
        <p:nvSpPr>
          <p:cNvPr id="7185" name="AutoShape 16"/>
          <p:cNvSpPr>
            <a:spLocks noChangeArrowheads="1"/>
          </p:cNvSpPr>
          <p:nvPr/>
        </p:nvSpPr>
        <p:spPr bwMode="auto">
          <a:xfrm>
            <a:off x="3718243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>
            <a:off x="4097656" y="35052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7" name="AutoShape 18"/>
          <p:cNvSpPr>
            <a:spLocks noChangeArrowheads="1"/>
          </p:cNvSpPr>
          <p:nvPr/>
        </p:nvSpPr>
        <p:spPr bwMode="auto">
          <a:xfrm>
            <a:off x="4097656" y="3810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" name="AutoShape 19"/>
          <p:cNvSpPr>
            <a:spLocks noChangeArrowheads="1"/>
          </p:cNvSpPr>
          <p:nvPr/>
        </p:nvSpPr>
        <p:spPr bwMode="auto">
          <a:xfrm>
            <a:off x="3718243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9" name="AutoShape 20"/>
          <p:cNvSpPr>
            <a:spLocks noChangeArrowheads="1"/>
          </p:cNvSpPr>
          <p:nvPr/>
        </p:nvSpPr>
        <p:spPr bwMode="auto">
          <a:xfrm>
            <a:off x="3035301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0" name="AutoShape 21"/>
          <p:cNvSpPr>
            <a:spLocks noChangeArrowheads="1"/>
          </p:cNvSpPr>
          <p:nvPr/>
        </p:nvSpPr>
        <p:spPr bwMode="auto">
          <a:xfrm>
            <a:off x="3262948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1" name="AutoShape 22"/>
          <p:cNvSpPr>
            <a:spLocks noChangeArrowheads="1"/>
          </p:cNvSpPr>
          <p:nvPr/>
        </p:nvSpPr>
        <p:spPr bwMode="auto">
          <a:xfrm>
            <a:off x="2731771" y="37338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8007" name="Text Box 23"/>
          <p:cNvSpPr txBox="1">
            <a:spLocks noChangeArrowheads="1"/>
          </p:cNvSpPr>
          <p:nvPr/>
        </p:nvSpPr>
        <p:spPr bwMode="auto">
          <a:xfrm>
            <a:off x="910590" y="1295400"/>
            <a:ext cx="10623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MAY</a:t>
            </a:r>
          </a:p>
        </p:txBody>
      </p:sp>
      <p:sp>
        <p:nvSpPr>
          <p:cNvPr id="298008" name="Text Box 24"/>
          <p:cNvSpPr txBox="1">
            <a:spLocks noChangeArrowheads="1"/>
          </p:cNvSpPr>
          <p:nvPr/>
        </p:nvSpPr>
        <p:spPr bwMode="auto">
          <a:xfrm>
            <a:off x="379412" y="3505200"/>
            <a:ext cx="20488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SEPTEMBER</a:t>
            </a:r>
          </a:p>
        </p:txBody>
      </p:sp>
      <p:sp>
        <p:nvSpPr>
          <p:cNvPr id="298009" name="Text Box 25"/>
          <p:cNvSpPr txBox="1">
            <a:spLocks noChangeArrowheads="1"/>
          </p:cNvSpPr>
          <p:nvPr/>
        </p:nvSpPr>
        <p:spPr bwMode="auto">
          <a:xfrm>
            <a:off x="682943" y="2362200"/>
            <a:ext cx="12141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JULY</a:t>
            </a: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227647" y="4419600"/>
            <a:ext cx="17452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</a:t>
            </a:r>
          </a:p>
        </p:txBody>
      </p:sp>
      <p:sp>
        <p:nvSpPr>
          <p:cNvPr id="298011" name="Text Box 27"/>
          <p:cNvSpPr txBox="1">
            <a:spLocks noChangeArrowheads="1"/>
          </p:cNvSpPr>
          <p:nvPr/>
        </p:nvSpPr>
        <p:spPr bwMode="auto">
          <a:xfrm>
            <a:off x="227647" y="5410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</a:t>
            </a:r>
          </a:p>
        </p:txBody>
      </p:sp>
      <p:sp>
        <p:nvSpPr>
          <p:cNvPr id="298012" name="Text Box 28"/>
          <p:cNvSpPr txBox="1">
            <a:spLocks noChangeArrowheads="1"/>
          </p:cNvSpPr>
          <p:nvPr/>
        </p:nvSpPr>
        <p:spPr bwMode="auto">
          <a:xfrm>
            <a:off x="4173538" y="6248400"/>
            <a:ext cx="25800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 ON</a:t>
            </a:r>
          </a:p>
        </p:txBody>
      </p:sp>
    </p:spTree>
    <p:extLst>
      <p:ext uri="{BB962C8B-B14F-4D97-AF65-F5344CB8AC3E}">
        <p14:creationId xmlns:p14="http://schemas.microsoft.com/office/powerpoint/2010/main" val="11125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01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356F5D-2548-4C8A-A7B9-68F9A52D6784}" type="slidenum">
              <a:rPr lang="en-US" smtClean="0">
                <a:solidFill>
                  <a:schemeClr val="bg1"/>
                </a:solidFill>
              </a:rPr>
              <a:pPr eaLnBrk="1" hangingPunct="1"/>
              <a:t>17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egg</a:t>
            </a:r>
          </a:p>
        </p:txBody>
      </p:sp>
      <p:graphicFrame>
        <p:nvGraphicFramePr>
          <p:cNvPr id="25604" name="Object 3"/>
          <p:cNvGraphicFramePr>
            <a:graphicFrameLocks noChangeAspect="1"/>
          </p:cNvGraphicFramePr>
          <p:nvPr/>
        </p:nvGraphicFramePr>
        <p:xfrm>
          <a:off x="1897063" y="1981201"/>
          <a:ext cx="5346554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Photo Editor Photo" r:id="rId3" imgW="1343212" imgH="961905" progId="MSPhotoEd.3">
                  <p:embed/>
                </p:oleObj>
              </mc:Choice>
              <mc:Fallback>
                <p:oleObj name="Photo Editor Photo" r:id="rId3" imgW="1343212" imgH="9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1981201"/>
                        <a:ext cx="5346554" cy="384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8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Timeline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22943" y="1496981"/>
            <a:ext cx="4752" cy="445229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489" y="167302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80808"/>
                </a:solidFill>
                <a:cs typeface="Tahoma" charset="0"/>
              </a:rPr>
              <a:t>Weeks after infection</a:t>
            </a:r>
            <a:endParaRPr lang="en-GB" sz="2400" b="1" dirty="0">
              <a:solidFill>
                <a:srgbClr val="080808"/>
              </a:solidFill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7475" y="162880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80808"/>
                </a:solidFill>
                <a:cs typeface="Tahoma" charset="0"/>
              </a:rPr>
              <a:t>2</a:t>
            </a:r>
            <a:endParaRPr lang="en-GB" sz="2400" dirty="0">
              <a:solidFill>
                <a:srgbClr val="080808"/>
              </a:solidFill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8850" y="4548037"/>
            <a:ext cx="72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80808"/>
                </a:solidFill>
                <a:cs typeface="Tahoma" charset="0"/>
              </a:rPr>
              <a:t>10</a:t>
            </a:r>
            <a:endParaRPr lang="en-GB" sz="2400" dirty="0">
              <a:solidFill>
                <a:srgbClr val="080808"/>
              </a:solidFill>
              <a:cs typeface="Tahom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7475" y="37504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80808"/>
                </a:solidFill>
                <a:cs typeface="Tahoma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7475" y="308625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80808"/>
                </a:solidFill>
                <a:cs typeface="Tahoma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2220" y="239055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80808"/>
                </a:solidFill>
                <a:cs typeface="Tahoma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8850" y="5218340"/>
            <a:ext cx="844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80808"/>
                </a:solidFill>
                <a:cs typeface="Tahoma" charset="0"/>
              </a:rPr>
              <a:t>12</a:t>
            </a:r>
            <a:endParaRPr lang="en-GB" sz="2400" dirty="0">
              <a:solidFill>
                <a:srgbClr val="080808"/>
              </a:solidFill>
              <a:cs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6766" y="162879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80808"/>
                </a:solidFill>
                <a:cs typeface="Tahoma" charset="0"/>
              </a:rPr>
              <a:t>PCR</a:t>
            </a:r>
            <a:endParaRPr lang="en-GB" sz="2400" dirty="0">
              <a:solidFill>
                <a:srgbClr val="080808"/>
              </a:solidFill>
              <a:cs typeface="Tahom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8934" y="241169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solidFill>
                  <a:srgbClr val="FF0000"/>
                </a:solidFill>
                <a:cs typeface="Tahoma" charset="0"/>
              </a:rPr>
              <a:t>Blood/milk antibodies</a:t>
            </a:r>
            <a:endParaRPr lang="en-GB" sz="2400" u="sng" dirty="0">
              <a:solidFill>
                <a:srgbClr val="FF0000"/>
              </a:solidFill>
              <a:cs typeface="Tahom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8814" y="2090464"/>
            <a:ext cx="342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80808"/>
                </a:solidFill>
                <a:cs typeface="Tahoma" charset="0"/>
              </a:rPr>
              <a:t>Liver enzymes (blood)</a:t>
            </a:r>
            <a:endParaRPr lang="en-GB" sz="2400" dirty="0">
              <a:solidFill>
                <a:srgbClr val="080808"/>
              </a:solidFill>
              <a:cs typeface="Tahom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49094" y="386104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err="1" smtClean="0">
                <a:solidFill>
                  <a:srgbClr val="FF0000"/>
                </a:solidFill>
                <a:cs typeface="Tahoma" charset="0"/>
              </a:rPr>
              <a:t>Coproantigen</a:t>
            </a:r>
            <a:endParaRPr lang="en-GB" sz="2400" u="sng" dirty="0">
              <a:solidFill>
                <a:srgbClr val="FF0000"/>
              </a:solidFill>
              <a:cs typeface="Tahom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3190" y="4523451"/>
            <a:ext cx="239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solidFill>
                  <a:srgbClr val="FF0000"/>
                </a:solidFill>
                <a:cs typeface="Tahoma" charset="0"/>
              </a:rPr>
              <a:t>Fluke egg count</a:t>
            </a:r>
            <a:endParaRPr lang="en-GB" sz="2400" u="sng" dirty="0">
              <a:solidFill>
                <a:srgbClr val="FF0000"/>
              </a:solidFill>
              <a:cs typeface="Tahoma" charset="0"/>
            </a:endParaRPr>
          </a:p>
        </p:txBody>
      </p:sp>
      <p:cxnSp>
        <p:nvCxnSpPr>
          <p:cNvPr id="21" name="Straight Arrow Connector 20"/>
          <p:cNvCxnSpPr>
            <a:stCxn id="15" idx="2"/>
          </p:cNvCxnSpPr>
          <p:nvPr/>
        </p:nvCxnSpPr>
        <p:spPr>
          <a:xfrm>
            <a:off x="3328814" y="2090464"/>
            <a:ext cx="0" cy="378680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273030" y="2852216"/>
            <a:ext cx="0" cy="302505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120902" y="2525350"/>
            <a:ext cx="0" cy="335192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425158" y="4322713"/>
            <a:ext cx="0" cy="155455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2"/>
          </p:cNvCxnSpPr>
          <p:nvPr/>
        </p:nvCxnSpPr>
        <p:spPr>
          <a:xfrm>
            <a:off x="7909545" y="4985116"/>
            <a:ext cx="0" cy="8921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308735" y="1900625"/>
            <a:ext cx="189707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1212807" y="3081885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416040" y="4417174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92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5" y="1988840"/>
            <a:ext cx="3857680" cy="37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82" y="1988840"/>
            <a:ext cx="3744416" cy="37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3110" y="623731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cs typeface="Tahoma" charset="0"/>
              </a:rPr>
              <a:t>Pictures:  Lammert Moll</a:t>
            </a:r>
            <a:endParaRPr lang="en-GB" sz="1600" dirty="0">
              <a:solidFill>
                <a:srgbClr val="000000"/>
              </a:solidFill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1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0" y="1484784"/>
            <a:ext cx="7848872" cy="503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550" y="609329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cs typeface="Tahoma" charset="0"/>
              </a:rPr>
              <a:t>Picture:  Dieter Palmer</a:t>
            </a:r>
            <a:endParaRPr lang="en-GB" sz="1600" dirty="0">
              <a:solidFill>
                <a:schemeClr val="bg1"/>
              </a:solidFill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6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Snail Habitats</a:t>
            </a:r>
          </a:p>
        </p:txBody>
      </p:sp>
      <p:sp>
        <p:nvSpPr>
          <p:cNvPr id="4710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F05680-F44B-4F21-A64B-6578348FA719}" type="slidenum">
              <a:rPr lang="en-US" smtClean="0">
                <a:solidFill>
                  <a:schemeClr val="bg1"/>
                </a:solidFill>
              </a:rPr>
              <a:pPr eaLnBrk="1" hangingPunct="1"/>
              <a:t>20</a:t>
            </a:fld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47108" name="Picture 2" descr="G:\Heather S\Pictures\liver fluke\Snails and fields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12" y="1844675"/>
            <a:ext cx="3457396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G:\Heather S\Pictures\liver fluke\Snails and fields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63" y="1628776"/>
            <a:ext cx="32265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G:\Heather S\Pictures\liver fluke\Snails and fields 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13" y="4181476"/>
            <a:ext cx="329298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3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Barony Field Map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54" y="1588337"/>
            <a:ext cx="531876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6954" y="363177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0331" y="275450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7454" y="2335933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5348" y="295159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1102" y="249289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822" y="363177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1238" y="486916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7852" y="494116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5824" y="301611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FF00"/>
                </a:solidFill>
                <a:latin typeface="Tahoma" charset="0"/>
                <a:cs typeface="Tahoma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09171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Loch Field</a:t>
            </a:r>
            <a:endParaRPr lang="en-GB" dirty="0"/>
          </a:p>
        </p:txBody>
      </p:sp>
      <p:pic>
        <p:nvPicPr>
          <p:cNvPr id="4098" name="Picture 2" descr="G:\Heather S\Barony\Pictures\2015-09-18\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77" y="1556792"/>
            <a:ext cx="6613525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82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Steading Field</a:t>
            </a:r>
            <a:endParaRPr lang="en-GB" dirty="0"/>
          </a:p>
        </p:txBody>
      </p:sp>
      <p:pic>
        <p:nvPicPr>
          <p:cNvPr id="6146" name="Picture 2" descr="G:\Heather S\Barony\Pictures\20150913_161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90" y="1484784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6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Barony Fields</a:t>
            </a:r>
            <a:endParaRPr lang="en-GB" dirty="0"/>
          </a:p>
        </p:txBody>
      </p:sp>
      <p:pic>
        <p:nvPicPr>
          <p:cNvPr id="5122" name="Picture 2" descr="G:\Heather S\Barony\Pictures\2015-09-18\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5" y="1484783"/>
            <a:ext cx="240030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Heather S\Barony\Pictures\2015-09-18\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174" y="4412038"/>
            <a:ext cx="240030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Heather S\Barony\Pictures\2015-09-18\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55" y="1596509"/>
            <a:ext cx="180136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G:\Heather S\Barony\Pictures\2015-09-18\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7" y="4030732"/>
            <a:ext cx="180136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:\Heather S\Barony\Pictures\2015-09-18\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40" y="1700806"/>
            <a:ext cx="180136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G:\Heather S\Barony\Pictures\2015-09-18\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13" y="4581127"/>
            <a:ext cx="240030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0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Snail Habitats</a:t>
            </a:r>
            <a:endParaRPr lang="en-GB" dirty="0"/>
          </a:p>
        </p:txBody>
      </p:sp>
      <p:pic>
        <p:nvPicPr>
          <p:cNvPr id="4" name="Picture 4" descr="G:\Heather S\Parasitology CPD Course\Pictures\Croftheads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74" y="2060848"/>
            <a:ext cx="4683390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Heather S\Parasitology CPD Course\Pictures\Crofthead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6" y="980728"/>
            <a:ext cx="2144269" cy="28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Heather S\Parasitology CPD Course\Pictures\Croftheads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14" y="4314870"/>
            <a:ext cx="2862072" cy="214426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0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Mid September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sz="2800" dirty="0" smtClean="0"/>
              <a:t>All sheep on farm last fluked in January.</a:t>
            </a:r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Cows/calves usually housed mid November.</a:t>
            </a:r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Lambs should all be fat in less than 6 weeks.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Summer rainfall slightly above average.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(Cows and calves, ewes, purchased gimmers, fat lambs.)</a:t>
            </a:r>
          </a:p>
          <a:p>
            <a:pPr>
              <a:defRPr/>
            </a:pPr>
            <a:endParaRPr lang="en-GB" dirty="0"/>
          </a:p>
          <a:p>
            <a:pPr marL="0" indent="0">
              <a:buFontTx/>
              <a:buNone/>
              <a:defRPr/>
            </a:pPr>
            <a:endParaRPr lang="en-GB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D5C324-494B-4E61-BFC9-F508C0B7B204}" type="slidenum">
              <a:rPr lang="en-US" altLang="en-US" smtClean="0">
                <a:solidFill>
                  <a:schemeClr val="bg1"/>
                </a:solidFill>
              </a:rPr>
              <a:pPr eaLnBrk="1" hangingPunct="1"/>
              <a:t>26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Barony Field Map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54" y="1588337"/>
            <a:ext cx="531876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6954" y="363177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0331" y="275450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7454" y="2335933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5348" y="295159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1102" y="249289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822" y="363177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1238" y="486916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7852" y="494116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*</a:t>
            </a:r>
            <a:endParaRPr lang="en-GB" sz="2800" b="1" dirty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5824" y="301611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FF00"/>
                </a:solidFill>
                <a:latin typeface="Tahoma" charset="0"/>
                <a:cs typeface="Tahoma" charset="0"/>
              </a:rPr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3230" y="389338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080808"/>
                </a:solidFill>
                <a:cs typeface="Tahoma" charset="0"/>
              </a:rPr>
              <a:t>Hoggs</a:t>
            </a:r>
            <a:endParaRPr lang="en-GB" sz="2400" dirty="0">
              <a:solidFill>
                <a:srgbClr val="080808"/>
              </a:solidFill>
              <a:cs typeface="Tahom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3130" y="5459952"/>
            <a:ext cx="212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80808"/>
                </a:solidFill>
                <a:cs typeface="Tahoma" charset="0"/>
              </a:rPr>
              <a:t>In calf heifers</a:t>
            </a:r>
            <a:endParaRPr lang="en-GB" sz="2400" dirty="0">
              <a:solidFill>
                <a:srgbClr val="080808"/>
              </a:solidFill>
              <a:cs typeface="Tahoma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875208" y="3016116"/>
            <a:ext cx="702078" cy="87727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779880" y="5202778"/>
            <a:ext cx="1393250" cy="3864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361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Jubilee Field - </a:t>
            </a:r>
            <a:r>
              <a:rPr lang="en-GB" dirty="0" err="1" smtClean="0"/>
              <a:t>Hoggs</a:t>
            </a:r>
            <a:endParaRPr lang="en-GB" dirty="0"/>
          </a:p>
        </p:txBody>
      </p:sp>
      <p:pic>
        <p:nvPicPr>
          <p:cNvPr id="3" name="Picture 6" descr="G:\Heather S\Barony\Pictures\2015-09-18\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74" y="1412776"/>
            <a:ext cx="6613525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88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Trial Field – In Calf Heifers</a:t>
            </a:r>
            <a:endParaRPr lang="en-GB" dirty="0"/>
          </a:p>
        </p:txBody>
      </p:sp>
      <p:pic>
        <p:nvPicPr>
          <p:cNvPr id="3074" name="Picture 2" descr="G:\Heather S\Barony\20150516_111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62" y="1268760"/>
            <a:ext cx="46329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17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D2B16F-2BC9-40C0-AAAB-54D5F6163E7E}" type="slidenum">
              <a:rPr lang="en-US" smtClean="0">
                <a:solidFill>
                  <a:schemeClr val="bg1"/>
                </a:solidFill>
              </a:rPr>
              <a:pPr eaLnBrk="1" hangingPunct="1"/>
              <a:t>3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requirements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2800" dirty="0" smtClean="0"/>
              <a:t>Snails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Water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Temperatures &gt;10ºC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Sheep, cattle, deer, rabbits, horses, man</a:t>
            </a:r>
          </a:p>
        </p:txBody>
      </p:sp>
      <p:pic>
        <p:nvPicPr>
          <p:cNvPr id="1038" name="Picture 14" descr="G:\Heather S\Pictures\liver fluke\Picture 2 - 2 x snai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96" y="1337383"/>
            <a:ext cx="3902354" cy="29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Blood Antibody Results (21/11/14)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Heifers – 100% positive.</a:t>
            </a:r>
          </a:p>
          <a:p>
            <a:endParaRPr lang="en-GB" sz="2800" dirty="0"/>
          </a:p>
          <a:p>
            <a:r>
              <a:rPr lang="en-GB" sz="2800" dirty="0" err="1" smtClean="0"/>
              <a:t>Hoggs</a:t>
            </a:r>
            <a:r>
              <a:rPr lang="en-GB" sz="2800" dirty="0" smtClean="0"/>
              <a:t> – 20% positive.</a:t>
            </a:r>
            <a:endParaRPr lang="en-GB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10" y="3231162"/>
            <a:ext cx="4226560" cy="316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102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Bulk Tank Fluke Antibody Test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Result estimates the percentage of the milking cows with antibodies to fluke.</a:t>
            </a:r>
          </a:p>
          <a:p>
            <a:endParaRPr lang="en-GB" sz="2800" dirty="0" smtClean="0"/>
          </a:p>
          <a:p>
            <a:r>
              <a:rPr lang="en-GB" sz="2800" dirty="0" smtClean="0"/>
              <a:t>This does not prove active infection.</a:t>
            </a:r>
          </a:p>
          <a:p>
            <a:endParaRPr lang="en-GB" sz="2800" dirty="0" smtClean="0"/>
          </a:p>
          <a:p>
            <a:r>
              <a:rPr lang="en-GB" sz="2800" dirty="0" smtClean="0"/>
              <a:t>Bought in animals could skew the result.</a:t>
            </a:r>
          </a:p>
          <a:p>
            <a:endParaRPr lang="en-GB" sz="2800" dirty="0" smtClean="0"/>
          </a:p>
          <a:p>
            <a:r>
              <a:rPr lang="en-GB" sz="2800" dirty="0" smtClean="0"/>
              <a:t>Antibody levels can drop over time.</a:t>
            </a:r>
          </a:p>
          <a:p>
            <a:endParaRPr lang="en-GB" sz="2800" dirty="0" smtClean="0"/>
          </a:p>
          <a:p>
            <a:r>
              <a:rPr lang="en-GB" sz="2800" dirty="0" smtClean="0"/>
              <a:t>Tend to be highest following recent infection – a few weeks after housing is a good time to test.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02215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Bulk Tank Milk Antibody Results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6466197"/>
              </p:ext>
            </p:extLst>
          </p:nvPr>
        </p:nvGraphicFramePr>
        <p:xfrm>
          <a:off x="231775" y="1600200"/>
          <a:ext cx="4244976" cy="4565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488"/>
                <a:gridCol w="2122488"/>
              </a:tblGrid>
              <a:tr h="7608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Date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Result (%)</a:t>
                      </a:r>
                      <a:endParaRPr lang="en-GB" sz="2400" b="1" dirty="0"/>
                    </a:p>
                  </a:txBody>
                  <a:tcPr/>
                </a:tc>
              </a:tr>
              <a:tr h="7608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17/9/13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420</a:t>
                      </a:r>
                      <a:endParaRPr lang="en-GB" sz="2400" b="1" dirty="0"/>
                    </a:p>
                  </a:txBody>
                  <a:tcPr/>
                </a:tc>
              </a:tr>
              <a:tr h="7608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30/4/14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223</a:t>
                      </a:r>
                      <a:endParaRPr lang="en-GB" sz="2400" b="1" dirty="0"/>
                    </a:p>
                  </a:txBody>
                  <a:tcPr/>
                </a:tc>
              </a:tr>
              <a:tr h="7608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21/8/14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168</a:t>
                      </a:r>
                      <a:endParaRPr lang="en-GB" sz="2400" b="1" dirty="0"/>
                    </a:p>
                  </a:txBody>
                  <a:tcPr/>
                </a:tc>
              </a:tr>
              <a:tr h="7608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1/10/14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209</a:t>
                      </a:r>
                      <a:endParaRPr lang="en-GB" sz="2400" b="1" dirty="0"/>
                    </a:p>
                  </a:txBody>
                  <a:tcPr/>
                </a:tc>
              </a:tr>
              <a:tr h="7608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13/11/14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366</a:t>
                      </a:r>
                      <a:endParaRPr lang="en-GB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Housed from mid October.</a:t>
            </a:r>
          </a:p>
          <a:p>
            <a:endParaRPr lang="en-GB" dirty="0" smtClean="0"/>
          </a:p>
          <a:p>
            <a:r>
              <a:rPr lang="en-GB" dirty="0" smtClean="0"/>
              <a:t>Heifer and bulk tank results suggest re-infection in the few weeks before housing.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271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D6886-79BF-4941-ADD6-E6AD870956D7}" type="slidenum">
              <a:rPr lang="en-US" smtClean="0">
                <a:solidFill>
                  <a:schemeClr val="bg1"/>
                </a:solidFill>
              </a:rPr>
              <a:pPr eaLnBrk="1" hangingPunct="1"/>
              <a:t>33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Lifecycle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262948" y="13716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>
                <a:latin typeface="Times New Roman" pitchFamily="18" charset="0"/>
              </a:rPr>
              <a:t>E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428240" y="4572000"/>
            <a:ext cx="2276475" cy="1371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3187065" y="2362200"/>
            <a:ext cx="526435" cy="4572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dirty="0">
                <a:latin typeface="Times New Roman" pitchFamily="18" charset="0"/>
              </a:rPr>
              <a:t>S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807652" y="3505200"/>
            <a:ext cx="1290003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GRASS</a:t>
            </a:r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3490595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>
            <a:off x="3414713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3490595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AutoShape 10"/>
          <p:cNvSpPr>
            <a:spLocks noChangeArrowheads="1"/>
          </p:cNvSpPr>
          <p:nvPr/>
        </p:nvSpPr>
        <p:spPr bwMode="auto">
          <a:xfrm>
            <a:off x="4401185" y="4648200"/>
            <a:ext cx="75883" cy="152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4325303" y="4953000"/>
            <a:ext cx="151765" cy="3048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4249420" y="5334000"/>
            <a:ext cx="379413" cy="533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2" name="Oval 13"/>
          <p:cNvSpPr>
            <a:spLocks noChangeArrowheads="1"/>
          </p:cNvSpPr>
          <p:nvPr/>
        </p:nvSpPr>
        <p:spPr bwMode="auto">
          <a:xfrm>
            <a:off x="3262948" y="64770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Times New Roman" pitchFamily="18" charset="0"/>
              </a:rPr>
              <a:t>E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>
            <a:off x="3490595" y="601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6753543" y="2286001"/>
            <a:ext cx="166941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WILDLIFE</a:t>
            </a:r>
          </a:p>
        </p:txBody>
      </p:sp>
      <p:sp>
        <p:nvSpPr>
          <p:cNvPr id="7185" name="AutoShape 16"/>
          <p:cNvSpPr>
            <a:spLocks noChangeArrowheads="1"/>
          </p:cNvSpPr>
          <p:nvPr/>
        </p:nvSpPr>
        <p:spPr bwMode="auto">
          <a:xfrm>
            <a:off x="3718243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>
            <a:off x="4097656" y="35052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7" name="AutoShape 18"/>
          <p:cNvSpPr>
            <a:spLocks noChangeArrowheads="1"/>
          </p:cNvSpPr>
          <p:nvPr/>
        </p:nvSpPr>
        <p:spPr bwMode="auto">
          <a:xfrm>
            <a:off x="4097656" y="3810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" name="AutoShape 19"/>
          <p:cNvSpPr>
            <a:spLocks noChangeArrowheads="1"/>
          </p:cNvSpPr>
          <p:nvPr/>
        </p:nvSpPr>
        <p:spPr bwMode="auto">
          <a:xfrm>
            <a:off x="3718243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9" name="AutoShape 20"/>
          <p:cNvSpPr>
            <a:spLocks noChangeArrowheads="1"/>
          </p:cNvSpPr>
          <p:nvPr/>
        </p:nvSpPr>
        <p:spPr bwMode="auto">
          <a:xfrm>
            <a:off x="3035301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0" name="AutoShape 21"/>
          <p:cNvSpPr>
            <a:spLocks noChangeArrowheads="1"/>
          </p:cNvSpPr>
          <p:nvPr/>
        </p:nvSpPr>
        <p:spPr bwMode="auto">
          <a:xfrm>
            <a:off x="3262948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1" name="AutoShape 22"/>
          <p:cNvSpPr>
            <a:spLocks noChangeArrowheads="1"/>
          </p:cNvSpPr>
          <p:nvPr/>
        </p:nvSpPr>
        <p:spPr bwMode="auto">
          <a:xfrm>
            <a:off x="2731771" y="37338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8007" name="Text Box 23"/>
          <p:cNvSpPr txBox="1">
            <a:spLocks noChangeArrowheads="1"/>
          </p:cNvSpPr>
          <p:nvPr/>
        </p:nvSpPr>
        <p:spPr bwMode="auto">
          <a:xfrm>
            <a:off x="910590" y="1295400"/>
            <a:ext cx="10623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MAY</a:t>
            </a:r>
          </a:p>
        </p:txBody>
      </p:sp>
      <p:sp>
        <p:nvSpPr>
          <p:cNvPr id="298008" name="Text Box 24"/>
          <p:cNvSpPr txBox="1">
            <a:spLocks noChangeArrowheads="1"/>
          </p:cNvSpPr>
          <p:nvPr/>
        </p:nvSpPr>
        <p:spPr bwMode="auto">
          <a:xfrm>
            <a:off x="379412" y="3505200"/>
            <a:ext cx="20488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SEPTEMBER</a:t>
            </a:r>
          </a:p>
        </p:txBody>
      </p:sp>
      <p:sp>
        <p:nvSpPr>
          <p:cNvPr id="298009" name="Text Box 25"/>
          <p:cNvSpPr txBox="1">
            <a:spLocks noChangeArrowheads="1"/>
          </p:cNvSpPr>
          <p:nvPr/>
        </p:nvSpPr>
        <p:spPr bwMode="auto">
          <a:xfrm>
            <a:off x="682943" y="2362200"/>
            <a:ext cx="12141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JULY</a:t>
            </a: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227647" y="4419600"/>
            <a:ext cx="17452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</a:t>
            </a:r>
          </a:p>
        </p:txBody>
      </p:sp>
      <p:sp>
        <p:nvSpPr>
          <p:cNvPr id="298011" name="Text Box 27"/>
          <p:cNvSpPr txBox="1">
            <a:spLocks noChangeArrowheads="1"/>
          </p:cNvSpPr>
          <p:nvPr/>
        </p:nvSpPr>
        <p:spPr bwMode="auto">
          <a:xfrm>
            <a:off x="227647" y="5410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</a:t>
            </a:r>
          </a:p>
        </p:txBody>
      </p:sp>
      <p:sp>
        <p:nvSpPr>
          <p:cNvPr id="298012" name="Text Box 28"/>
          <p:cNvSpPr txBox="1">
            <a:spLocks noChangeArrowheads="1"/>
          </p:cNvSpPr>
          <p:nvPr/>
        </p:nvSpPr>
        <p:spPr bwMode="auto">
          <a:xfrm>
            <a:off x="4173538" y="6248400"/>
            <a:ext cx="25800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 ON</a:t>
            </a:r>
          </a:p>
        </p:txBody>
      </p:sp>
    </p:spTree>
    <p:extLst>
      <p:ext uri="{BB962C8B-B14F-4D97-AF65-F5344CB8AC3E}">
        <p14:creationId xmlns:p14="http://schemas.microsoft.com/office/powerpoint/2010/main" val="30589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01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CA0924-BA92-4BBB-A95B-1BE1BE22CFE2}" type="slidenum">
              <a:rPr lang="en-US" smtClean="0">
                <a:solidFill>
                  <a:schemeClr val="bg1"/>
                </a:solidFill>
              </a:rPr>
              <a:pPr eaLnBrk="1" hangingPunct="1"/>
              <a:t>34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Choice of product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545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CA0924-BA92-4BBB-A95B-1BE1BE22CFE2}" type="slidenum">
              <a:rPr lang="en-US" smtClean="0">
                <a:solidFill>
                  <a:schemeClr val="bg1"/>
                </a:solidFill>
              </a:rPr>
              <a:pPr eaLnBrk="1" hangingPunct="1"/>
              <a:t>35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Choice of product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Products vary in their ability to kill fluke</a:t>
            </a:r>
          </a:p>
          <a:p>
            <a:pPr eaLnBrk="1" hangingPunct="1"/>
            <a:r>
              <a:rPr lang="en-GB" sz="2800" dirty="0" smtClean="0"/>
              <a:t>Time of year</a:t>
            </a:r>
          </a:p>
          <a:p>
            <a:pPr eaLnBrk="1" hangingPunct="1"/>
            <a:r>
              <a:rPr lang="en-GB" sz="2800" dirty="0" smtClean="0"/>
              <a:t>Age of fluke present in liver</a:t>
            </a:r>
          </a:p>
          <a:p>
            <a:pPr eaLnBrk="1" hangingPunct="1"/>
            <a:r>
              <a:rPr lang="en-GB" sz="2800" dirty="0" smtClean="0"/>
              <a:t>Withdrawal period</a:t>
            </a:r>
          </a:p>
          <a:p>
            <a:pPr eaLnBrk="1" hangingPunct="1"/>
            <a:r>
              <a:rPr lang="en-GB" sz="2800" dirty="0" smtClean="0"/>
              <a:t>Method of administration</a:t>
            </a:r>
          </a:p>
          <a:p>
            <a:pPr eaLnBrk="1" hangingPunct="1"/>
            <a:r>
              <a:rPr lang="en-GB" sz="2800" dirty="0" smtClean="0"/>
              <a:t>Is a worming dose also required?</a:t>
            </a:r>
          </a:p>
          <a:p>
            <a:pPr eaLnBrk="1" hangingPunct="1"/>
            <a:r>
              <a:rPr lang="en-GB" sz="2800" dirty="0" smtClean="0"/>
              <a:t>What has been used in the past?</a:t>
            </a:r>
          </a:p>
          <a:p>
            <a:pPr eaLnBrk="1" hangingPunct="1"/>
            <a:r>
              <a:rPr lang="en-GB" sz="2800" dirty="0" smtClean="0"/>
              <a:t>Did it work?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81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5A14D4-CA54-4D9C-8533-BA17C6523EDF}" type="slidenum">
              <a:rPr lang="en-US" smtClean="0">
                <a:solidFill>
                  <a:schemeClr val="bg1"/>
                </a:solidFill>
              </a:rPr>
              <a:pPr eaLnBrk="1" hangingPunct="1"/>
              <a:t>36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745298" y="1952600"/>
            <a:ext cx="5463540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31748" name="AutoShape 3"/>
          <p:cNvSpPr>
            <a:spLocks noChangeArrowheads="1"/>
          </p:cNvSpPr>
          <p:nvPr/>
        </p:nvSpPr>
        <p:spPr bwMode="auto">
          <a:xfrm>
            <a:off x="5084128" y="20574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49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0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7208837" y="4648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1752" name="Text Box 13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Drug Activity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3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884C23-1D65-4910-BD87-69470FF0CDF9}" type="slidenum">
              <a:rPr lang="en-US" smtClean="0">
                <a:solidFill>
                  <a:schemeClr val="bg1"/>
                </a:solidFill>
              </a:rPr>
              <a:pPr eaLnBrk="1" hangingPunct="1"/>
              <a:t>37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1745298" y="1905000"/>
            <a:ext cx="5463540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32772" name="AutoShape 3"/>
          <p:cNvSpPr>
            <a:spLocks noChangeArrowheads="1"/>
          </p:cNvSpPr>
          <p:nvPr/>
        </p:nvSpPr>
        <p:spPr bwMode="auto">
          <a:xfrm>
            <a:off x="5084128" y="20574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AutoShape 6"/>
          <p:cNvSpPr>
            <a:spLocks noChangeArrowheads="1"/>
          </p:cNvSpPr>
          <p:nvPr/>
        </p:nvSpPr>
        <p:spPr bwMode="auto">
          <a:xfrm>
            <a:off x="2124710" y="2057400"/>
            <a:ext cx="607060" cy="3124200"/>
          </a:xfrm>
          <a:prstGeom prst="downArrow">
            <a:avLst>
              <a:gd name="adj1" fmla="val 50000"/>
              <a:gd name="adj2" fmla="val 1281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7208837" y="4648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1290003" y="1524001"/>
            <a:ext cx="242824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imes New Roman" pitchFamily="18" charset="0"/>
              </a:rPr>
              <a:t>TRICLABENDAZOLE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2778" name="Text Box 9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Drug Activity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DF12FB-F30A-4D5E-B3E5-929F20B29281}" type="slidenum">
              <a:rPr lang="en-US" smtClean="0">
                <a:solidFill>
                  <a:schemeClr val="bg1"/>
                </a:solidFill>
              </a:rPr>
              <a:pPr eaLnBrk="1" hangingPunct="1"/>
              <a:t>38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593533" y="1905000"/>
            <a:ext cx="5463540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5084128" y="20574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7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8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9" name="AutoShape 6"/>
          <p:cNvSpPr>
            <a:spLocks noChangeArrowheads="1"/>
          </p:cNvSpPr>
          <p:nvPr/>
        </p:nvSpPr>
        <p:spPr bwMode="auto">
          <a:xfrm>
            <a:off x="2124710" y="2057400"/>
            <a:ext cx="607060" cy="3124200"/>
          </a:xfrm>
          <a:prstGeom prst="downArrow">
            <a:avLst>
              <a:gd name="adj1" fmla="val 50000"/>
              <a:gd name="adj2" fmla="val 1281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0" name="AutoShape 7"/>
          <p:cNvSpPr>
            <a:spLocks noChangeArrowheads="1"/>
          </p:cNvSpPr>
          <p:nvPr/>
        </p:nvSpPr>
        <p:spPr bwMode="auto">
          <a:xfrm>
            <a:off x="3490595" y="3124200"/>
            <a:ext cx="455295" cy="20574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208837" y="4648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290003" y="1524001"/>
            <a:ext cx="242824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imes New Roman" pitchFamily="18" charset="0"/>
              </a:rPr>
              <a:t>TRICLABENDAZOLE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883535" y="2209801"/>
            <a:ext cx="18970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CLOSANTEL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NITROXYNIL</a:t>
            </a:r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Drug Activity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B6C3F2-E785-4329-865B-1FC327EE8F8B}" type="slidenum">
              <a:rPr lang="en-US" smtClean="0">
                <a:solidFill>
                  <a:schemeClr val="bg1"/>
                </a:solidFill>
              </a:rPr>
              <a:pPr eaLnBrk="1" hangingPunct="1"/>
              <a:t>39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593533" y="1905000"/>
            <a:ext cx="5463540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34820" name="AutoShape 3"/>
          <p:cNvSpPr>
            <a:spLocks noChangeArrowheads="1"/>
          </p:cNvSpPr>
          <p:nvPr/>
        </p:nvSpPr>
        <p:spPr bwMode="auto">
          <a:xfrm>
            <a:off x="5084128" y="20574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1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2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3" name="AutoShape 6"/>
          <p:cNvSpPr>
            <a:spLocks noChangeArrowheads="1"/>
          </p:cNvSpPr>
          <p:nvPr/>
        </p:nvSpPr>
        <p:spPr bwMode="auto">
          <a:xfrm>
            <a:off x="2124710" y="2057400"/>
            <a:ext cx="607060" cy="3124200"/>
          </a:xfrm>
          <a:prstGeom prst="downArrow">
            <a:avLst>
              <a:gd name="adj1" fmla="val 50000"/>
              <a:gd name="adj2" fmla="val 1281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4" name="AutoShape 7"/>
          <p:cNvSpPr>
            <a:spLocks noChangeArrowheads="1"/>
          </p:cNvSpPr>
          <p:nvPr/>
        </p:nvSpPr>
        <p:spPr bwMode="auto">
          <a:xfrm>
            <a:off x="3490595" y="3124200"/>
            <a:ext cx="455295" cy="20574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5" name="AutoShape 8"/>
          <p:cNvSpPr>
            <a:spLocks noChangeArrowheads="1"/>
          </p:cNvSpPr>
          <p:nvPr/>
        </p:nvSpPr>
        <p:spPr bwMode="auto">
          <a:xfrm>
            <a:off x="5842953" y="4114800"/>
            <a:ext cx="455295" cy="10668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7208837" y="4648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1290003" y="1524001"/>
            <a:ext cx="242824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imes New Roman" pitchFamily="18" charset="0"/>
              </a:rPr>
              <a:t>TRICLABENDAZOLE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2883535" y="2209801"/>
            <a:ext cx="18970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CLOSANTEL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NITROXYNIL</a:t>
            </a:r>
          </a:p>
        </p:txBody>
      </p:sp>
      <p:sp>
        <p:nvSpPr>
          <p:cNvPr id="34829" name="Text Box 12"/>
          <p:cNvSpPr txBox="1">
            <a:spLocks noChangeArrowheads="1"/>
          </p:cNvSpPr>
          <p:nvPr/>
        </p:nvSpPr>
        <p:spPr bwMode="auto">
          <a:xfrm>
            <a:off x="5008245" y="5257801"/>
            <a:ext cx="288353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CLORSULON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ALBENDAZOLE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OXYCLOZANIDE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4830" name="Text Box 13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Drug Activity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8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D6886-79BF-4941-ADD6-E6AD870956D7}" type="slidenum">
              <a:rPr lang="en-US" smtClean="0">
                <a:solidFill>
                  <a:schemeClr val="bg1"/>
                </a:solidFill>
              </a:rPr>
              <a:pPr eaLnBrk="1" hangingPunct="1"/>
              <a:t>4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Lifecycle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262948" y="13716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>
                <a:latin typeface="Times New Roman" pitchFamily="18" charset="0"/>
              </a:rPr>
              <a:t>E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428240" y="4572000"/>
            <a:ext cx="2276475" cy="1371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3187065" y="2362200"/>
            <a:ext cx="526435" cy="4572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dirty="0">
                <a:latin typeface="Times New Roman" pitchFamily="18" charset="0"/>
              </a:rPr>
              <a:t>S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807652" y="3505200"/>
            <a:ext cx="1290003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GRASS</a:t>
            </a:r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3490595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>
            <a:off x="3414713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3490595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AutoShape 10"/>
          <p:cNvSpPr>
            <a:spLocks noChangeArrowheads="1"/>
          </p:cNvSpPr>
          <p:nvPr/>
        </p:nvSpPr>
        <p:spPr bwMode="auto">
          <a:xfrm>
            <a:off x="4401185" y="4648200"/>
            <a:ext cx="75883" cy="152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4325303" y="4953000"/>
            <a:ext cx="151765" cy="3048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4249420" y="5334000"/>
            <a:ext cx="379413" cy="533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2" name="Oval 13"/>
          <p:cNvSpPr>
            <a:spLocks noChangeArrowheads="1"/>
          </p:cNvSpPr>
          <p:nvPr/>
        </p:nvSpPr>
        <p:spPr bwMode="auto">
          <a:xfrm>
            <a:off x="3262948" y="64770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Times New Roman" pitchFamily="18" charset="0"/>
              </a:rPr>
              <a:t>E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>
            <a:off x="3490595" y="601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6753543" y="2286001"/>
            <a:ext cx="166941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WILDLIFE</a:t>
            </a:r>
          </a:p>
        </p:txBody>
      </p:sp>
      <p:sp>
        <p:nvSpPr>
          <p:cNvPr id="7185" name="AutoShape 16"/>
          <p:cNvSpPr>
            <a:spLocks noChangeArrowheads="1"/>
          </p:cNvSpPr>
          <p:nvPr/>
        </p:nvSpPr>
        <p:spPr bwMode="auto">
          <a:xfrm>
            <a:off x="3718243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>
            <a:off x="4097656" y="35052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7" name="AutoShape 18"/>
          <p:cNvSpPr>
            <a:spLocks noChangeArrowheads="1"/>
          </p:cNvSpPr>
          <p:nvPr/>
        </p:nvSpPr>
        <p:spPr bwMode="auto">
          <a:xfrm>
            <a:off x="4097656" y="3810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" name="AutoShape 19"/>
          <p:cNvSpPr>
            <a:spLocks noChangeArrowheads="1"/>
          </p:cNvSpPr>
          <p:nvPr/>
        </p:nvSpPr>
        <p:spPr bwMode="auto">
          <a:xfrm>
            <a:off x="3718243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9" name="AutoShape 20"/>
          <p:cNvSpPr>
            <a:spLocks noChangeArrowheads="1"/>
          </p:cNvSpPr>
          <p:nvPr/>
        </p:nvSpPr>
        <p:spPr bwMode="auto">
          <a:xfrm>
            <a:off x="3035301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0" name="AutoShape 21"/>
          <p:cNvSpPr>
            <a:spLocks noChangeArrowheads="1"/>
          </p:cNvSpPr>
          <p:nvPr/>
        </p:nvSpPr>
        <p:spPr bwMode="auto">
          <a:xfrm>
            <a:off x="3262948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1" name="AutoShape 22"/>
          <p:cNvSpPr>
            <a:spLocks noChangeArrowheads="1"/>
          </p:cNvSpPr>
          <p:nvPr/>
        </p:nvSpPr>
        <p:spPr bwMode="auto">
          <a:xfrm>
            <a:off x="2731771" y="37338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8007" name="Text Box 23"/>
          <p:cNvSpPr txBox="1">
            <a:spLocks noChangeArrowheads="1"/>
          </p:cNvSpPr>
          <p:nvPr/>
        </p:nvSpPr>
        <p:spPr bwMode="auto">
          <a:xfrm>
            <a:off x="910590" y="1295400"/>
            <a:ext cx="10623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MAY</a:t>
            </a:r>
          </a:p>
        </p:txBody>
      </p:sp>
      <p:sp>
        <p:nvSpPr>
          <p:cNvPr id="298008" name="Text Box 24"/>
          <p:cNvSpPr txBox="1">
            <a:spLocks noChangeArrowheads="1"/>
          </p:cNvSpPr>
          <p:nvPr/>
        </p:nvSpPr>
        <p:spPr bwMode="auto">
          <a:xfrm>
            <a:off x="379412" y="3505200"/>
            <a:ext cx="20488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SEPTEMBER</a:t>
            </a:r>
          </a:p>
        </p:txBody>
      </p:sp>
      <p:sp>
        <p:nvSpPr>
          <p:cNvPr id="298009" name="Text Box 25"/>
          <p:cNvSpPr txBox="1">
            <a:spLocks noChangeArrowheads="1"/>
          </p:cNvSpPr>
          <p:nvPr/>
        </p:nvSpPr>
        <p:spPr bwMode="auto">
          <a:xfrm>
            <a:off x="682943" y="2362200"/>
            <a:ext cx="12141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JULY</a:t>
            </a: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227647" y="4419600"/>
            <a:ext cx="17452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</a:t>
            </a:r>
          </a:p>
        </p:txBody>
      </p:sp>
      <p:sp>
        <p:nvSpPr>
          <p:cNvPr id="298011" name="Text Box 27"/>
          <p:cNvSpPr txBox="1">
            <a:spLocks noChangeArrowheads="1"/>
          </p:cNvSpPr>
          <p:nvPr/>
        </p:nvSpPr>
        <p:spPr bwMode="auto">
          <a:xfrm>
            <a:off x="227647" y="5410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</a:t>
            </a:r>
          </a:p>
        </p:txBody>
      </p:sp>
      <p:sp>
        <p:nvSpPr>
          <p:cNvPr id="298012" name="Text Box 28"/>
          <p:cNvSpPr txBox="1">
            <a:spLocks noChangeArrowheads="1"/>
          </p:cNvSpPr>
          <p:nvPr/>
        </p:nvSpPr>
        <p:spPr bwMode="auto">
          <a:xfrm>
            <a:off x="4173538" y="6248400"/>
            <a:ext cx="25800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 ON</a:t>
            </a:r>
          </a:p>
        </p:txBody>
      </p:sp>
    </p:spTree>
    <p:extLst>
      <p:ext uri="{BB962C8B-B14F-4D97-AF65-F5344CB8AC3E}">
        <p14:creationId xmlns:p14="http://schemas.microsoft.com/office/powerpoint/2010/main" val="104687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8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8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8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8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007" grpId="0" autoUpdateAnimBg="0"/>
      <p:bldP spid="298008" grpId="0" autoUpdateAnimBg="0"/>
      <p:bldP spid="298009" grpId="0" autoUpdateAnimBg="0"/>
      <p:bldP spid="298010" grpId="0" autoUpdateAnimBg="0"/>
      <p:bldP spid="298011" grpId="0" autoUpdateAnimBg="0"/>
      <p:bldP spid="298012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2FD535-DE83-4E05-BA26-83E4D628EBAD}" type="slidenum">
              <a:rPr lang="en-US" smtClean="0">
                <a:solidFill>
                  <a:schemeClr val="bg1"/>
                </a:solidFill>
              </a:rPr>
              <a:pPr eaLnBrk="1" hangingPunct="1"/>
              <a:t>40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593533" y="1905000"/>
            <a:ext cx="5463540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35844" name="AutoShape 3"/>
          <p:cNvSpPr>
            <a:spLocks noChangeArrowheads="1"/>
          </p:cNvSpPr>
          <p:nvPr/>
        </p:nvSpPr>
        <p:spPr bwMode="auto">
          <a:xfrm>
            <a:off x="5084128" y="20574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5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6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7" name="AutoShape 6"/>
          <p:cNvSpPr>
            <a:spLocks noChangeArrowheads="1"/>
          </p:cNvSpPr>
          <p:nvPr/>
        </p:nvSpPr>
        <p:spPr bwMode="auto">
          <a:xfrm>
            <a:off x="2124710" y="2057400"/>
            <a:ext cx="607060" cy="3124200"/>
          </a:xfrm>
          <a:prstGeom prst="downArrow">
            <a:avLst>
              <a:gd name="adj1" fmla="val 50000"/>
              <a:gd name="adj2" fmla="val 1281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1290003" y="1524001"/>
            <a:ext cx="242824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imes New Roman" pitchFamily="18" charset="0"/>
              </a:rPr>
              <a:t>TRICLABENDAZOLE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5008245" y="5257800"/>
            <a:ext cx="288353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00045" name="Text Box 13"/>
          <p:cNvSpPr txBox="1">
            <a:spLocks noChangeArrowheads="1"/>
          </p:cNvSpPr>
          <p:nvPr/>
        </p:nvSpPr>
        <p:spPr bwMode="auto">
          <a:xfrm>
            <a:off x="7208838" y="1905001"/>
            <a:ext cx="1669415" cy="1196975"/>
          </a:xfrm>
          <a:prstGeom prst="rect">
            <a:avLst/>
          </a:prstGeom>
          <a:solidFill>
            <a:srgbClr val="FF00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 TO JAN/FEB.</a:t>
            </a:r>
          </a:p>
        </p:txBody>
      </p:sp>
      <p:sp>
        <p:nvSpPr>
          <p:cNvPr id="35851" name="Text Box 15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Drug Activity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45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0B8419-D169-4A36-877D-627B7438F362}" type="slidenum">
              <a:rPr lang="en-US" smtClean="0">
                <a:solidFill>
                  <a:schemeClr val="bg1"/>
                </a:solidFill>
              </a:rPr>
              <a:pPr eaLnBrk="1" hangingPunct="1"/>
              <a:t>41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1593533" y="1905000"/>
            <a:ext cx="5463540" cy="3276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36868" name="AutoShape 3"/>
          <p:cNvSpPr>
            <a:spLocks noChangeArrowheads="1"/>
          </p:cNvSpPr>
          <p:nvPr/>
        </p:nvSpPr>
        <p:spPr bwMode="auto">
          <a:xfrm>
            <a:off x="5084128" y="20574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9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0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1" name="AutoShape 6"/>
          <p:cNvSpPr>
            <a:spLocks noChangeArrowheads="1"/>
          </p:cNvSpPr>
          <p:nvPr/>
        </p:nvSpPr>
        <p:spPr bwMode="auto">
          <a:xfrm>
            <a:off x="2124710" y="2057400"/>
            <a:ext cx="607060" cy="3124200"/>
          </a:xfrm>
          <a:prstGeom prst="downArrow">
            <a:avLst>
              <a:gd name="adj1" fmla="val 50000"/>
              <a:gd name="adj2" fmla="val 1281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2" name="AutoShape 7"/>
          <p:cNvSpPr>
            <a:spLocks noChangeArrowheads="1"/>
          </p:cNvSpPr>
          <p:nvPr/>
        </p:nvSpPr>
        <p:spPr bwMode="auto">
          <a:xfrm>
            <a:off x="3490595" y="3124200"/>
            <a:ext cx="455295" cy="20574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290003" y="1524001"/>
            <a:ext cx="242824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imes New Roman" pitchFamily="18" charset="0"/>
              </a:rPr>
              <a:t>TRICLABENDAZOLE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883535" y="2209801"/>
            <a:ext cx="18970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CLOSANTEL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NITROXYNIL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5008245" y="5257800"/>
            <a:ext cx="288353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6876" name="Text Box 13"/>
          <p:cNvSpPr txBox="1">
            <a:spLocks noChangeArrowheads="1"/>
          </p:cNvSpPr>
          <p:nvPr/>
        </p:nvSpPr>
        <p:spPr bwMode="auto">
          <a:xfrm>
            <a:off x="7208838" y="1905001"/>
            <a:ext cx="1669415" cy="1196975"/>
          </a:xfrm>
          <a:prstGeom prst="rect">
            <a:avLst/>
          </a:prstGeom>
          <a:solidFill>
            <a:srgbClr val="FF00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 TO JAN/FEB.</a:t>
            </a:r>
          </a:p>
        </p:txBody>
      </p:sp>
      <p:sp>
        <p:nvSpPr>
          <p:cNvPr id="316430" name="Text Box 14"/>
          <p:cNvSpPr txBox="1">
            <a:spLocks noChangeArrowheads="1"/>
          </p:cNvSpPr>
          <p:nvPr/>
        </p:nvSpPr>
        <p:spPr bwMode="auto">
          <a:xfrm>
            <a:off x="7208838" y="3429001"/>
            <a:ext cx="1669415" cy="1196975"/>
          </a:xfrm>
          <a:prstGeom prst="rect">
            <a:avLst/>
          </a:prstGeom>
          <a:solidFill>
            <a:srgbClr val="FF66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 TO JAN/FEB.</a:t>
            </a:r>
          </a:p>
        </p:txBody>
      </p:sp>
      <p:sp>
        <p:nvSpPr>
          <p:cNvPr id="36878" name="Text Box 15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Drug Activity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30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031406-DB81-49D2-B1D8-FED8F1A5004D}" type="slidenum">
              <a:rPr lang="en-US" smtClean="0">
                <a:solidFill>
                  <a:schemeClr val="bg1"/>
                </a:solidFill>
              </a:rPr>
              <a:pPr eaLnBrk="1" hangingPunct="1"/>
              <a:t>42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1593533" y="1905000"/>
            <a:ext cx="5463540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37892" name="AutoShape 3"/>
          <p:cNvSpPr>
            <a:spLocks noChangeArrowheads="1"/>
          </p:cNvSpPr>
          <p:nvPr/>
        </p:nvSpPr>
        <p:spPr bwMode="auto">
          <a:xfrm>
            <a:off x="5084128" y="20574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3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4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>
            <a:off x="2124710" y="2057400"/>
            <a:ext cx="607060" cy="3124200"/>
          </a:xfrm>
          <a:prstGeom prst="downArrow">
            <a:avLst>
              <a:gd name="adj1" fmla="val 50000"/>
              <a:gd name="adj2" fmla="val 1281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6" name="AutoShape 7"/>
          <p:cNvSpPr>
            <a:spLocks noChangeArrowheads="1"/>
          </p:cNvSpPr>
          <p:nvPr/>
        </p:nvSpPr>
        <p:spPr bwMode="auto">
          <a:xfrm>
            <a:off x="3490595" y="3124200"/>
            <a:ext cx="455295" cy="20574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7" name="AutoShape 8"/>
          <p:cNvSpPr>
            <a:spLocks noChangeArrowheads="1"/>
          </p:cNvSpPr>
          <p:nvPr/>
        </p:nvSpPr>
        <p:spPr bwMode="auto">
          <a:xfrm>
            <a:off x="5842953" y="4114800"/>
            <a:ext cx="455295" cy="10668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898" name="Text Box 9"/>
          <p:cNvSpPr txBox="1">
            <a:spLocks noChangeArrowheads="1"/>
          </p:cNvSpPr>
          <p:nvPr/>
        </p:nvSpPr>
        <p:spPr bwMode="auto">
          <a:xfrm>
            <a:off x="1290003" y="1524001"/>
            <a:ext cx="242824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imes New Roman" pitchFamily="18" charset="0"/>
              </a:rPr>
              <a:t>TRICLABENDAZOLE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7899" name="Text Box 10"/>
          <p:cNvSpPr txBox="1">
            <a:spLocks noChangeArrowheads="1"/>
          </p:cNvSpPr>
          <p:nvPr/>
        </p:nvSpPr>
        <p:spPr bwMode="auto">
          <a:xfrm>
            <a:off x="2883535" y="2209801"/>
            <a:ext cx="18970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CLOSANTEL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NITROXYNIL</a:t>
            </a:r>
          </a:p>
        </p:txBody>
      </p:sp>
      <p:sp>
        <p:nvSpPr>
          <p:cNvPr id="37900" name="Text Box 11"/>
          <p:cNvSpPr txBox="1">
            <a:spLocks noChangeArrowheads="1"/>
          </p:cNvSpPr>
          <p:nvPr/>
        </p:nvSpPr>
        <p:spPr bwMode="auto">
          <a:xfrm>
            <a:off x="5008245" y="5257801"/>
            <a:ext cx="288353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CLORSULON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ALBENDAZOLE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OXYCLOZANIDE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17452" name="Text Box 12"/>
          <p:cNvSpPr txBox="1">
            <a:spLocks noChangeArrowheads="1"/>
          </p:cNvSpPr>
          <p:nvPr/>
        </p:nvSpPr>
        <p:spPr bwMode="auto">
          <a:xfrm>
            <a:off x="7360602" y="5638801"/>
            <a:ext cx="910590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MAY</a:t>
            </a:r>
          </a:p>
        </p:txBody>
      </p:sp>
      <p:sp>
        <p:nvSpPr>
          <p:cNvPr id="37902" name="Text Box 13"/>
          <p:cNvSpPr txBox="1">
            <a:spLocks noChangeArrowheads="1"/>
          </p:cNvSpPr>
          <p:nvPr/>
        </p:nvSpPr>
        <p:spPr bwMode="auto">
          <a:xfrm>
            <a:off x="7208838" y="1905001"/>
            <a:ext cx="1669415" cy="1196975"/>
          </a:xfrm>
          <a:prstGeom prst="rect">
            <a:avLst/>
          </a:prstGeom>
          <a:solidFill>
            <a:srgbClr val="FF00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 TO JAN/FEB.</a:t>
            </a:r>
          </a:p>
        </p:txBody>
      </p:sp>
      <p:sp>
        <p:nvSpPr>
          <p:cNvPr id="37903" name="Text Box 14"/>
          <p:cNvSpPr txBox="1">
            <a:spLocks noChangeArrowheads="1"/>
          </p:cNvSpPr>
          <p:nvPr/>
        </p:nvSpPr>
        <p:spPr bwMode="auto">
          <a:xfrm>
            <a:off x="7208838" y="3429001"/>
            <a:ext cx="1669415" cy="1196975"/>
          </a:xfrm>
          <a:prstGeom prst="rect">
            <a:avLst/>
          </a:prstGeom>
          <a:solidFill>
            <a:srgbClr val="FF66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 TO JAN/FEB.</a:t>
            </a:r>
          </a:p>
        </p:txBody>
      </p:sp>
      <p:sp>
        <p:nvSpPr>
          <p:cNvPr id="37904" name="Text Box 15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Drug Activity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2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Pick a Product</a:t>
            </a:r>
          </a:p>
        </p:txBody>
      </p:sp>
      <p:sp>
        <p:nvSpPr>
          <p:cNvPr id="4403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3E2C4A-5455-4816-8F6A-2EFA9BB17732}" type="slidenum">
              <a:rPr lang="en-US" altLang="en-US" smtClean="0">
                <a:solidFill>
                  <a:schemeClr val="bg1"/>
                </a:solidFill>
              </a:rPr>
              <a:pPr eaLnBrk="1" hangingPunct="1"/>
              <a:t>43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5986901" y="2832285"/>
            <a:ext cx="23681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100" dirty="0">
                <a:latin typeface="Comic Sans MS" pitchFamily="66" charset="0"/>
                <a:cs typeface="Times New Roman" pitchFamily="18" charset="0"/>
              </a:rPr>
              <a:t>FASINEX 5%</a:t>
            </a:r>
            <a:endParaRPr lang="en-GB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6674500" y="1942669"/>
            <a:ext cx="1658348" cy="2667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COMBINEX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6" name="Text Box 3"/>
          <p:cNvSpPr txBox="1"/>
          <p:nvPr/>
        </p:nvSpPr>
        <p:spPr>
          <a:xfrm>
            <a:off x="148603" y="4024314"/>
            <a:ext cx="1650444" cy="2762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ANIMEC SUPER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7" name="Text Box 4"/>
          <p:cNvSpPr txBox="1"/>
          <p:nvPr/>
        </p:nvSpPr>
        <p:spPr>
          <a:xfrm>
            <a:off x="6350418" y="3448756"/>
            <a:ext cx="1982430" cy="609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CYDECTIN TRICLAMOX POUR ON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8" name="Text Box 5"/>
          <p:cNvSpPr txBox="1"/>
          <p:nvPr/>
        </p:nvSpPr>
        <p:spPr>
          <a:xfrm>
            <a:off x="693511" y="2200276"/>
            <a:ext cx="1868607" cy="4667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CLOSAMECTIN INJECTION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9" name="Text Box 6"/>
          <p:cNvSpPr txBox="1"/>
          <p:nvPr/>
        </p:nvSpPr>
        <p:spPr>
          <a:xfrm>
            <a:off x="363604" y="3114676"/>
            <a:ext cx="1783239" cy="3143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FASIMEC DUO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0" name="Text Box 7"/>
          <p:cNvSpPr txBox="1"/>
          <p:nvPr/>
        </p:nvSpPr>
        <p:spPr>
          <a:xfrm>
            <a:off x="6350418" y="5108576"/>
            <a:ext cx="1563495" cy="447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ALLVERM 4%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1" name="Text Box 8"/>
          <p:cNvSpPr txBox="1"/>
          <p:nvPr/>
        </p:nvSpPr>
        <p:spPr>
          <a:xfrm>
            <a:off x="682943" y="8818564"/>
            <a:ext cx="2589490" cy="4857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>
                <a:latin typeface="Comic Sans MS"/>
                <a:ea typeface="Times New Roman"/>
              </a:rPr>
              <a:t>OVISPEC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32" name="Text Box 9"/>
          <p:cNvSpPr txBox="1"/>
          <p:nvPr/>
        </p:nvSpPr>
        <p:spPr>
          <a:xfrm>
            <a:off x="5084128" y="8866188"/>
            <a:ext cx="1982430" cy="43815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>
                <a:latin typeface="Comic Sans MS"/>
                <a:ea typeface="Times New Roman"/>
              </a:rPr>
              <a:t>TRICLAFAS 5%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33" name="Text Box 10"/>
          <p:cNvSpPr txBox="1"/>
          <p:nvPr/>
        </p:nvSpPr>
        <p:spPr>
          <a:xfrm>
            <a:off x="363604" y="4918076"/>
            <a:ext cx="2276475" cy="381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TRODAX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4" name="Text Box 11"/>
          <p:cNvSpPr txBox="1"/>
          <p:nvPr/>
        </p:nvSpPr>
        <p:spPr>
          <a:xfrm>
            <a:off x="6095419" y="1283593"/>
            <a:ext cx="1811695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LEVAFAS DIAMOND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5" name="Text Box 12"/>
          <p:cNvSpPr txBox="1"/>
          <p:nvPr/>
        </p:nvSpPr>
        <p:spPr>
          <a:xfrm>
            <a:off x="447392" y="1371601"/>
            <a:ext cx="2001401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>
                <a:latin typeface="Comic Sans MS"/>
                <a:ea typeface="Times New Roman"/>
              </a:rPr>
              <a:t>FLUKIVER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44048" name="Rectangle 4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4049" name="Rectangle 47"/>
          <p:cNvSpPr>
            <a:spLocks noChangeArrowheads="1"/>
          </p:cNvSpPr>
          <p:nvPr/>
        </p:nvSpPr>
        <p:spPr bwMode="auto">
          <a:xfrm>
            <a:off x="0" y="293689"/>
            <a:ext cx="183383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/>
              <a:t/>
            </a:r>
            <a:br>
              <a:rPr lang="en-GB" altLang="en-US" sz="900"/>
            </a:br>
            <a:endParaRPr lang="en-GB" altLang="en-US"/>
          </a:p>
          <a:p>
            <a:endParaRPr lang="en-GB" altLang="en-US"/>
          </a:p>
        </p:txBody>
      </p:sp>
      <p:sp>
        <p:nvSpPr>
          <p:cNvPr id="44050" name="Rectangle 49"/>
          <p:cNvSpPr>
            <a:spLocks noChangeArrowheads="1"/>
          </p:cNvSpPr>
          <p:nvPr/>
        </p:nvSpPr>
        <p:spPr bwMode="auto">
          <a:xfrm>
            <a:off x="0" y="750585"/>
            <a:ext cx="1847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/>
              <a:t/>
            </a:r>
            <a:br>
              <a:rPr lang="en-GB" altLang="en-US" sz="900"/>
            </a:br>
            <a:endParaRPr lang="en-GB" altLang="en-US"/>
          </a:p>
          <a:p>
            <a:endParaRPr lang="en-GB" altLang="en-US"/>
          </a:p>
        </p:txBody>
      </p:sp>
      <p:sp>
        <p:nvSpPr>
          <p:cNvPr id="44051" name="Rectangle 51"/>
          <p:cNvSpPr>
            <a:spLocks noChangeArrowheads="1"/>
          </p:cNvSpPr>
          <p:nvPr/>
        </p:nvSpPr>
        <p:spPr bwMode="auto">
          <a:xfrm>
            <a:off x="2654409" y="2848769"/>
            <a:ext cx="2708057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 </a:t>
            </a:r>
            <a:endParaRPr lang="en-GB" altLang="en-US" sz="900" dirty="0">
              <a:ea typeface="Times New Roman" pitchFamily="18" charset="0"/>
              <a:cs typeface="Arial" charset="0"/>
            </a:endParaRPr>
          </a:p>
          <a:p>
            <a:endParaRPr lang="en-GB" altLang="en-US" sz="900" dirty="0">
              <a:ea typeface="Times New Roman" pitchFamily="18" charset="0"/>
              <a:cs typeface="Arial" charset="0"/>
            </a:endParaRPr>
          </a:p>
          <a:p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EWES LAMBING OUTSIDE IN MAY</a:t>
            </a:r>
            <a:endParaRPr lang="en-GB" altLang="en-US" sz="900" dirty="0">
              <a:ea typeface="Times New Roman" pitchFamily="18" charset="0"/>
              <a:cs typeface="Arial" charset="0"/>
            </a:endParaRPr>
          </a:p>
          <a:p>
            <a:endParaRPr lang="en-GB" altLang="en-US" dirty="0">
              <a:ea typeface="Times New Roman" pitchFamily="18" charset="0"/>
              <a:cs typeface="Arial" charset="0"/>
            </a:endParaRPr>
          </a:p>
        </p:txBody>
      </p:sp>
      <p:sp>
        <p:nvSpPr>
          <p:cNvPr id="44052" name="Rectangle 53"/>
          <p:cNvSpPr>
            <a:spLocks noChangeArrowheads="1"/>
          </p:cNvSpPr>
          <p:nvPr/>
        </p:nvSpPr>
        <p:spPr bwMode="auto">
          <a:xfrm>
            <a:off x="2959418" y="3341471"/>
            <a:ext cx="2143536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 dirty="0"/>
              <a:t/>
            </a:r>
            <a:br>
              <a:rPr lang="en-GB" altLang="en-US" sz="900" dirty="0"/>
            </a:br>
            <a:endParaRPr lang="en-GB" altLang="en-US" dirty="0"/>
          </a:p>
          <a:p>
            <a:pPr algn="ctr"/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LONG KEEP STORE LAMBS 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IN EARLY NOVEMBER</a:t>
            </a:r>
            <a:endParaRPr lang="en-GB" altLang="en-US" sz="900" dirty="0"/>
          </a:p>
          <a:p>
            <a:endParaRPr lang="en-GB" altLang="en-US" dirty="0"/>
          </a:p>
        </p:txBody>
      </p:sp>
      <p:sp>
        <p:nvSpPr>
          <p:cNvPr id="44053" name="Rectangle 56"/>
          <p:cNvSpPr>
            <a:spLocks noChangeArrowheads="1"/>
          </p:cNvSpPr>
          <p:nvPr/>
        </p:nvSpPr>
        <p:spPr bwMode="auto">
          <a:xfrm>
            <a:off x="2948352" y="4686082"/>
            <a:ext cx="224292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 dirty="0"/>
              <a:t/>
            </a:r>
            <a:br>
              <a:rPr lang="en-GB" altLang="en-US" sz="900" dirty="0"/>
            </a:br>
            <a:endParaRPr lang="en-GB" altLang="en-US" dirty="0"/>
          </a:p>
          <a:p>
            <a:pPr algn="ctr"/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PURCHASED GIMMERS IN 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LATE SEPTEMBER 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(Came from a very wet area.)</a:t>
            </a:r>
            <a:endParaRPr lang="en-GB" altLang="en-US" sz="900" dirty="0"/>
          </a:p>
          <a:p>
            <a:pPr algn="ctr"/>
            <a:endParaRPr lang="en-GB" altLang="en-US" dirty="0"/>
          </a:p>
        </p:txBody>
      </p:sp>
      <p:sp>
        <p:nvSpPr>
          <p:cNvPr id="44054" name="Rectangle 59"/>
          <p:cNvSpPr>
            <a:spLocks noChangeArrowheads="1"/>
          </p:cNvSpPr>
          <p:nvPr/>
        </p:nvSpPr>
        <p:spPr bwMode="auto">
          <a:xfrm>
            <a:off x="2914558" y="4058356"/>
            <a:ext cx="2876108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 dirty="0"/>
              <a:t/>
            </a:r>
            <a:br>
              <a:rPr lang="en-GB" altLang="en-US" sz="900" dirty="0"/>
            </a:br>
            <a:endParaRPr lang="en-GB" altLang="en-US" dirty="0"/>
          </a:p>
          <a:p>
            <a:pPr algn="ctr"/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EWES IN OCTOBER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(</a:t>
            </a:r>
            <a:r>
              <a:rPr lang="en-GB" altLang="en-US" sz="1100" b="1" dirty="0" err="1">
                <a:latin typeface="Comic Sans MS" pitchFamily="66" charset="0"/>
                <a:cs typeface="Times New Roman" pitchFamily="18" charset="0"/>
              </a:rPr>
              <a:t>Triclabendazole</a:t>
            </a:r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 resistance diagnosed.)</a:t>
            </a:r>
            <a:endParaRPr lang="en-GB" altLang="en-US" sz="900" dirty="0"/>
          </a:p>
          <a:p>
            <a:endParaRPr lang="en-GB" altLang="en-US" dirty="0"/>
          </a:p>
        </p:txBody>
      </p:sp>
      <p:sp>
        <p:nvSpPr>
          <p:cNvPr id="44055" name="Rectangle 62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4056" name="Rectangle 43"/>
          <p:cNvSpPr>
            <a:spLocks noChangeArrowheads="1"/>
          </p:cNvSpPr>
          <p:nvPr/>
        </p:nvSpPr>
        <p:spPr bwMode="auto">
          <a:xfrm>
            <a:off x="3214375" y="1235377"/>
            <a:ext cx="2276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en-US" sz="1100" b="1" dirty="0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TUPS IN OCTOBER </a:t>
            </a:r>
            <a:endParaRPr lang="en-GB" altLang="en-US" sz="900" dirty="0">
              <a:solidFill>
                <a:srgbClr val="000066"/>
              </a:solidFill>
              <a:ea typeface="Times New Roman" pitchFamily="18" charset="0"/>
              <a:cs typeface="Arial" charset="0"/>
            </a:endParaRPr>
          </a:p>
          <a:p>
            <a:pPr algn="ctr"/>
            <a:r>
              <a:rPr lang="en-GB" altLang="en-US" sz="1100" b="1" dirty="0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(No resistance to </a:t>
            </a:r>
            <a:r>
              <a:rPr lang="en-GB" altLang="en-US" sz="1100" b="1" dirty="0" err="1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Triclabendazole</a:t>
            </a:r>
            <a:r>
              <a:rPr lang="en-GB" altLang="en-US" sz="1100" b="1" dirty="0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 diagnosed.)</a:t>
            </a:r>
            <a:endParaRPr lang="en-GB" altLang="en-US" sz="900" dirty="0">
              <a:solidFill>
                <a:srgbClr val="000066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44057" name="TextBox 44"/>
          <p:cNvSpPr txBox="1">
            <a:spLocks noChangeArrowheads="1"/>
          </p:cNvSpPr>
          <p:nvPr/>
        </p:nvSpPr>
        <p:spPr bwMode="auto">
          <a:xfrm>
            <a:off x="2774361" y="2196440"/>
            <a:ext cx="288827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latin typeface="Comic Sans MS" pitchFamily="66" charset="0"/>
              </a:rPr>
              <a:t>SUCKLER COWS</a:t>
            </a:r>
          </a:p>
          <a:p>
            <a:pPr algn="ctr" eaLnBrk="1" hangingPunct="1"/>
            <a:r>
              <a:rPr lang="en-GB" altLang="en-US" sz="1100" b="1" dirty="0">
                <a:latin typeface="Comic Sans MS" pitchFamily="66" charset="0"/>
              </a:rPr>
              <a:t>8</a:t>
            </a:r>
            <a:r>
              <a:rPr lang="en-GB" altLang="en-US" sz="1100" b="1" dirty="0" smtClean="0">
                <a:latin typeface="Comic Sans MS" pitchFamily="66" charset="0"/>
              </a:rPr>
              <a:t> </a:t>
            </a:r>
            <a:r>
              <a:rPr lang="en-GB" altLang="en-US" sz="1100" b="1" dirty="0">
                <a:latin typeface="Comic Sans MS" pitchFamily="66" charset="0"/>
              </a:rPr>
              <a:t>WEEKS AFTER HOUSING</a:t>
            </a:r>
          </a:p>
        </p:txBody>
      </p:sp>
      <p:sp>
        <p:nvSpPr>
          <p:cNvPr id="44058" name="TextBox 45"/>
          <p:cNvSpPr txBox="1">
            <a:spLocks noChangeArrowheads="1"/>
          </p:cNvSpPr>
          <p:nvPr/>
        </p:nvSpPr>
        <p:spPr bwMode="auto">
          <a:xfrm>
            <a:off x="1111364" y="5624514"/>
            <a:ext cx="1588789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100">
                <a:latin typeface="Comic Sans MS" pitchFamily="66" charset="0"/>
              </a:rPr>
              <a:t>OVISPEC</a:t>
            </a:r>
          </a:p>
        </p:txBody>
      </p:sp>
      <p:sp>
        <p:nvSpPr>
          <p:cNvPr id="44059" name="TextBox 46"/>
          <p:cNvSpPr txBox="1">
            <a:spLocks noChangeArrowheads="1"/>
          </p:cNvSpPr>
          <p:nvPr/>
        </p:nvSpPr>
        <p:spPr bwMode="auto">
          <a:xfrm>
            <a:off x="6350418" y="6056314"/>
            <a:ext cx="236184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100">
                <a:latin typeface="Comic Sans MS" pitchFamily="66" charset="0"/>
              </a:rPr>
              <a:t>TRICLAFAS 5%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4558" y="5979740"/>
            <a:ext cx="27480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rgbClr val="080808"/>
                </a:solidFill>
                <a:latin typeface="Comic Sans MS" panose="030F0702030302020204" pitchFamily="66" charset="0"/>
                <a:cs typeface="Tahoma" charset="0"/>
              </a:rPr>
              <a:t>DAIRY COWS AT DRYING OFF </a:t>
            </a:r>
          </a:p>
          <a:p>
            <a:pPr algn="ctr"/>
            <a:r>
              <a:rPr lang="en-GB" sz="1100" dirty="0" smtClean="0">
                <a:solidFill>
                  <a:srgbClr val="080808"/>
                </a:solidFill>
                <a:latin typeface="Comic Sans MS" panose="030F0702030302020204" pitchFamily="66" charset="0"/>
                <a:cs typeface="Tahoma" charset="0"/>
              </a:rPr>
              <a:t>IN FEBRUARY </a:t>
            </a:r>
          </a:p>
          <a:p>
            <a:pPr algn="ctr"/>
            <a:r>
              <a:rPr lang="en-GB" sz="1100" dirty="0" smtClean="0">
                <a:solidFill>
                  <a:srgbClr val="080808"/>
                </a:solidFill>
                <a:latin typeface="Comic Sans MS" panose="030F0702030302020204" pitchFamily="66" charset="0"/>
                <a:cs typeface="Tahoma" charset="0"/>
              </a:rPr>
              <a:t>(Housed mid October)</a:t>
            </a:r>
            <a:endParaRPr lang="en-GB" sz="1100" dirty="0">
              <a:solidFill>
                <a:srgbClr val="080808"/>
              </a:solidFill>
              <a:latin typeface="Comic Sans MS" panose="030F0702030302020204" pitchFamily="66" charset="0"/>
              <a:cs typeface="Tahoma" charset="0"/>
            </a:endParaRPr>
          </a:p>
        </p:txBody>
      </p:sp>
      <p:sp>
        <p:nvSpPr>
          <p:cNvPr id="36" name="Text Box 7"/>
          <p:cNvSpPr txBox="1"/>
          <p:nvPr/>
        </p:nvSpPr>
        <p:spPr>
          <a:xfrm>
            <a:off x="6559885" y="4241017"/>
            <a:ext cx="1563495" cy="447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 smtClean="0">
                <a:latin typeface="Comic Sans MS"/>
                <a:ea typeface="Times New Roman"/>
              </a:rPr>
              <a:t>ZANIL</a:t>
            </a:r>
            <a:endParaRPr lang="en-GB" sz="1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0071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Pick a Product</a:t>
            </a:r>
          </a:p>
        </p:txBody>
      </p:sp>
      <p:sp>
        <p:nvSpPr>
          <p:cNvPr id="4403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3E2C4A-5455-4816-8F6A-2EFA9BB17732}" type="slidenum">
              <a:rPr lang="en-US" altLang="en-US" smtClean="0">
                <a:solidFill>
                  <a:schemeClr val="bg1"/>
                </a:solidFill>
              </a:rPr>
              <a:pPr eaLnBrk="1" hangingPunct="1"/>
              <a:t>44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5986901" y="2832285"/>
            <a:ext cx="23681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100" dirty="0">
                <a:latin typeface="Comic Sans MS" pitchFamily="66" charset="0"/>
                <a:cs typeface="Times New Roman" pitchFamily="18" charset="0"/>
              </a:rPr>
              <a:t>FASINEX 5%</a:t>
            </a:r>
            <a:endParaRPr lang="en-GB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6674500" y="1942669"/>
            <a:ext cx="1658348" cy="2667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COMBINEX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6" name="Text Box 3"/>
          <p:cNvSpPr txBox="1"/>
          <p:nvPr/>
        </p:nvSpPr>
        <p:spPr>
          <a:xfrm>
            <a:off x="148603" y="4024314"/>
            <a:ext cx="1650444" cy="2762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ANIMEC SUPER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7" name="Text Box 4"/>
          <p:cNvSpPr txBox="1"/>
          <p:nvPr/>
        </p:nvSpPr>
        <p:spPr>
          <a:xfrm>
            <a:off x="6350418" y="3448756"/>
            <a:ext cx="1982430" cy="609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CYDECTIN TRICLAMOX POUR ON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8" name="Text Box 5"/>
          <p:cNvSpPr txBox="1"/>
          <p:nvPr/>
        </p:nvSpPr>
        <p:spPr>
          <a:xfrm>
            <a:off x="693511" y="2200276"/>
            <a:ext cx="1868607" cy="4667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CLOSAMECTIN INJECTION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29" name="Text Box 6"/>
          <p:cNvSpPr txBox="1"/>
          <p:nvPr/>
        </p:nvSpPr>
        <p:spPr>
          <a:xfrm>
            <a:off x="363604" y="3114676"/>
            <a:ext cx="1783239" cy="3143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FASIMEC DUO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0" name="Text Box 7"/>
          <p:cNvSpPr txBox="1"/>
          <p:nvPr/>
        </p:nvSpPr>
        <p:spPr>
          <a:xfrm>
            <a:off x="6350418" y="5108576"/>
            <a:ext cx="1563495" cy="447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ALLVERM 4%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1" name="Text Box 8"/>
          <p:cNvSpPr txBox="1"/>
          <p:nvPr/>
        </p:nvSpPr>
        <p:spPr>
          <a:xfrm>
            <a:off x="682943" y="8818564"/>
            <a:ext cx="2589490" cy="4857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>
                <a:latin typeface="Comic Sans MS"/>
                <a:ea typeface="Times New Roman"/>
              </a:rPr>
              <a:t>OVISPEC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32" name="Text Box 9"/>
          <p:cNvSpPr txBox="1"/>
          <p:nvPr/>
        </p:nvSpPr>
        <p:spPr>
          <a:xfrm>
            <a:off x="5084128" y="8866188"/>
            <a:ext cx="1982430" cy="43815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>
                <a:latin typeface="Comic Sans MS"/>
                <a:ea typeface="Times New Roman"/>
              </a:rPr>
              <a:t>TRICLAFAS 5%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33" name="Text Box 10"/>
          <p:cNvSpPr txBox="1"/>
          <p:nvPr/>
        </p:nvSpPr>
        <p:spPr>
          <a:xfrm>
            <a:off x="363604" y="4918076"/>
            <a:ext cx="2276475" cy="381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TRODAX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4" name="Text Box 11"/>
          <p:cNvSpPr txBox="1"/>
          <p:nvPr/>
        </p:nvSpPr>
        <p:spPr>
          <a:xfrm>
            <a:off x="6095419" y="1283593"/>
            <a:ext cx="1811695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>
                <a:latin typeface="Comic Sans MS"/>
                <a:ea typeface="Times New Roman"/>
              </a:rPr>
              <a:t>LEVAFAS DIAMOND</a:t>
            </a:r>
            <a:endParaRPr lang="en-GB" sz="1200" dirty="0">
              <a:latin typeface="Times New Roman"/>
              <a:ea typeface="Times New Roman"/>
            </a:endParaRPr>
          </a:p>
        </p:txBody>
      </p:sp>
      <p:sp>
        <p:nvSpPr>
          <p:cNvPr id="35" name="Text Box 12"/>
          <p:cNvSpPr txBox="1"/>
          <p:nvPr/>
        </p:nvSpPr>
        <p:spPr>
          <a:xfrm>
            <a:off x="447392" y="1371601"/>
            <a:ext cx="2001401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>
                <a:latin typeface="Comic Sans MS"/>
                <a:ea typeface="Times New Roman"/>
              </a:rPr>
              <a:t>FLUKIVER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44048" name="Rectangle 4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4049" name="Rectangle 47"/>
          <p:cNvSpPr>
            <a:spLocks noChangeArrowheads="1"/>
          </p:cNvSpPr>
          <p:nvPr/>
        </p:nvSpPr>
        <p:spPr bwMode="auto">
          <a:xfrm>
            <a:off x="0" y="293689"/>
            <a:ext cx="183383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/>
              <a:t/>
            </a:r>
            <a:br>
              <a:rPr lang="en-GB" altLang="en-US" sz="900"/>
            </a:br>
            <a:endParaRPr lang="en-GB" altLang="en-US"/>
          </a:p>
          <a:p>
            <a:endParaRPr lang="en-GB" altLang="en-US"/>
          </a:p>
        </p:txBody>
      </p:sp>
      <p:sp>
        <p:nvSpPr>
          <p:cNvPr id="44050" name="Rectangle 49"/>
          <p:cNvSpPr>
            <a:spLocks noChangeArrowheads="1"/>
          </p:cNvSpPr>
          <p:nvPr/>
        </p:nvSpPr>
        <p:spPr bwMode="auto">
          <a:xfrm>
            <a:off x="0" y="750585"/>
            <a:ext cx="1847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/>
              <a:t/>
            </a:r>
            <a:br>
              <a:rPr lang="en-GB" altLang="en-US" sz="900"/>
            </a:br>
            <a:endParaRPr lang="en-GB" altLang="en-US"/>
          </a:p>
          <a:p>
            <a:endParaRPr lang="en-GB" altLang="en-US"/>
          </a:p>
        </p:txBody>
      </p:sp>
      <p:sp>
        <p:nvSpPr>
          <p:cNvPr id="44051" name="Rectangle 51"/>
          <p:cNvSpPr>
            <a:spLocks noChangeArrowheads="1"/>
          </p:cNvSpPr>
          <p:nvPr/>
        </p:nvSpPr>
        <p:spPr bwMode="auto">
          <a:xfrm>
            <a:off x="2654409" y="2848769"/>
            <a:ext cx="2708057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 </a:t>
            </a:r>
            <a:endParaRPr lang="en-GB" altLang="en-US" sz="900" dirty="0">
              <a:ea typeface="Times New Roman" pitchFamily="18" charset="0"/>
              <a:cs typeface="Arial" charset="0"/>
            </a:endParaRPr>
          </a:p>
          <a:p>
            <a:endParaRPr lang="en-GB" altLang="en-US" sz="900" dirty="0">
              <a:ea typeface="Times New Roman" pitchFamily="18" charset="0"/>
              <a:cs typeface="Arial" charset="0"/>
            </a:endParaRPr>
          </a:p>
          <a:p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EWES LAMBING OUTSIDE IN MAY</a:t>
            </a:r>
            <a:endParaRPr lang="en-GB" altLang="en-US" sz="900" dirty="0">
              <a:ea typeface="Times New Roman" pitchFamily="18" charset="0"/>
              <a:cs typeface="Arial" charset="0"/>
            </a:endParaRPr>
          </a:p>
          <a:p>
            <a:endParaRPr lang="en-GB" altLang="en-US" dirty="0">
              <a:ea typeface="Times New Roman" pitchFamily="18" charset="0"/>
              <a:cs typeface="Arial" charset="0"/>
            </a:endParaRPr>
          </a:p>
        </p:txBody>
      </p:sp>
      <p:sp>
        <p:nvSpPr>
          <p:cNvPr id="44052" name="Rectangle 53"/>
          <p:cNvSpPr>
            <a:spLocks noChangeArrowheads="1"/>
          </p:cNvSpPr>
          <p:nvPr/>
        </p:nvSpPr>
        <p:spPr bwMode="auto">
          <a:xfrm>
            <a:off x="2959418" y="3341471"/>
            <a:ext cx="2143536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 dirty="0"/>
              <a:t/>
            </a:r>
            <a:br>
              <a:rPr lang="en-GB" altLang="en-US" sz="900" dirty="0"/>
            </a:br>
            <a:endParaRPr lang="en-GB" altLang="en-US" dirty="0"/>
          </a:p>
          <a:p>
            <a:pPr algn="ctr"/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LONG KEEP STORE LAMBS 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IN EARLY NOVEMBER</a:t>
            </a:r>
            <a:endParaRPr lang="en-GB" altLang="en-US" sz="900" dirty="0"/>
          </a:p>
          <a:p>
            <a:endParaRPr lang="en-GB" altLang="en-US" dirty="0"/>
          </a:p>
        </p:txBody>
      </p:sp>
      <p:sp>
        <p:nvSpPr>
          <p:cNvPr id="44053" name="Rectangle 56"/>
          <p:cNvSpPr>
            <a:spLocks noChangeArrowheads="1"/>
          </p:cNvSpPr>
          <p:nvPr/>
        </p:nvSpPr>
        <p:spPr bwMode="auto">
          <a:xfrm>
            <a:off x="2948352" y="4686082"/>
            <a:ext cx="224292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 dirty="0"/>
              <a:t/>
            </a:r>
            <a:br>
              <a:rPr lang="en-GB" altLang="en-US" sz="900" dirty="0"/>
            </a:br>
            <a:endParaRPr lang="en-GB" altLang="en-US" dirty="0"/>
          </a:p>
          <a:p>
            <a:pPr algn="ctr"/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PURCHASED GIMMERS IN 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LATE SEPTEMBER 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(Came from a very wet area.)</a:t>
            </a:r>
            <a:endParaRPr lang="en-GB" altLang="en-US" sz="900" dirty="0"/>
          </a:p>
          <a:p>
            <a:pPr algn="ctr"/>
            <a:endParaRPr lang="en-GB" altLang="en-US" dirty="0"/>
          </a:p>
        </p:txBody>
      </p:sp>
      <p:sp>
        <p:nvSpPr>
          <p:cNvPr id="44054" name="Rectangle 59"/>
          <p:cNvSpPr>
            <a:spLocks noChangeArrowheads="1"/>
          </p:cNvSpPr>
          <p:nvPr/>
        </p:nvSpPr>
        <p:spPr bwMode="auto">
          <a:xfrm>
            <a:off x="2914558" y="4058356"/>
            <a:ext cx="2876108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900" dirty="0"/>
              <a:t/>
            </a:r>
            <a:br>
              <a:rPr lang="en-GB" altLang="en-US" sz="900" dirty="0"/>
            </a:br>
            <a:endParaRPr lang="en-GB" altLang="en-US" dirty="0"/>
          </a:p>
          <a:p>
            <a:pPr algn="ctr"/>
            <a:r>
              <a:rPr lang="en-GB" altLang="en-US" sz="1100" b="1" dirty="0">
                <a:latin typeface="Comic Sans MS" pitchFamily="66" charset="0"/>
                <a:ea typeface="Times New Roman" pitchFamily="18" charset="0"/>
                <a:cs typeface="Arial" charset="0"/>
              </a:rPr>
              <a:t>EWES IN OCTOBER</a:t>
            </a:r>
            <a:endParaRPr lang="en-GB" altLang="en-US" sz="900" dirty="0"/>
          </a:p>
          <a:p>
            <a:pPr algn="ctr"/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(</a:t>
            </a:r>
            <a:r>
              <a:rPr lang="en-GB" altLang="en-US" sz="1100" b="1" dirty="0" err="1">
                <a:latin typeface="Comic Sans MS" pitchFamily="66" charset="0"/>
                <a:cs typeface="Times New Roman" pitchFamily="18" charset="0"/>
              </a:rPr>
              <a:t>Triclabendazole</a:t>
            </a:r>
            <a:r>
              <a:rPr lang="en-GB" altLang="en-US" sz="1100" b="1" dirty="0">
                <a:latin typeface="Comic Sans MS" pitchFamily="66" charset="0"/>
                <a:cs typeface="Times New Roman" pitchFamily="18" charset="0"/>
              </a:rPr>
              <a:t> resistance diagnosed.)</a:t>
            </a:r>
            <a:endParaRPr lang="en-GB" altLang="en-US" sz="900" dirty="0"/>
          </a:p>
          <a:p>
            <a:endParaRPr lang="en-GB" altLang="en-US" dirty="0"/>
          </a:p>
        </p:txBody>
      </p:sp>
      <p:sp>
        <p:nvSpPr>
          <p:cNvPr id="44055" name="Rectangle 62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4056" name="Rectangle 43"/>
          <p:cNvSpPr>
            <a:spLocks noChangeArrowheads="1"/>
          </p:cNvSpPr>
          <p:nvPr/>
        </p:nvSpPr>
        <p:spPr bwMode="auto">
          <a:xfrm>
            <a:off x="3214375" y="1235377"/>
            <a:ext cx="2276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en-US" sz="1100" b="1" dirty="0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TUPS IN OCTOBER </a:t>
            </a:r>
            <a:endParaRPr lang="en-GB" altLang="en-US" sz="900" dirty="0">
              <a:solidFill>
                <a:srgbClr val="000066"/>
              </a:solidFill>
              <a:ea typeface="Times New Roman" pitchFamily="18" charset="0"/>
              <a:cs typeface="Arial" charset="0"/>
            </a:endParaRPr>
          </a:p>
          <a:p>
            <a:pPr algn="ctr"/>
            <a:r>
              <a:rPr lang="en-GB" altLang="en-US" sz="1100" b="1" dirty="0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(No resistance to </a:t>
            </a:r>
            <a:r>
              <a:rPr lang="en-GB" altLang="en-US" sz="1100" b="1" dirty="0" err="1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Triclabendazole</a:t>
            </a:r>
            <a:r>
              <a:rPr lang="en-GB" altLang="en-US" sz="1100" b="1" dirty="0">
                <a:solidFill>
                  <a:srgbClr val="000066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 diagnosed.)</a:t>
            </a:r>
            <a:endParaRPr lang="en-GB" altLang="en-US" sz="900" dirty="0">
              <a:solidFill>
                <a:srgbClr val="000066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44057" name="TextBox 44"/>
          <p:cNvSpPr txBox="1">
            <a:spLocks noChangeArrowheads="1"/>
          </p:cNvSpPr>
          <p:nvPr/>
        </p:nvSpPr>
        <p:spPr bwMode="auto">
          <a:xfrm>
            <a:off x="2774361" y="2196440"/>
            <a:ext cx="288827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latin typeface="Comic Sans MS" pitchFamily="66" charset="0"/>
              </a:rPr>
              <a:t>SUCKLER COWS</a:t>
            </a:r>
          </a:p>
          <a:p>
            <a:pPr algn="ctr" eaLnBrk="1" hangingPunct="1"/>
            <a:r>
              <a:rPr lang="en-GB" altLang="en-US" sz="1100" b="1" dirty="0">
                <a:latin typeface="Comic Sans MS" pitchFamily="66" charset="0"/>
              </a:rPr>
              <a:t>8</a:t>
            </a:r>
            <a:r>
              <a:rPr lang="en-GB" altLang="en-US" sz="1100" b="1" dirty="0" smtClean="0">
                <a:latin typeface="Comic Sans MS" pitchFamily="66" charset="0"/>
              </a:rPr>
              <a:t> </a:t>
            </a:r>
            <a:r>
              <a:rPr lang="en-GB" altLang="en-US" sz="1100" b="1" dirty="0">
                <a:latin typeface="Comic Sans MS" pitchFamily="66" charset="0"/>
              </a:rPr>
              <a:t>WEEKS AFTER HOUSING</a:t>
            </a:r>
          </a:p>
        </p:txBody>
      </p:sp>
      <p:sp>
        <p:nvSpPr>
          <p:cNvPr id="44058" name="TextBox 45"/>
          <p:cNvSpPr txBox="1">
            <a:spLocks noChangeArrowheads="1"/>
          </p:cNvSpPr>
          <p:nvPr/>
        </p:nvSpPr>
        <p:spPr bwMode="auto">
          <a:xfrm>
            <a:off x="1111364" y="5624514"/>
            <a:ext cx="1588789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100">
                <a:latin typeface="Comic Sans MS" pitchFamily="66" charset="0"/>
              </a:rPr>
              <a:t>OVISPEC</a:t>
            </a:r>
          </a:p>
        </p:txBody>
      </p:sp>
      <p:sp>
        <p:nvSpPr>
          <p:cNvPr id="44059" name="TextBox 46"/>
          <p:cNvSpPr txBox="1">
            <a:spLocks noChangeArrowheads="1"/>
          </p:cNvSpPr>
          <p:nvPr/>
        </p:nvSpPr>
        <p:spPr bwMode="auto">
          <a:xfrm>
            <a:off x="6350418" y="6056314"/>
            <a:ext cx="236184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100">
                <a:latin typeface="Comic Sans MS" pitchFamily="66" charset="0"/>
              </a:rPr>
              <a:t>TRICLAFAS 5%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4558" y="5979740"/>
            <a:ext cx="27480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rgbClr val="080808"/>
                </a:solidFill>
                <a:latin typeface="Comic Sans MS" panose="030F0702030302020204" pitchFamily="66" charset="0"/>
                <a:cs typeface="Tahoma" charset="0"/>
              </a:rPr>
              <a:t>DAIRY COWS AT DRYING OFF </a:t>
            </a:r>
          </a:p>
          <a:p>
            <a:pPr algn="ctr"/>
            <a:r>
              <a:rPr lang="en-GB" sz="1100" dirty="0" smtClean="0">
                <a:solidFill>
                  <a:srgbClr val="080808"/>
                </a:solidFill>
                <a:latin typeface="Comic Sans MS" panose="030F0702030302020204" pitchFamily="66" charset="0"/>
                <a:cs typeface="Tahoma" charset="0"/>
              </a:rPr>
              <a:t>IN FEBRUARY </a:t>
            </a:r>
          </a:p>
          <a:p>
            <a:pPr algn="ctr"/>
            <a:r>
              <a:rPr lang="en-GB" sz="1100" dirty="0" smtClean="0">
                <a:solidFill>
                  <a:srgbClr val="080808"/>
                </a:solidFill>
                <a:latin typeface="Comic Sans MS" panose="030F0702030302020204" pitchFamily="66" charset="0"/>
                <a:cs typeface="Tahoma" charset="0"/>
              </a:rPr>
              <a:t>(Housed mid October)</a:t>
            </a:r>
            <a:endParaRPr lang="en-GB" sz="1100" dirty="0">
              <a:solidFill>
                <a:srgbClr val="080808"/>
              </a:solidFill>
              <a:latin typeface="Comic Sans MS" panose="030F0702030302020204" pitchFamily="66" charset="0"/>
              <a:cs typeface="Tahoma" charset="0"/>
            </a:endParaRPr>
          </a:p>
        </p:txBody>
      </p:sp>
      <p:sp>
        <p:nvSpPr>
          <p:cNvPr id="36" name="Text Box 7"/>
          <p:cNvSpPr txBox="1"/>
          <p:nvPr/>
        </p:nvSpPr>
        <p:spPr>
          <a:xfrm>
            <a:off x="6559885" y="4241017"/>
            <a:ext cx="1563495" cy="447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sz="1100" dirty="0" smtClean="0">
                <a:latin typeface="Comic Sans MS"/>
                <a:ea typeface="Times New Roman"/>
              </a:rPr>
              <a:t>ZANIL</a:t>
            </a:r>
            <a:endParaRPr lang="en-GB" sz="1200" dirty="0">
              <a:latin typeface="Times New Roman"/>
              <a:ea typeface="Times New Roman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273030" y="1835452"/>
            <a:ext cx="1286855" cy="9968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15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Assess Fluke Risk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2800" dirty="0" smtClean="0"/>
              <a:t>Where have they grazed particularly from August on?</a:t>
            </a:r>
          </a:p>
          <a:p>
            <a:r>
              <a:rPr lang="en-GB" sz="2800" dirty="0" smtClean="0"/>
              <a:t>What grazed these fields earlier in the year?</a:t>
            </a:r>
          </a:p>
          <a:p>
            <a:r>
              <a:rPr lang="en-GB" sz="2800" dirty="0" smtClean="0"/>
              <a:t>Sheep?</a:t>
            </a:r>
          </a:p>
          <a:p>
            <a:r>
              <a:rPr lang="en-GB" sz="2800" dirty="0" smtClean="0"/>
              <a:t>Re-seeds, silage fields?</a:t>
            </a:r>
          </a:p>
          <a:p>
            <a:r>
              <a:rPr lang="en-GB" sz="2800" dirty="0"/>
              <a:t>Are </a:t>
            </a:r>
            <a:r>
              <a:rPr lang="en-GB" sz="2800" dirty="0" smtClean="0"/>
              <a:t>there wet areas, </a:t>
            </a:r>
            <a:r>
              <a:rPr lang="en-GB" sz="2800" dirty="0"/>
              <a:t>could there be snails?</a:t>
            </a:r>
          </a:p>
          <a:p>
            <a:r>
              <a:rPr lang="en-GB" sz="2800" dirty="0" smtClean="0"/>
              <a:t>Was the summer wet or dry?</a:t>
            </a:r>
          </a:p>
          <a:p>
            <a:r>
              <a:rPr lang="en-GB" sz="2800" dirty="0" smtClean="0"/>
              <a:t>Likely date of housing?</a:t>
            </a:r>
          </a:p>
          <a:p>
            <a:r>
              <a:rPr lang="en-GB" sz="2800" dirty="0" smtClean="0"/>
              <a:t>Problems in previous years?</a:t>
            </a:r>
          </a:p>
          <a:p>
            <a:r>
              <a:rPr lang="en-GB" sz="2800" dirty="0" smtClean="0"/>
              <a:t>Any signs of ill health/poor production that could </a:t>
            </a:r>
            <a:r>
              <a:rPr lang="en-GB" sz="2800" dirty="0"/>
              <a:t>b</a:t>
            </a:r>
            <a:r>
              <a:rPr lang="en-GB" sz="2800" dirty="0" smtClean="0"/>
              <a:t>e due to fluke?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68115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34" y="125760"/>
            <a:ext cx="77838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When To Treat?</a:t>
            </a:r>
            <a:endParaRPr lang="en-GB" sz="3600" dirty="0"/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068615"/>
              </p:ext>
            </p:extLst>
          </p:nvPr>
        </p:nvGraphicFramePr>
        <p:xfrm>
          <a:off x="448494" y="1772816"/>
          <a:ext cx="8194959" cy="4780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804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94B041-ABAC-4D26-AD8C-5D2CD60ED3CF}" type="slidenum">
              <a:rPr lang="en-US" smtClean="0">
                <a:solidFill>
                  <a:schemeClr val="bg1"/>
                </a:solidFill>
              </a:rPr>
              <a:pPr eaLnBrk="1" hangingPunct="1"/>
              <a:t>47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When to treat?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2800" dirty="0" smtClean="0"/>
              <a:t>Fluke treatments are not long acting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Sheep - October, January and late spring/early summer.</a:t>
            </a:r>
          </a:p>
          <a:p>
            <a:pPr eaLnBrk="1" hangingPunct="1"/>
            <a:r>
              <a:rPr lang="en-GB" sz="2800" dirty="0" smtClean="0"/>
              <a:t>High risk years/farms – as above plus extra treatments 4-6 weeks after the October and January doses.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Extreme years on wet farms - ? Every 4 weeks in autumn, ?treat and house.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9111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When to treat?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sz="2800" dirty="0" smtClean="0"/>
              <a:t>Beef cattle - treat at appropriate interval after housing (?plus at housing in high risk years/farms)</a:t>
            </a:r>
          </a:p>
          <a:p>
            <a:pPr eaLnBrk="1" hangingPunct="1"/>
            <a:r>
              <a:rPr lang="en-GB" sz="2800" dirty="0" err="1" smtClean="0"/>
              <a:t>Outwintered</a:t>
            </a:r>
            <a:r>
              <a:rPr lang="en-GB" sz="2800" dirty="0" smtClean="0"/>
              <a:t> cattle - treat winter and spring (?3 times in highest risk years)</a:t>
            </a:r>
          </a:p>
          <a:p>
            <a:pPr eaLnBrk="1" hangingPunct="1"/>
            <a:r>
              <a:rPr lang="en-GB" sz="2800" dirty="0" smtClean="0"/>
              <a:t>Consider checking for fluke eggs before turn out.</a:t>
            </a:r>
          </a:p>
          <a:p>
            <a:pPr eaLnBrk="1" hangingPunct="1"/>
            <a:endParaRPr lang="en-GB" sz="2800" dirty="0" smtClean="0"/>
          </a:p>
          <a:p>
            <a:pPr eaLnBrk="1" hangingPunct="1"/>
            <a:r>
              <a:rPr lang="en-GB" sz="2800" dirty="0" smtClean="0"/>
              <a:t>Useful websites:</a:t>
            </a:r>
          </a:p>
          <a:p>
            <a:pPr eaLnBrk="1" hangingPunct="1"/>
            <a:r>
              <a:rPr lang="en-GB" sz="2800" dirty="0" smtClean="0"/>
              <a:t>www.nadis.org.uk </a:t>
            </a:r>
          </a:p>
          <a:p>
            <a:pPr eaLnBrk="1" hangingPunct="1"/>
            <a:r>
              <a:rPr lang="en-GB" sz="2800" dirty="0" smtClean="0">
                <a:hlinkClick r:id="rId2"/>
              </a:rPr>
              <a:t>www.scops.org.uk</a:t>
            </a:r>
            <a:r>
              <a:rPr lang="en-GB" sz="2800" dirty="0" smtClean="0"/>
              <a:t>  </a:t>
            </a:r>
          </a:p>
          <a:p>
            <a:pPr eaLnBrk="1" hangingPunct="1"/>
            <a:r>
              <a:rPr lang="en-GB" sz="2800" dirty="0" smtClean="0">
                <a:hlinkClick r:id="rId3"/>
              </a:rPr>
              <a:t>www.cows.org.uk</a:t>
            </a:r>
            <a:r>
              <a:rPr lang="en-GB" sz="2800" dirty="0" smtClean="0"/>
              <a:t> </a:t>
            </a:r>
          </a:p>
          <a:p>
            <a:pPr eaLnBrk="1" hangingPunct="1"/>
            <a:endParaRPr lang="en-GB" sz="2800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C3181D-7F8C-452D-845E-95CBD31DE1EE}" type="slidenum">
              <a:rPr lang="en-US" smtClean="0">
                <a:solidFill>
                  <a:schemeClr val="bg1"/>
                </a:solidFill>
              </a:rPr>
              <a:pPr eaLnBrk="1" hangingPunct="1"/>
              <a:t>48</a:t>
            </a:fld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Management of 864 UK Dairy Herds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244190"/>
              </p:ext>
            </p:extLst>
          </p:nvPr>
        </p:nvGraphicFramePr>
        <p:xfrm>
          <a:off x="461641" y="1366043"/>
          <a:ext cx="8644259" cy="504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95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502568-B7E9-4FCB-A908-1EC3947026E2}" type="slidenum">
              <a:rPr lang="en-US" smtClean="0">
                <a:solidFill>
                  <a:schemeClr val="bg1"/>
                </a:solidFill>
              </a:rPr>
              <a:pPr eaLnBrk="1" hangingPunct="1"/>
              <a:t>5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Immature and Adult Fluke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80" y="2209800"/>
            <a:ext cx="5708578" cy="38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1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If You Need To Treat …..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Milking herd – treat in DRY PERIOD (or minimum 60 hour milk withdrawal).</a:t>
            </a:r>
          </a:p>
          <a:p>
            <a:endParaRPr lang="en-GB" sz="2800" dirty="0"/>
          </a:p>
          <a:p>
            <a:r>
              <a:rPr lang="en-GB" sz="2800" dirty="0" smtClean="0"/>
              <a:t>Replacement heifers – CARE WITH MILK WITHDRAWALS IN SECOND HALF OF PREGNANCY.</a:t>
            </a:r>
          </a:p>
          <a:p>
            <a:endParaRPr lang="en-GB" sz="2800" dirty="0"/>
          </a:p>
          <a:p>
            <a:r>
              <a:rPr lang="en-GB" sz="2800" dirty="0" err="1" smtClean="0"/>
              <a:t>Youngstock</a:t>
            </a:r>
            <a:r>
              <a:rPr lang="en-GB" sz="2800" dirty="0" smtClean="0"/>
              <a:t> – CHOOSE PRODUCT THAT WILL BE OF MOST BENEFIT AT THE TIME OF TREATMENT.</a:t>
            </a:r>
          </a:p>
          <a:p>
            <a:endParaRPr lang="en-GB" sz="2800" dirty="0" smtClean="0"/>
          </a:p>
          <a:p>
            <a:r>
              <a:rPr lang="en-GB" sz="2800" dirty="0" smtClean="0"/>
              <a:t>Once housed for 10-12 weeks no need to use </a:t>
            </a:r>
            <a:r>
              <a:rPr lang="en-GB" sz="2800" dirty="0" err="1" smtClean="0"/>
              <a:t>triclabendazole</a:t>
            </a:r>
            <a:r>
              <a:rPr lang="en-GB" sz="2800" dirty="0" smtClean="0"/>
              <a:t> products.</a:t>
            </a:r>
          </a:p>
          <a:p>
            <a:endParaRPr lang="en-GB" sz="2800" dirty="0" smtClean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330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0" y="-25183"/>
            <a:ext cx="77838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My Stock Were Treated – Why Have The Livers Been Condemned?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70" y="1412776"/>
            <a:ext cx="8640960" cy="4925141"/>
          </a:xfrm>
        </p:spPr>
        <p:txBody>
          <a:bodyPr>
            <a:noAutofit/>
          </a:bodyPr>
          <a:lstStyle/>
          <a:p>
            <a:r>
              <a:rPr lang="en-GB" sz="2800" dirty="0" smtClean="0"/>
              <a:t>Re-infection</a:t>
            </a:r>
          </a:p>
          <a:p>
            <a:r>
              <a:rPr lang="en-GB" sz="2800" dirty="0" smtClean="0"/>
              <a:t>Inappropriate product used.</a:t>
            </a:r>
          </a:p>
          <a:p>
            <a:r>
              <a:rPr lang="en-GB" sz="2800" dirty="0" smtClean="0"/>
              <a:t>Incorrect timing of treatment.</a:t>
            </a:r>
          </a:p>
          <a:p>
            <a:r>
              <a:rPr lang="en-GB" sz="2800" dirty="0" smtClean="0"/>
              <a:t>Product not expected to kill 100% of fluke in the liver.</a:t>
            </a:r>
          </a:p>
          <a:p>
            <a:r>
              <a:rPr lang="en-GB" sz="2800" dirty="0" smtClean="0"/>
              <a:t>Treatment failure e.g. </a:t>
            </a:r>
            <a:r>
              <a:rPr lang="en-GB" sz="2800" dirty="0" err="1" smtClean="0"/>
              <a:t>underdosing</a:t>
            </a:r>
            <a:r>
              <a:rPr lang="en-GB" sz="2800" dirty="0" smtClean="0"/>
              <a:t>, product out of date.</a:t>
            </a:r>
          </a:p>
          <a:p>
            <a:r>
              <a:rPr lang="en-GB" sz="2800" dirty="0" smtClean="0"/>
              <a:t>Treatment failure – resistance.</a:t>
            </a:r>
          </a:p>
          <a:p>
            <a:r>
              <a:rPr lang="en-GB" sz="2800" dirty="0" smtClean="0"/>
              <a:t>Scarring and fibrosis of liver.</a:t>
            </a:r>
          </a:p>
          <a:p>
            <a:r>
              <a:rPr lang="en-GB" sz="2800" dirty="0" smtClean="0"/>
              <a:t>Error.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946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04478" y="-99392"/>
            <a:ext cx="77838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My Sheep Were Treated Why Are They Still Dying?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Re-infection – dosing interval too long.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Inappropriate product used.</a:t>
            </a:r>
          </a:p>
          <a:p>
            <a:endParaRPr lang="en-GB" sz="2800" dirty="0"/>
          </a:p>
          <a:p>
            <a:r>
              <a:rPr lang="en-GB" sz="2800" dirty="0"/>
              <a:t>Incorrect timing of treatment.</a:t>
            </a:r>
          </a:p>
          <a:p>
            <a:endParaRPr lang="en-GB" sz="2800" dirty="0"/>
          </a:p>
          <a:p>
            <a:r>
              <a:rPr lang="en-GB" sz="2800" dirty="0" smtClean="0"/>
              <a:t>Treatment </a:t>
            </a:r>
            <a:r>
              <a:rPr lang="en-GB" sz="2800" dirty="0"/>
              <a:t>failure e.g. </a:t>
            </a:r>
            <a:r>
              <a:rPr lang="en-GB" sz="2800" dirty="0" err="1"/>
              <a:t>underdosing</a:t>
            </a:r>
            <a:r>
              <a:rPr lang="en-GB" sz="2800" dirty="0"/>
              <a:t>, product out of date.</a:t>
            </a:r>
          </a:p>
          <a:p>
            <a:endParaRPr lang="en-GB" sz="2800" dirty="0"/>
          </a:p>
          <a:p>
            <a:r>
              <a:rPr lang="en-GB" sz="2800" dirty="0"/>
              <a:t>Treatment failure – resistance.</a:t>
            </a:r>
          </a:p>
          <a:p>
            <a:endParaRPr lang="en-GB" sz="2800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19093B-3627-4EC8-935F-60BAAE74D39D}" type="slidenum">
              <a:rPr lang="en-US" smtClean="0">
                <a:solidFill>
                  <a:schemeClr val="bg1"/>
                </a:solidFill>
              </a:rPr>
              <a:pPr eaLnBrk="1" hangingPunct="1"/>
              <a:t>52</a:t>
            </a:fld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Resistant Fluke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smtClean="0"/>
              <a:t>Resistant fluke survive being exposed to the correct dose of a drug that would normally be expected to kill them.</a:t>
            </a:r>
          </a:p>
          <a:p>
            <a:endParaRPr lang="en-GB" sz="2800" smtClean="0"/>
          </a:p>
          <a:p>
            <a:r>
              <a:rPr lang="en-GB" sz="2800" smtClean="0"/>
              <a:t>They pass this advantage to their offspring via their genes.</a:t>
            </a:r>
          </a:p>
          <a:p>
            <a:endParaRPr lang="en-GB" sz="2800" smtClean="0"/>
          </a:p>
          <a:p>
            <a:r>
              <a:rPr lang="en-GB" sz="2800" smtClean="0"/>
              <a:t>The next generation of fluke are also resistant.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537E3A-CE1D-499C-ABA7-79D4D8EDFC2F}" type="slidenum">
              <a:rPr lang="en-US" smtClean="0">
                <a:solidFill>
                  <a:schemeClr val="bg1"/>
                </a:solidFill>
              </a:rPr>
              <a:pPr eaLnBrk="1" hangingPunct="1"/>
              <a:t>53</a:t>
            </a:fld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5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Triclabendazole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First became available in 1984.</a:t>
            </a:r>
          </a:p>
          <a:p>
            <a:endParaRPr lang="en-GB" sz="2800" dirty="0"/>
          </a:p>
          <a:p>
            <a:r>
              <a:rPr lang="en-GB" sz="2800" dirty="0" smtClean="0"/>
              <a:t>Resistance in Scotland first recognised around 1998.</a:t>
            </a:r>
          </a:p>
          <a:p>
            <a:endParaRPr lang="en-GB" sz="2800" dirty="0"/>
          </a:p>
          <a:p>
            <a:r>
              <a:rPr lang="en-GB" sz="2800" dirty="0" smtClean="0"/>
              <a:t>Now reported in many countries.</a:t>
            </a:r>
          </a:p>
          <a:p>
            <a:endParaRPr lang="en-GB" sz="2800" dirty="0"/>
          </a:p>
          <a:p>
            <a:r>
              <a:rPr lang="en-GB" sz="2800" dirty="0" smtClean="0"/>
              <a:t>How much is out there?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855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Checking For Resistance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Mark and weigh 10 sheep/cattle.</a:t>
            </a:r>
          </a:p>
          <a:p>
            <a:endParaRPr lang="en-GB" sz="2800" dirty="0" smtClean="0"/>
          </a:p>
          <a:p>
            <a:r>
              <a:rPr lang="en-GB" sz="2800" dirty="0" smtClean="0"/>
              <a:t>Collect individually identifiable faecal samples.</a:t>
            </a:r>
          </a:p>
          <a:p>
            <a:endParaRPr lang="en-GB" sz="2800" dirty="0" smtClean="0"/>
          </a:p>
          <a:p>
            <a:r>
              <a:rPr lang="en-GB" sz="2800" dirty="0" smtClean="0"/>
              <a:t>Dose accurately.</a:t>
            </a:r>
          </a:p>
          <a:p>
            <a:endParaRPr lang="en-GB" sz="2800" dirty="0" smtClean="0"/>
          </a:p>
          <a:p>
            <a:r>
              <a:rPr lang="en-GB" sz="2800" dirty="0" smtClean="0"/>
              <a:t>Re-sample 3 weeks later if fluke eggs counts are being carried out, 2 weeks later if </a:t>
            </a:r>
            <a:r>
              <a:rPr lang="en-GB" sz="2800" dirty="0" err="1" smtClean="0"/>
              <a:t>coproantigen</a:t>
            </a:r>
            <a:r>
              <a:rPr lang="en-GB" sz="2800" dirty="0" smtClean="0"/>
              <a:t> testing is being carried out.</a:t>
            </a:r>
          </a:p>
          <a:p>
            <a:endParaRPr lang="en-GB" sz="2800" dirty="0" smtClean="0"/>
          </a:p>
          <a:p>
            <a:endParaRPr lang="en-GB" sz="280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AAF26D-5871-4493-A13C-78C0C4916866}" type="slidenum">
              <a:rPr lang="en-US" smtClean="0">
                <a:solidFill>
                  <a:schemeClr val="bg1"/>
                </a:solidFill>
              </a:rPr>
              <a:pPr eaLnBrk="1" hangingPunct="1"/>
              <a:t>55</a:t>
            </a:fld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Quarantine Treatment – Why Bother?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0" y="1484784"/>
            <a:ext cx="7848872" cy="503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550" y="609329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cs typeface="Tahoma" charset="0"/>
              </a:rPr>
              <a:t>Picture:  Dieter Palmer</a:t>
            </a:r>
            <a:endParaRPr lang="en-GB" sz="1600" dirty="0">
              <a:solidFill>
                <a:schemeClr val="bg1"/>
              </a:solidFill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6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Quarantine Treatment – Why Bother?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600" dirty="0" smtClean="0"/>
              <a:t>Any farm - To kill liver fluke and prevent deaths/production losses.</a:t>
            </a:r>
          </a:p>
          <a:p>
            <a:endParaRPr lang="en-GB" sz="2600" dirty="0"/>
          </a:p>
          <a:p>
            <a:r>
              <a:rPr lang="en-GB" sz="2600" dirty="0" smtClean="0"/>
              <a:t>Farms with snail habitats but no history of liver fluke – To prevent deaths/production losses and prevent liver fluke becoming established on the farm.</a:t>
            </a:r>
          </a:p>
          <a:p>
            <a:endParaRPr lang="en-GB" sz="2600" dirty="0"/>
          </a:p>
          <a:p>
            <a:r>
              <a:rPr lang="en-GB" sz="2600" dirty="0" smtClean="0"/>
              <a:t>Farms that already have liver fluke – To prevent deaths/production losses and prevent the introduction of liver fluke that are resistant to </a:t>
            </a:r>
            <a:r>
              <a:rPr lang="en-GB" sz="2600" dirty="0" err="1" smtClean="0"/>
              <a:t>triclabendazole</a:t>
            </a:r>
            <a:r>
              <a:rPr lang="en-GB" sz="2600" dirty="0" smtClean="0"/>
              <a:t>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593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Quarantine Treatment – Why Bother?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400" dirty="0" smtClean="0"/>
              <a:t>Where have they come from?</a:t>
            </a:r>
          </a:p>
          <a:p>
            <a:r>
              <a:rPr lang="en-GB" sz="2400" dirty="0" smtClean="0"/>
              <a:t>Are they likely to be infected?</a:t>
            </a:r>
          </a:p>
          <a:p>
            <a:r>
              <a:rPr lang="en-GB" sz="2400" dirty="0" smtClean="0"/>
              <a:t>What time of year is it?</a:t>
            </a:r>
          </a:p>
          <a:p>
            <a:r>
              <a:rPr lang="en-GB" sz="2400" dirty="0" smtClean="0"/>
              <a:t>What age of fluke are most likely to be in the liver?</a:t>
            </a:r>
          </a:p>
          <a:p>
            <a:r>
              <a:rPr lang="en-GB" sz="2400" dirty="0" smtClean="0"/>
              <a:t>Have they been treated?  What with and when?</a:t>
            </a:r>
          </a:p>
          <a:p>
            <a:r>
              <a:rPr lang="en-GB" sz="2400" dirty="0" smtClean="0"/>
              <a:t>Could collect samples but interpret results with care.</a:t>
            </a:r>
          </a:p>
          <a:p>
            <a:endParaRPr lang="en-GB" sz="2400" dirty="0" smtClean="0"/>
          </a:p>
          <a:p>
            <a:r>
              <a:rPr lang="en-GB" sz="2400" dirty="0" smtClean="0"/>
              <a:t>Treat with </a:t>
            </a:r>
            <a:r>
              <a:rPr lang="en-GB" sz="2400" dirty="0" err="1" smtClean="0"/>
              <a:t>triclabendazole</a:t>
            </a:r>
            <a:r>
              <a:rPr lang="en-GB" sz="2400" dirty="0" smtClean="0"/>
              <a:t> and either monitor or treat with </a:t>
            </a:r>
            <a:r>
              <a:rPr lang="en-GB" sz="2400" dirty="0" err="1" smtClean="0"/>
              <a:t>closantel</a:t>
            </a:r>
            <a:r>
              <a:rPr lang="en-GB" sz="2400" dirty="0" smtClean="0"/>
              <a:t> or </a:t>
            </a:r>
            <a:r>
              <a:rPr lang="en-GB" sz="2400" dirty="0" err="1" smtClean="0"/>
              <a:t>nitroxynil</a:t>
            </a:r>
            <a:r>
              <a:rPr lang="en-GB" sz="2400" dirty="0" smtClean="0"/>
              <a:t> 6 weeks later.</a:t>
            </a:r>
          </a:p>
          <a:p>
            <a:r>
              <a:rPr lang="en-GB" sz="2400" dirty="0" smtClean="0"/>
              <a:t>Treat with </a:t>
            </a:r>
            <a:r>
              <a:rPr lang="en-GB" sz="2400" dirty="0" err="1" smtClean="0"/>
              <a:t>closantel</a:t>
            </a:r>
            <a:r>
              <a:rPr lang="en-GB" sz="2400" dirty="0" smtClean="0"/>
              <a:t> or </a:t>
            </a:r>
            <a:r>
              <a:rPr lang="en-GB" sz="2400" dirty="0" err="1" smtClean="0"/>
              <a:t>nitroxynil</a:t>
            </a:r>
            <a:r>
              <a:rPr lang="en-GB" sz="2400" dirty="0" smtClean="0"/>
              <a:t> and repeat 6 - 7 weeks later.</a:t>
            </a:r>
          </a:p>
          <a:p>
            <a:r>
              <a:rPr lang="en-GB" sz="2400" dirty="0" smtClean="0"/>
              <a:t>If housed on arrival (and no immediate disease risk) delay treatment for 6 to 8 weeks and treat with </a:t>
            </a:r>
            <a:r>
              <a:rPr lang="en-GB" sz="2400" dirty="0" err="1" smtClean="0"/>
              <a:t>closantel</a:t>
            </a:r>
            <a:r>
              <a:rPr lang="en-GB" sz="2400" dirty="0" smtClean="0"/>
              <a:t> or </a:t>
            </a:r>
            <a:r>
              <a:rPr lang="en-GB" sz="2400" dirty="0" err="1" smtClean="0"/>
              <a:t>nitroxynil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Graze in fields with no snails for as long as possible.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197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Quarantine Treatment – Why Bother?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Extra costs and hassle. </a:t>
            </a:r>
          </a:p>
          <a:p>
            <a:endParaRPr lang="en-GB" sz="2400" dirty="0"/>
          </a:p>
          <a:p>
            <a:r>
              <a:rPr lang="en-GB" sz="2400" dirty="0" smtClean="0"/>
              <a:t>If </a:t>
            </a:r>
            <a:r>
              <a:rPr lang="en-GB" sz="2400" dirty="0" err="1" smtClean="0"/>
              <a:t>triclabendazole</a:t>
            </a:r>
            <a:r>
              <a:rPr lang="en-GB" sz="2400" dirty="0" smtClean="0"/>
              <a:t> resistant liver fluke have already been confirmed locally then spread may occur via:</a:t>
            </a:r>
          </a:p>
          <a:p>
            <a:endParaRPr lang="en-GB" sz="2400" dirty="0"/>
          </a:p>
          <a:p>
            <a:r>
              <a:rPr lang="en-GB" sz="2400" dirty="0" smtClean="0"/>
              <a:t>Movement of wildlife and straying stock.</a:t>
            </a:r>
          </a:p>
          <a:p>
            <a:r>
              <a:rPr lang="en-GB" sz="2400" dirty="0" smtClean="0"/>
              <a:t>Heavy rainfall may cause flooding across boundaries or wash snails/cysts downstream.</a:t>
            </a:r>
          </a:p>
          <a:p>
            <a:r>
              <a:rPr lang="en-GB" sz="2400" dirty="0" smtClean="0"/>
              <a:t>Snails could be transported on the feet of birds.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6572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1C700E-6A53-4A83-A406-A2847350A2C4}" type="slidenum">
              <a:rPr lang="en-US" smtClean="0">
                <a:solidFill>
                  <a:schemeClr val="bg1"/>
                </a:solidFill>
              </a:rPr>
              <a:pPr eaLnBrk="1" hangingPunct="1"/>
              <a:t>6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669415" y="2096616"/>
            <a:ext cx="5463540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10244" name="AutoShape 3"/>
          <p:cNvSpPr>
            <a:spLocks noChangeArrowheads="1"/>
          </p:cNvSpPr>
          <p:nvPr/>
        </p:nvSpPr>
        <p:spPr bwMode="auto">
          <a:xfrm>
            <a:off x="5084128" y="2133600"/>
            <a:ext cx="151765" cy="381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5" name="AutoShape 4"/>
          <p:cNvSpPr>
            <a:spLocks noChangeArrowheads="1"/>
          </p:cNvSpPr>
          <p:nvPr/>
        </p:nvSpPr>
        <p:spPr bwMode="auto">
          <a:xfrm>
            <a:off x="4932362" y="2743200"/>
            <a:ext cx="379413" cy="7620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6" name="AutoShape 5"/>
          <p:cNvSpPr>
            <a:spLocks noChangeArrowheads="1"/>
          </p:cNvSpPr>
          <p:nvPr/>
        </p:nvSpPr>
        <p:spPr bwMode="auto">
          <a:xfrm>
            <a:off x="4628832" y="3810000"/>
            <a:ext cx="986473" cy="1371600"/>
          </a:xfrm>
          <a:prstGeom prst="flowChartDecis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531177" y="304800"/>
            <a:ext cx="614648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>
                <a:solidFill>
                  <a:schemeClr val="bg1"/>
                </a:solidFill>
              </a:rPr>
              <a:t>Liver Fluke Disease</a:t>
            </a:r>
            <a:endParaRPr lang="en-GB" sz="4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1365885" y="1524000"/>
            <a:ext cx="12900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ACUTE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2807652" y="1219201"/>
            <a:ext cx="15935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SUB ACUTE</a:t>
            </a: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5463540" y="5334000"/>
            <a:ext cx="166941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CHRONIC</a:t>
            </a:r>
          </a:p>
        </p:txBody>
      </p:sp>
      <p:sp>
        <p:nvSpPr>
          <p:cNvPr id="10251" name="AutoShape 10"/>
          <p:cNvSpPr>
            <a:spLocks noChangeArrowheads="1"/>
          </p:cNvSpPr>
          <p:nvPr/>
        </p:nvSpPr>
        <p:spPr bwMode="auto">
          <a:xfrm>
            <a:off x="1745297" y="2133600"/>
            <a:ext cx="379413" cy="685800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2" name="AutoShape 11"/>
          <p:cNvSpPr>
            <a:spLocks noChangeArrowheads="1"/>
          </p:cNvSpPr>
          <p:nvPr/>
        </p:nvSpPr>
        <p:spPr bwMode="auto">
          <a:xfrm>
            <a:off x="5918835" y="3810000"/>
            <a:ext cx="607060" cy="1295400"/>
          </a:xfrm>
          <a:prstGeom prst="downArrow">
            <a:avLst>
              <a:gd name="adj1" fmla="val 50000"/>
              <a:gd name="adj2" fmla="val 53125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3" name="AutoShape 12"/>
          <p:cNvSpPr>
            <a:spLocks noChangeArrowheads="1"/>
          </p:cNvSpPr>
          <p:nvPr/>
        </p:nvSpPr>
        <p:spPr bwMode="auto">
          <a:xfrm>
            <a:off x="3187065" y="2590800"/>
            <a:ext cx="607060" cy="1828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2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Fluke Forecasts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8000" dirty="0" smtClean="0"/>
              <a:t>  WHAT ABOUT</a:t>
            </a:r>
          </a:p>
          <a:p>
            <a:pPr marL="0" indent="0">
              <a:buNone/>
            </a:pPr>
            <a:r>
              <a:rPr lang="en-GB" sz="8000" dirty="0"/>
              <a:t> </a:t>
            </a:r>
            <a:r>
              <a:rPr lang="en-GB" sz="8000" dirty="0" smtClean="0"/>
              <a:t> THIS YEAR?       </a:t>
            </a:r>
            <a:endParaRPr lang="en-GB" sz="8000" dirty="0"/>
          </a:p>
        </p:txBody>
      </p:sp>
      <p:pic>
        <p:nvPicPr>
          <p:cNvPr id="3083" name="Picture 11" descr="C:\Users\hstevenson\Local Settings\Temporary Internet Files\Content.IE5\G4BA4ZCL\cow-cartoon[1]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0" y="4293096"/>
            <a:ext cx="2975610" cy="23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Users\hstevenson\Local Settings\Temporary Internet Files\Content.IE5\EPUJB4QF\lgi01a20140516220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10" y="4149080"/>
            <a:ext cx="24384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9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Fluke Forecasts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Developed in the 50s and 60s.</a:t>
            </a:r>
          </a:p>
          <a:p>
            <a:endParaRPr lang="en-GB" sz="2800" dirty="0"/>
          </a:p>
          <a:p>
            <a:r>
              <a:rPr lang="en-GB" sz="2800" dirty="0" smtClean="0"/>
              <a:t>Based on the knowledge that summer weather conditions influence the fluke lifecycle.</a:t>
            </a:r>
          </a:p>
          <a:p>
            <a:endParaRPr lang="en-GB" sz="2800" dirty="0"/>
          </a:p>
          <a:p>
            <a:r>
              <a:rPr lang="en-GB" sz="2800" dirty="0" smtClean="0"/>
              <a:t>Compared meteorological data with the number of sheep deaths due to acute/</a:t>
            </a:r>
            <a:r>
              <a:rPr lang="en-GB" sz="2800" dirty="0" err="1" smtClean="0"/>
              <a:t>subacute</a:t>
            </a:r>
            <a:r>
              <a:rPr lang="en-GB" sz="2800" dirty="0" smtClean="0"/>
              <a:t> fluke.</a:t>
            </a:r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Are they still accurate and relevant?  Has the disease changed?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875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Reasons for Developing Fluke Forecasts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“to assist in a decision to use </a:t>
            </a:r>
          </a:p>
          <a:p>
            <a:pPr marL="0" indent="0">
              <a:buNone/>
            </a:pPr>
            <a:r>
              <a:rPr lang="en-GB" sz="3200" dirty="0"/>
              <a:t> </a:t>
            </a:r>
            <a:r>
              <a:rPr lang="en-GB" sz="3200" dirty="0" smtClean="0"/>
              <a:t>   </a:t>
            </a:r>
            <a:r>
              <a:rPr lang="en-GB" sz="3200" dirty="0" err="1" smtClean="0"/>
              <a:t>molluscicides</a:t>
            </a:r>
            <a:r>
              <a:rPr lang="en-GB" sz="3200" dirty="0" smtClean="0"/>
              <a:t>”</a:t>
            </a:r>
          </a:p>
          <a:p>
            <a:endParaRPr lang="en-GB" sz="3200" dirty="0"/>
          </a:p>
          <a:p>
            <a:r>
              <a:rPr lang="en-GB" sz="3200" dirty="0" smtClean="0"/>
              <a:t>“to design grazing control”</a:t>
            </a:r>
          </a:p>
          <a:p>
            <a:endParaRPr lang="en-GB" sz="3200" dirty="0"/>
          </a:p>
          <a:p>
            <a:r>
              <a:rPr lang="en-GB" sz="3200" dirty="0" smtClean="0"/>
              <a:t>“to assist in the recommendations for treatment and other forms </a:t>
            </a:r>
          </a:p>
          <a:p>
            <a:pPr marL="0" indent="0">
              <a:buNone/>
            </a:pPr>
            <a:r>
              <a:rPr lang="en-GB" sz="3200" dirty="0"/>
              <a:t> </a:t>
            </a:r>
            <a:r>
              <a:rPr lang="en-GB" sz="3200" dirty="0" smtClean="0"/>
              <a:t>  of fluke control”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921102" y="1412776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  <a:cs typeface="Tahoma" charset="0"/>
              </a:rPr>
              <a:t>X</a:t>
            </a:r>
            <a:endParaRPr lang="en-GB" sz="8000" b="1" dirty="0">
              <a:solidFill>
                <a:srgbClr val="FF0000"/>
              </a:solidFill>
              <a:cs typeface="Taho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1102" y="5085184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00FF00"/>
                </a:solidFill>
                <a:cs typeface="Tahoma" charset="0"/>
                <a:sym typeface="Wingdings"/>
              </a:rPr>
              <a:t></a:t>
            </a:r>
            <a:endParaRPr lang="en-GB" sz="8000" b="1" dirty="0">
              <a:solidFill>
                <a:srgbClr val="00FF00"/>
              </a:solidFill>
              <a:cs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879" y="3140968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00FF00"/>
                </a:solidFill>
                <a:cs typeface="Tahoma" charset="0"/>
                <a:sym typeface="Wingdings"/>
              </a:rPr>
              <a:t></a:t>
            </a:r>
            <a:endParaRPr lang="en-GB" sz="8000" b="1" dirty="0">
              <a:solidFill>
                <a:srgbClr val="00FF00"/>
              </a:solidFill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Meteorological Office Regions</a:t>
            </a:r>
            <a:endParaRPr lang="en-GB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46" y="1350787"/>
            <a:ext cx="5472609" cy="51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0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62" y="-99392"/>
            <a:ext cx="7783800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Acute/</a:t>
            </a:r>
            <a:r>
              <a:rPr lang="en-GB" sz="3600" dirty="0" err="1" smtClean="0"/>
              <a:t>Subacute</a:t>
            </a:r>
            <a:r>
              <a:rPr lang="en-GB" sz="3600" dirty="0" smtClean="0"/>
              <a:t> Fluke - Ayr and Dumfries</a:t>
            </a:r>
            <a:endParaRPr lang="en-GB" sz="3600" dirty="0"/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99910"/>
              </p:ext>
            </p:extLst>
          </p:nvPr>
        </p:nvGraphicFramePr>
        <p:xfrm>
          <a:off x="952550" y="1772816"/>
          <a:ext cx="7581820" cy="4422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07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Sheep Fluke Outbreaks 1996</a:t>
            </a:r>
            <a:endParaRPr lang="en-GB" sz="36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02" y="1208654"/>
            <a:ext cx="4357017" cy="53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4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Sheep Fluke Outbreaks 2012</a:t>
            </a:r>
            <a:endParaRPr lang="en-GB" sz="3600" dirty="0"/>
          </a:p>
        </p:txBody>
      </p:sp>
      <p:pic>
        <p:nvPicPr>
          <p:cNvPr id="5122" name="Picture 2" descr="G:\Heather S\powerpoints\Sheep Fluke Map 2012 HS bmp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14" y="1268760"/>
            <a:ext cx="5012311" cy="55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NADIS Regional Parasite Forecasts</a:t>
            </a:r>
            <a:endParaRPr lang="en-GB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62" y="1268760"/>
            <a:ext cx="482453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7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Fluke Forecasts – Netherlands Snail Monitoring</a:t>
            </a:r>
            <a:endParaRPr lang="en-GB" dirty="0"/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793422"/>
              </p:ext>
            </p:extLst>
          </p:nvPr>
        </p:nvGraphicFramePr>
        <p:xfrm>
          <a:off x="664518" y="1556792"/>
          <a:ext cx="7344816" cy="443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90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SRUC Barony Campus Snail Nos. Mid August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814874"/>
              </p:ext>
            </p:extLst>
          </p:nvPr>
        </p:nvGraphicFramePr>
        <p:xfrm>
          <a:off x="231775" y="1600200"/>
          <a:ext cx="8642350" cy="492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214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Normal Liver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0F9D0A-80A6-4963-B836-135F03A456BD}" type="slidenum">
              <a:rPr lang="en-US" smtClean="0">
                <a:solidFill>
                  <a:schemeClr val="bg1"/>
                </a:solidFill>
              </a:rPr>
              <a:pPr eaLnBrk="1" hangingPunct="1"/>
              <a:t>7</a:t>
            </a:fld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5124" name="Picture 2" descr="G:\Photos\PM301012\PM301012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2" y="3213100"/>
            <a:ext cx="365184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G:\Photos\PM301012\PM301012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91" y="1993900"/>
            <a:ext cx="365342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1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Future?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Met. Office climate meeting June 2013: “UK could be in the middle of a 10 to 20 year cycle of wet summers”</a:t>
            </a:r>
          </a:p>
          <a:p>
            <a:endParaRPr lang="en-GB" sz="3200" dirty="0" smtClean="0"/>
          </a:p>
          <a:p>
            <a:r>
              <a:rPr lang="en-GB" sz="3200" dirty="0" smtClean="0"/>
              <a:t>Predicting Impacts of Climate Change on </a:t>
            </a:r>
            <a:r>
              <a:rPr lang="en-GB" sz="3200" dirty="0" err="1" smtClean="0"/>
              <a:t>Fasciola</a:t>
            </a:r>
            <a:r>
              <a:rPr lang="en-GB" sz="3200" dirty="0" smtClean="0"/>
              <a:t> hepatica: Fox et al 2011 “Maps show unprecedented levels of future </a:t>
            </a:r>
            <a:r>
              <a:rPr lang="en-GB" sz="3200" dirty="0" err="1" smtClean="0"/>
              <a:t>fasciolosis</a:t>
            </a:r>
            <a:r>
              <a:rPr lang="en-GB" sz="3200" dirty="0" smtClean="0"/>
              <a:t> risk in parts of the UK with risk of serious epidemics by 2050”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61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Future?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3200" dirty="0" smtClean="0"/>
              <a:t>Since 2012 there is more awareness of liver fluke.</a:t>
            </a:r>
          </a:p>
          <a:p>
            <a:r>
              <a:rPr lang="en-GB" sz="3200" dirty="0" smtClean="0"/>
              <a:t>More research is being carried out.</a:t>
            </a:r>
          </a:p>
          <a:p>
            <a:endParaRPr lang="en-GB" sz="3200" dirty="0" smtClean="0"/>
          </a:p>
          <a:p>
            <a:r>
              <a:rPr lang="en-GB" sz="3200" dirty="0" smtClean="0"/>
              <a:t>Snail </a:t>
            </a:r>
            <a:r>
              <a:rPr lang="en-GB" sz="3200" dirty="0"/>
              <a:t>c</a:t>
            </a:r>
            <a:r>
              <a:rPr lang="en-GB" sz="3200" dirty="0" smtClean="0"/>
              <a:t>ontrol?</a:t>
            </a:r>
          </a:p>
          <a:p>
            <a:endParaRPr lang="en-GB" sz="3200" dirty="0" smtClean="0"/>
          </a:p>
          <a:p>
            <a:r>
              <a:rPr lang="en-GB" sz="3200" dirty="0" smtClean="0"/>
              <a:t>New tests?</a:t>
            </a:r>
          </a:p>
          <a:p>
            <a:endParaRPr lang="en-GB" sz="3200" dirty="0" smtClean="0"/>
          </a:p>
          <a:p>
            <a:r>
              <a:rPr lang="en-GB" sz="3200" dirty="0" smtClean="0"/>
              <a:t>New treatments?</a:t>
            </a:r>
          </a:p>
          <a:p>
            <a:endParaRPr lang="en-GB" sz="3200" dirty="0"/>
          </a:p>
          <a:p>
            <a:r>
              <a:rPr lang="en-GB" sz="3200" dirty="0" smtClean="0"/>
              <a:t>Vaccination?</a:t>
            </a:r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766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D6886-79BF-4941-ADD6-E6AD870956D7}" type="slidenum">
              <a:rPr lang="en-US" smtClean="0">
                <a:solidFill>
                  <a:schemeClr val="bg1"/>
                </a:solidFill>
              </a:rPr>
              <a:pPr eaLnBrk="1" hangingPunct="1"/>
              <a:t>72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Lifecycle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262948" y="13716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>
                <a:latin typeface="Times New Roman" pitchFamily="18" charset="0"/>
              </a:rPr>
              <a:t>E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428240" y="4572000"/>
            <a:ext cx="2276475" cy="1371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3187065" y="2362200"/>
            <a:ext cx="526435" cy="4572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dirty="0">
                <a:latin typeface="Times New Roman" pitchFamily="18" charset="0"/>
              </a:rPr>
              <a:t>S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807652" y="3505200"/>
            <a:ext cx="1290003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GRASS</a:t>
            </a:r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3490595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>
            <a:off x="3414713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3490595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AutoShape 10"/>
          <p:cNvSpPr>
            <a:spLocks noChangeArrowheads="1"/>
          </p:cNvSpPr>
          <p:nvPr/>
        </p:nvSpPr>
        <p:spPr bwMode="auto">
          <a:xfrm>
            <a:off x="4401185" y="4648200"/>
            <a:ext cx="75883" cy="152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4325303" y="4953000"/>
            <a:ext cx="151765" cy="3048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4249420" y="5334000"/>
            <a:ext cx="379413" cy="533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2" name="Oval 13"/>
          <p:cNvSpPr>
            <a:spLocks noChangeArrowheads="1"/>
          </p:cNvSpPr>
          <p:nvPr/>
        </p:nvSpPr>
        <p:spPr bwMode="auto">
          <a:xfrm>
            <a:off x="3262948" y="64770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Times New Roman" pitchFamily="18" charset="0"/>
              </a:rPr>
              <a:t>E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>
            <a:off x="3490595" y="601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6753543" y="2286001"/>
            <a:ext cx="166941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WILDLIFE</a:t>
            </a:r>
          </a:p>
        </p:txBody>
      </p:sp>
      <p:sp>
        <p:nvSpPr>
          <p:cNvPr id="7185" name="AutoShape 16"/>
          <p:cNvSpPr>
            <a:spLocks noChangeArrowheads="1"/>
          </p:cNvSpPr>
          <p:nvPr/>
        </p:nvSpPr>
        <p:spPr bwMode="auto">
          <a:xfrm>
            <a:off x="3718243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>
            <a:off x="4097656" y="35052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7" name="AutoShape 18"/>
          <p:cNvSpPr>
            <a:spLocks noChangeArrowheads="1"/>
          </p:cNvSpPr>
          <p:nvPr/>
        </p:nvSpPr>
        <p:spPr bwMode="auto">
          <a:xfrm>
            <a:off x="4097656" y="3810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" name="AutoShape 19"/>
          <p:cNvSpPr>
            <a:spLocks noChangeArrowheads="1"/>
          </p:cNvSpPr>
          <p:nvPr/>
        </p:nvSpPr>
        <p:spPr bwMode="auto">
          <a:xfrm>
            <a:off x="3718243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9" name="AutoShape 20"/>
          <p:cNvSpPr>
            <a:spLocks noChangeArrowheads="1"/>
          </p:cNvSpPr>
          <p:nvPr/>
        </p:nvSpPr>
        <p:spPr bwMode="auto">
          <a:xfrm>
            <a:off x="3035301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0" name="AutoShape 21"/>
          <p:cNvSpPr>
            <a:spLocks noChangeArrowheads="1"/>
          </p:cNvSpPr>
          <p:nvPr/>
        </p:nvSpPr>
        <p:spPr bwMode="auto">
          <a:xfrm>
            <a:off x="3262948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1" name="AutoShape 22"/>
          <p:cNvSpPr>
            <a:spLocks noChangeArrowheads="1"/>
          </p:cNvSpPr>
          <p:nvPr/>
        </p:nvSpPr>
        <p:spPr bwMode="auto">
          <a:xfrm>
            <a:off x="2731771" y="37338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8007" name="Text Box 23"/>
          <p:cNvSpPr txBox="1">
            <a:spLocks noChangeArrowheads="1"/>
          </p:cNvSpPr>
          <p:nvPr/>
        </p:nvSpPr>
        <p:spPr bwMode="auto">
          <a:xfrm>
            <a:off x="910590" y="1295400"/>
            <a:ext cx="10623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MAY</a:t>
            </a:r>
          </a:p>
        </p:txBody>
      </p:sp>
      <p:sp>
        <p:nvSpPr>
          <p:cNvPr id="298008" name="Text Box 24"/>
          <p:cNvSpPr txBox="1">
            <a:spLocks noChangeArrowheads="1"/>
          </p:cNvSpPr>
          <p:nvPr/>
        </p:nvSpPr>
        <p:spPr bwMode="auto">
          <a:xfrm>
            <a:off x="379412" y="3505200"/>
            <a:ext cx="20488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SEPTEMBER</a:t>
            </a:r>
          </a:p>
        </p:txBody>
      </p:sp>
      <p:sp>
        <p:nvSpPr>
          <p:cNvPr id="298009" name="Text Box 25"/>
          <p:cNvSpPr txBox="1">
            <a:spLocks noChangeArrowheads="1"/>
          </p:cNvSpPr>
          <p:nvPr/>
        </p:nvSpPr>
        <p:spPr bwMode="auto">
          <a:xfrm>
            <a:off x="682943" y="2362200"/>
            <a:ext cx="12141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JULY</a:t>
            </a: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227647" y="4419600"/>
            <a:ext cx="17452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</a:t>
            </a:r>
          </a:p>
        </p:txBody>
      </p:sp>
      <p:sp>
        <p:nvSpPr>
          <p:cNvPr id="298011" name="Text Box 27"/>
          <p:cNvSpPr txBox="1">
            <a:spLocks noChangeArrowheads="1"/>
          </p:cNvSpPr>
          <p:nvPr/>
        </p:nvSpPr>
        <p:spPr bwMode="auto">
          <a:xfrm>
            <a:off x="227647" y="5410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</a:t>
            </a:r>
          </a:p>
        </p:txBody>
      </p:sp>
      <p:sp>
        <p:nvSpPr>
          <p:cNvPr id="298012" name="Text Box 28"/>
          <p:cNvSpPr txBox="1">
            <a:spLocks noChangeArrowheads="1"/>
          </p:cNvSpPr>
          <p:nvPr/>
        </p:nvSpPr>
        <p:spPr bwMode="auto">
          <a:xfrm>
            <a:off x="4173538" y="6248400"/>
            <a:ext cx="25800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 ON</a:t>
            </a:r>
          </a:p>
        </p:txBody>
      </p:sp>
    </p:spTree>
    <p:extLst>
      <p:ext uri="{BB962C8B-B14F-4D97-AF65-F5344CB8AC3E}">
        <p14:creationId xmlns:p14="http://schemas.microsoft.com/office/powerpoint/2010/main" val="224493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012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Plan Ahead To Reduce Losses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Kill adult fluke late spring/early summer.</a:t>
            </a:r>
          </a:p>
          <a:p>
            <a:r>
              <a:rPr lang="en-GB" sz="2400" dirty="0" smtClean="0"/>
              <a:t>Check that </a:t>
            </a:r>
            <a:r>
              <a:rPr lang="en-GB" sz="2400" dirty="0" err="1" smtClean="0"/>
              <a:t>triclabendazole</a:t>
            </a:r>
            <a:r>
              <a:rPr lang="en-GB" sz="2400" dirty="0" smtClean="0"/>
              <a:t> is working.</a:t>
            </a:r>
          </a:p>
          <a:p>
            <a:r>
              <a:rPr lang="en-GB" sz="2400" dirty="0" smtClean="0"/>
              <a:t>Assess risk by field.</a:t>
            </a:r>
          </a:p>
          <a:p>
            <a:r>
              <a:rPr lang="en-GB" sz="2400" dirty="0" smtClean="0"/>
              <a:t>Improve, manage or avoid high risk areas.</a:t>
            </a:r>
          </a:p>
          <a:p>
            <a:r>
              <a:rPr lang="en-GB" sz="2400" dirty="0" smtClean="0"/>
              <a:t>Reduce stocking density in autumn.</a:t>
            </a:r>
          </a:p>
          <a:p>
            <a:r>
              <a:rPr lang="en-GB" sz="2400" dirty="0" smtClean="0"/>
              <a:t>Check fluke forecasts.</a:t>
            </a:r>
          </a:p>
          <a:p>
            <a:r>
              <a:rPr lang="en-GB" sz="2400" dirty="0" smtClean="0"/>
              <a:t>Investigate sudden deaths or ill thrift both before and after treatment.</a:t>
            </a:r>
          </a:p>
          <a:p>
            <a:r>
              <a:rPr lang="en-GB" sz="2400" dirty="0" smtClean="0"/>
              <a:t>Treat with an appropriate product for the time of year.</a:t>
            </a:r>
          </a:p>
          <a:p>
            <a:r>
              <a:rPr lang="en-GB" sz="2400" dirty="0" smtClean="0"/>
              <a:t>Quarantine purchased stock.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22B394-C483-427B-899B-51D1EC9AA5DE}" type="slidenum">
              <a:rPr lang="en-US" smtClean="0">
                <a:solidFill>
                  <a:schemeClr val="bg1"/>
                </a:solidFill>
              </a:rPr>
              <a:pPr eaLnBrk="1" hangingPunct="1"/>
              <a:t>73</a:t>
            </a:fld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6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Grazing Options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Fence off snail habitats.</a:t>
            </a:r>
          </a:p>
          <a:p>
            <a:r>
              <a:rPr lang="en-GB" sz="2800" dirty="0" smtClean="0"/>
              <a:t>Improve drainage, reduce compaction.</a:t>
            </a:r>
          </a:p>
          <a:p>
            <a:r>
              <a:rPr lang="en-GB" sz="2800" dirty="0" smtClean="0"/>
              <a:t>Remove stock, especially sheep, from high risk fields as soon as possible in late summer/autumn.</a:t>
            </a:r>
          </a:p>
          <a:p>
            <a:endParaRPr lang="en-GB" sz="2800" dirty="0" smtClean="0"/>
          </a:p>
          <a:p>
            <a:endParaRPr lang="en-GB" sz="2800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DD2B8B-75AC-4FF5-B0E5-2F3E3C10DF86}" type="slidenum">
              <a:rPr lang="en-US" smtClean="0">
                <a:solidFill>
                  <a:schemeClr val="bg1"/>
                </a:solidFill>
              </a:rPr>
              <a:pPr eaLnBrk="1" hangingPunct="1"/>
              <a:t>74</a:t>
            </a:fld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5" name="Picture 3" descr="G:\Heather S\Pictures\liver fluke\Snails and fields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9" y="3717032"/>
            <a:ext cx="3416323" cy="257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82" y="3717032"/>
            <a:ext cx="3576320" cy="25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2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04478" y="-99392"/>
            <a:ext cx="77838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Lambs Particularly If High Risk Year/Farm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32470" y="1628800"/>
            <a:ext cx="8640960" cy="4925141"/>
          </a:xfrm>
        </p:spPr>
        <p:txBody>
          <a:bodyPr/>
          <a:lstStyle/>
          <a:p>
            <a:r>
              <a:rPr lang="en-GB" sz="2800" dirty="0" smtClean="0"/>
              <a:t>Finish or sell as soon as possible.</a:t>
            </a:r>
          </a:p>
          <a:p>
            <a:r>
              <a:rPr lang="en-GB" sz="2800" dirty="0" smtClean="0"/>
              <a:t>Graze on lowest risk fields in autumn.</a:t>
            </a:r>
          </a:p>
          <a:p>
            <a:r>
              <a:rPr lang="en-GB" sz="2800" dirty="0" smtClean="0"/>
              <a:t>Consider grazing on brassicas/chicory.</a:t>
            </a:r>
          </a:p>
          <a:p>
            <a:r>
              <a:rPr lang="en-GB" sz="2800" dirty="0" smtClean="0"/>
              <a:t>House to finish.</a:t>
            </a:r>
          </a:p>
          <a:p>
            <a:r>
              <a:rPr lang="en-GB" sz="2800" dirty="0" smtClean="0"/>
              <a:t>Monitor weight gains.</a:t>
            </a:r>
          </a:p>
          <a:p>
            <a:r>
              <a:rPr lang="en-GB" sz="2800" dirty="0" smtClean="0"/>
              <a:t>Investigate the first death.</a:t>
            </a:r>
          </a:p>
          <a:p>
            <a:r>
              <a:rPr lang="en-GB" sz="2800" dirty="0" smtClean="0"/>
              <a:t>Monitor for infection – antibodies, fluke eggs, abattoir feedback</a:t>
            </a:r>
            <a:r>
              <a:rPr lang="en-GB" dirty="0" smtClean="0"/>
              <a:t>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372437-DDD8-407F-84C9-B7B82F6E84CB}" type="slidenum">
              <a:rPr lang="en-US" smtClean="0">
                <a:solidFill>
                  <a:schemeClr val="bg1"/>
                </a:solidFill>
              </a:rPr>
              <a:pPr eaLnBrk="1" hangingPunct="1"/>
              <a:t>75</a:t>
            </a:fld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Don’t chew the grass!</a:t>
            </a:r>
            <a:endParaRPr lang="en-GB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01" y="1700808"/>
            <a:ext cx="657225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82" y="4005064"/>
            <a:ext cx="664368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2990" y="5780782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Tahoma" charset="0"/>
                <a:cs typeface="Tahoma" charset="0"/>
              </a:rPr>
              <a:t>Winkelhagen</a:t>
            </a:r>
            <a:r>
              <a:rPr lang="en-GB" sz="1600" dirty="0" smtClean="0">
                <a:latin typeface="Tahoma" charset="0"/>
                <a:cs typeface="Tahoma" charset="0"/>
              </a:rPr>
              <a:t> et al, Emerging Infectious Diseases, 6</a:t>
            </a:r>
            <a:r>
              <a:rPr lang="en-GB" sz="1600" baseline="30000" dirty="0" smtClean="0">
                <a:latin typeface="Tahoma" charset="0"/>
                <a:cs typeface="Tahoma" charset="0"/>
              </a:rPr>
              <a:t>th</a:t>
            </a:r>
            <a:r>
              <a:rPr lang="en-GB" sz="1600" dirty="0" smtClean="0">
                <a:latin typeface="Tahoma" charset="0"/>
                <a:cs typeface="Tahoma" charset="0"/>
              </a:rPr>
              <a:t> June 2012, http://dx.doi.org/10.3201/eid1806.111038</a:t>
            </a:r>
            <a:endParaRPr lang="en-GB" sz="1600" dirty="0"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Adult Rumen Fluke</a:t>
            </a:r>
            <a:endParaRPr lang="en-GB" dirty="0"/>
          </a:p>
        </p:txBody>
      </p:sp>
      <p:pic>
        <p:nvPicPr>
          <p:cNvPr id="7170" name="Picture 2" descr="G:\Photos\2015\New Folder\Rumen flu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74" y="1740737"/>
            <a:ext cx="68762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396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1</a:t>
            </a:r>
            <a:r>
              <a:rPr lang="en-GB" sz="3600" baseline="30000" dirty="0" smtClean="0"/>
              <a:t>st</a:t>
            </a:r>
            <a:r>
              <a:rPr lang="en-GB" sz="3600" dirty="0" smtClean="0"/>
              <a:t> September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70" y="1628800"/>
            <a:ext cx="8640960" cy="4925141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sz="2800" dirty="0"/>
              <a:t>Milking herd, late pregnant heifers, bulling heifers, dry </a:t>
            </a:r>
            <a:r>
              <a:rPr lang="en-GB" sz="2800" dirty="0" smtClean="0"/>
              <a:t>cows (M, PH, BH, DC).</a:t>
            </a:r>
            <a:endParaRPr lang="en-GB" sz="2800" dirty="0"/>
          </a:p>
          <a:p>
            <a:pPr>
              <a:defRPr/>
            </a:pP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Want to house on 20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October.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Pregnant heifers due to calve from 20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January.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Dry cows already treated for fluke.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Summer rainfall above average.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r>
              <a:rPr lang="en-GB" sz="2800" dirty="0" smtClean="0"/>
              <a:t>Deer common on farm.</a:t>
            </a:r>
          </a:p>
          <a:p>
            <a:pPr>
              <a:defRPr/>
            </a:pPr>
            <a:endParaRPr lang="en-GB" sz="2800" dirty="0"/>
          </a:p>
          <a:p>
            <a:pPr>
              <a:defRPr/>
            </a:pPr>
            <a:endParaRPr lang="en-GB" sz="2800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DB23C5-07A4-4DDB-BC13-7AB297299087}" type="slidenum">
              <a:rPr lang="en-US" smtClean="0">
                <a:solidFill>
                  <a:schemeClr val="bg1"/>
                </a:solidFill>
              </a:rPr>
              <a:pPr eaLnBrk="1" hangingPunct="1"/>
              <a:t>79</a:t>
            </a:fld>
            <a:endParaRPr 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Acute/Subacute Fluke</a:t>
            </a: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C1988C-D178-49B0-8C24-C5E37D3EB63D}" type="slidenum">
              <a:rPr lang="en-US" smtClean="0">
                <a:solidFill>
                  <a:schemeClr val="bg1"/>
                </a:solidFill>
              </a:rPr>
              <a:pPr eaLnBrk="1" hangingPunct="1"/>
              <a:t>8</a:t>
            </a:fld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13316" name="Picture 2" descr="G:\Photos\PM051112\PM051112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8" y="1425621"/>
            <a:ext cx="376504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77" y="4105585"/>
            <a:ext cx="3542302" cy="235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9" y="4105586"/>
            <a:ext cx="3725736" cy="24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G:\Photos\PM051112\PM051112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58" y="1432208"/>
            <a:ext cx="3643551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81855" y="6454776"/>
            <a:ext cx="689266" cy="35877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D6886-79BF-4941-ADD6-E6AD870956D7}" type="slidenum">
              <a:rPr lang="en-US" smtClean="0">
                <a:solidFill>
                  <a:schemeClr val="bg1"/>
                </a:solidFill>
              </a:rPr>
              <a:pPr eaLnBrk="1" hangingPunct="1"/>
              <a:t>9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 smtClean="0"/>
              <a:t>Fluke Lifecycle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262948" y="13716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>
                <a:latin typeface="Times New Roman" pitchFamily="18" charset="0"/>
              </a:rPr>
              <a:t>E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428240" y="4572000"/>
            <a:ext cx="2276475" cy="1371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LIVER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3187065" y="2362200"/>
            <a:ext cx="526435" cy="4572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dirty="0">
                <a:latin typeface="Times New Roman" pitchFamily="18" charset="0"/>
              </a:rPr>
              <a:t>S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2807652" y="3505200"/>
            <a:ext cx="1290003" cy="4667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GRASS</a:t>
            </a:r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3490595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>
            <a:off x="3414713" y="2895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>
            <a:off x="3490595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AutoShape 10"/>
          <p:cNvSpPr>
            <a:spLocks noChangeArrowheads="1"/>
          </p:cNvSpPr>
          <p:nvPr/>
        </p:nvSpPr>
        <p:spPr bwMode="auto">
          <a:xfrm>
            <a:off x="4401185" y="4648200"/>
            <a:ext cx="75883" cy="152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AutoShape 11"/>
          <p:cNvSpPr>
            <a:spLocks noChangeArrowheads="1"/>
          </p:cNvSpPr>
          <p:nvPr/>
        </p:nvSpPr>
        <p:spPr bwMode="auto">
          <a:xfrm>
            <a:off x="4325303" y="4953000"/>
            <a:ext cx="151765" cy="3048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AutoShape 12"/>
          <p:cNvSpPr>
            <a:spLocks noChangeArrowheads="1"/>
          </p:cNvSpPr>
          <p:nvPr/>
        </p:nvSpPr>
        <p:spPr bwMode="auto">
          <a:xfrm>
            <a:off x="4249420" y="5334000"/>
            <a:ext cx="379413" cy="533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82" name="Oval 13"/>
          <p:cNvSpPr>
            <a:spLocks noChangeArrowheads="1"/>
          </p:cNvSpPr>
          <p:nvPr/>
        </p:nvSpPr>
        <p:spPr bwMode="auto">
          <a:xfrm>
            <a:off x="3262948" y="6477001"/>
            <a:ext cx="407868" cy="2270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Times New Roman" pitchFamily="18" charset="0"/>
              </a:rPr>
              <a:t>E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>
            <a:off x="3490595" y="601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6753543" y="2286001"/>
            <a:ext cx="166941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WILDLIFE</a:t>
            </a:r>
          </a:p>
        </p:txBody>
      </p:sp>
      <p:sp>
        <p:nvSpPr>
          <p:cNvPr id="7185" name="AutoShape 16"/>
          <p:cNvSpPr>
            <a:spLocks noChangeArrowheads="1"/>
          </p:cNvSpPr>
          <p:nvPr/>
        </p:nvSpPr>
        <p:spPr bwMode="auto">
          <a:xfrm>
            <a:off x="3718243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>
            <a:off x="4097656" y="35052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7" name="AutoShape 18"/>
          <p:cNvSpPr>
            <a:spLocks noChangeArrowheads="1"/>
          </p:cNvSpPr>
          <p:nvPr/>
        </p:nvSpPr>
        <p:spPr bwMode="auto">
          <a:xfrm>
            <a:off x="4097656" y="3810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8" name="AutoShape 19"/>
          <p:cNvSpPr>
            <a:spLocks noChangeArrowheads="1"/>
          </p:cNvSpPr>
          <p:nvPr/>
        </p:nvSpPr>
        <p:spPr bwMode="auto">
          <a:xfrm>
            <a:off x="3718243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9" name="AutoShape 20"/>
          <p:cNvSpPr>
            <a:spLocks noChangeArrowheads="1"/>
          </p:cNvSpPr>
          <p:nvPr/>
        </p:nvSpPr>
        <p:spPr bwMode="auto">
          <a:xfrm>
            <a:off x="3035301" y="34290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0" name="AutoShape 21"/>
          <p:cNvSpPr>
            <a:spLocks noChangeArrowheads="1"/>
          </p:cNvSpPr>
          <p:nvPr/>
        </p:nvSpPr>
        <p:spPr bwMode="auto">
          <a:xfrm>
            <a:off x="3262948" y="39624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91" name="AutoShape 22"/>
          <p:cNvSpPr>
            <a:spLocks noChangeArrowheads="1"/>
          </p:cNvSpPr>
          <p:nvPr/>
        </p:nvSpPr>
        <p:spPr bwMode="auto">
          <a:xfrm>
            <a:off x="2731771" y="3733801"/>
            <a:ext cx="104338" cy="104775"/>
          </a:xfrm>
          <a:custGeom>
            <a:avLst/>
            <a:gdLst>
              <a:gd name="T0" fmla="*/ 140686107 w 21600"/>
              <a:gd name="T1" fmla="*/ 0 h 21600"/>
              <a:gd name="T2" fmla="*/ 41202987 w 21600"/>
              <a:gd name="T3" fmla="*/ 41202987 h 21600"/>
              <a:gd name="T4" fmla="*/ 0 w 21600"/>
              <a:gd name="T5" fmla="*/ 140686107 h 21600"/>
              <a:gd name="T6" fmla="*/ 41202987 w 21600"/>
              <a:gd name="T7" fmla="*/ 240166376 h 21600"/>
              <a:gd name="T8" fmla="*/ 140686107 w 21600"/>
              <a:gd name="T9" fmla="*/ 281369906 h 21600"/>
              <a:gd name="T10" fmla="*/ 240166376 w 21600"/>
              <a:gd name="T11" fmla="*/ 240166376 h 21600"/>
              <a:gd name="T12" fmla="*/ 281369906 w 21600"/>
              <a:gd name="T13" fmla="*/ 140686107 h 21600"/>
              <a:gd name="T14" fmla="*/ 240166376 w 21600"/>
              <a:gd name="T15" fmla="*/ 4120298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8007" name="Text Box 23"/>
          <p:cNvSpPr txBox="1">
            <a:spLocks noChangeArrowheads="1"/>
          </p:cNvSpPr>
          <p:nvPr/>
        </p:nvSpPr>
        <p:spPr bwMode="auto">
          <a:xfrm>
            <a:off x="910590" y="1295400"/>
            <a:ext cx="10623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>
                <a:latin typeface="Times New Roman" pitchFamily="18" charset="0"/>
              </a:rPr>
              <a:t>MAY</a:t>
            </a:r>
          </a:p>
        </p:txBody>
      </p:sp>
      <p:sp>
        <p:nvSpPr>
          <p:cNvPr id="298008" name="Text Box 24"/>
          <p:cNvSpPr txBox="1">
            <a:spLocks noChangeArrowheads="1"/>
          </p:cNvSpPr>
          <p:nvPr/>
        </p:nvSpPr>
        <p:spPr bwMode="auto">
          <a:xfrm>
            <a:off x="379412" y="3505200"/>
            <a:ext cx="20488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SEPTEMBER</a:t>
            </a:r>
          </a:p>
        </p:txBody>
      </p:sp>
      <p:sp>
        <p:nvSpPr>
          <p:cNvPr id="298009" name="Text Box 25"/>
          <p:cNvSpPr txBox="1">
            <a:spLocks noChangeArrowheads="1"/>
          </p:cNvSpPr>
          <p:nvPr/>
        </p:nvSpPr>
        <p:spPr bwMode="auto">
          <a:xfrm>
            <a:off x="682943" y="2362200"/>
            <a:ext cx="12141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JULY</a:t>
            </a: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227647" y="4419600"/>
            <a:ext cx="17452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OCTOBER</a:t>
            </a:r>
          </a:p>
        </p:txBody>
      </p:sp>
      <p:sp>
        <p:nvSpPr>
          <p:cNvPr id="298011" name="Text Box 27"/>
          <p:cNvSpPr txBox="1">
            <a:spLocks noChangeArrowheads="1"/>
          </p:cNvSpPr>
          <p:nvPr/>
        </p:nvSpPr>
        <p:spPr bwMode="auto">
          <a:xfrm>
            <a:off x="227647" y="5410200"/>
            <a:ext cx="189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</a:t>
            </a:r>
          </a:p>
        </p:txBody>
      </p:sp>
      <p:sp>
        <p:nvSpPr>
          <p:cNvPr id="298012" name="Text Box 28"/>
          <p:cNvSpPr txBox="1">
            <a:spLocks noChangeArrowheads="1"/>
          </p:cNvSpPr>
          <p:nvPr/>
        </p:nvSpPr>
        <p:spPr bwMode="auto">
          <a:xfrm>
            <a:off x="4173538" y="6248400"/>
            <a:ext cx="25800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DECEMBER ON</a:t>
            </a:r>
          </a:p>
        </p:txBody>
      </p:sp>
    </p:spTree>
    <p:extLst>
      <p:ext uri="{BB962C8B-B14F-4D97-AF65-F5344CB8AC3E}">
        <p14:creationId xmlns:p14="http://schemas.microsoft.com/office/powerpoint/2010/main" val="34021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RUC standard 1">
      <a:dk1>
        <a:srgbClr val="004B23"/>
      </a:dk1>
      <a:lt1>
        <a:sysClr val="window" lastClr="FFFFFF"/>
      </a:lt1>
      <a:dk2>
        <a:srgbClr val="006432"/>
      </a:dk2>
      <a:lt2>
        <a:srgbClr val="EEECE1"/>
      </a:lt2>
      <a:accent1>
        <a:srgbClr val="004B23"/>
      </a:accent1>
      <a:accent2>
        <a:srgbClr val="006432"/>
      </a:accent2>
      <a:accent3>
        <a:srgbClr val="68AC2C"/>
      </a:accent3>
      <a:accent4>
        <a:srgbClr val="92BD1E"/>
      </a:accent4>
      <a:accent5>
        <a:srgbClr val="4BACC6"/>
      </a:accent5>
      <a:accent6>
        <a:srgbClr val="F79646"/>
      </a:accent6>
      <a:hlink>
        <a:srgbClr val="4BACC6"/>
      </a:hlink>
      <a:folHlink>
        <a:srgbClr val="5F0060"/>
      </a:folHlink>
    </a:clrScheme>
    <a:fontScheme name="SRUC standard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algn="r">
          <a:defRPr sz="1600">
            <a:solidFill>
              <a:schemeClr val="bg1"/>
            </a:solidFill>
            <a:latin typeface="Tahoma" charset="0"/>
            <a:cs typeface="Tahoma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E5EADAA7E905468456BA708A0D523B" ma:contentTypeVersion="0" ma:contentTypeDescription="Create a new document." ma:contentTypeScope="" ma:versionID="b4e3cdb43a5269398aafbc95c413bf6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6DCE0C5-3DDE-444F-925A-89BDFFC26F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5D831F7-D898-4969-B4E9-8CC17D3432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7D5517-4D96-4B2A-9B17-9760DC6FAF85}">
  <ds:schemaRefs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2002</Words>
  <Application>Microsoft Office PowerPoint</Application>
  <PresentationFormat>Custom</PresentationFormat>
  <Paragraphs>580</Paragraphs>
  <Slides>79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Office Theme</vt:lpstr>
      <vt:lpstr>Photo Editor Photo</vt:lpstr>
      <vt:lpstr>Liver Fluke</vt:lpstr>
      <vt:lpstr>PowerPoint Presentation</vt:lpstr>
      <vt:lpstr>Fluke requirements</vt:lpstr>
      <vt:lpstr>Fluke Lifecycle</vt:lpstr>
      <vt:lpstr>Immature and Adult Fluke</vt:lpstr>
      <vt:lpstr>PowerPoint Presentation</vt:lpstr>
      <vt:lpstr>Normal Liver</vt:lpstr>
      <vt:lpstr>Acute/Subacute Fluke</vt:lpstr>
      <vt:lpstr>Fluke Lifecycle</vt:lpstr>
      <vt:lpstr>Chronic Fluke</vt:lpstr>
      <vt:lpstr>Fluke Lifecycle</vt:lpstr>
      <vt:lpstr>Chronic Fluke (Subclinical)</vt:lpstr>
      <vt:lpstr>Other  problems</vt:lpstr>
      <vt:lpstr>Other losses</vt:lpstr>
      <vt:lpstr>Dairy Losses</vt:lpstr>
      <vt:lpstr>Fluke Lifecycle</vt:lpstr>
      <vt:lpstr>Fluke egg</vt:lpstr>
      <vt:lpstr>Test Timeline</vt:lpstr>
      <vt:lpstr>PowerPoint Presentation</vt:lpstr>
      <vt:lpstr>Snail Habitats</vt:lpstr>
      <vt:lpstr>Barony Field Map</vt:lpstr>
      <vt:lpstr>Loch Field</vt:lpstr>
      <vt:lpstr>Steading Field</vt:lpstr>
      <vt:lpstr>Barony Fields</vt:lpstr>
      <vt:lpstr>Good Snail Habitats</vt:lpstr>
      <vt:lpstr>Mid September</vt:lpstr>
      <vt:lpstr>Barony Field Map</vt:lpstr>
      <vt:lpstr>Jubilee Field - Hoggs</vt:lpstr>
      <vt:lpstr>Trial Field – In Calf Heifers</vt:lpstr>
      <vt:lpstr>Blood Antibody Results (21/11/14)</vt:lpstr>
      <vt:lpstr>Bulk Tank Fluke Antibody Test</vt:lpstr>
      <vt:lpstr>Bulk Tank Milk Antibody Results</vt:lpstr>
      <vt:lpstr>Fluke Lifecycle</vt:lpstr>
      <vt:lpstr>Choice of product</vt:lpstr>
      <vt:lpstr>Choice of product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Product</vt:lpstr>
      <vt:lpstr>Pick a Product</vt:lpstr>
      <vt:lpstr>Assess Fluke Risk</vt:lpstr>
      <vt:lpstr>When To Treat?</vt:lpstr>
      <vt:lpstr>When to treat?</vt:lpstr>
      <vt:lpstr>When to treat?</vt:lpstr>
      <vt:lpstr>Management of 864 UK Dairy Herds</vt:lpstr>
      <vt:lpstr>If You Need To Treat …..</vt:lpstr>
      <vt:lpstr>My Stock Were Treated – Why Have The Livers Been Condemned?  </vt:lpstr>
      <vt:lpstr>My Sheep Were Treated Why Are They Still Dying?</vt:lpstr>
      <vt:lpstr>Resistant Fluke</vt:lpstr>
      <vt:lpstr>Triclabendazole</vt:lpstr>
      <vt:lpstr>Checking For Resistance</vt:lpstr>
      <vt:lpstr>Quarantine Treatment – Why Bother?</vt:lpstr>
      <vt:lpstr>Quarantine Treatment – Why Bother?</vt:lpstr>
      <vt:lpstr>Quarantine Treatment – Why Bother?</vt:lpstr>
      <vt:lpstr>Quarantine Treatment – Why Bother?</vt:lpstr>
      <vt:lpstr>Fluke Forecasts</vt:lpstr>
      <vt:lpstr>Fluke Forecasts</vt:lpstr>
      <vt:lpstr>Reasons for Developing Fluke Forecasts</vt:lpstr>
      <vt:lpstr>Meteorological Office Regions</vt:lpstr>
      <vt:lpstr>Acute/Subacute Fluke - Ayr and Dumfries</vt:lpstr>
      <vt:lpstr>Sheep Fluke Outbreaks 1996</vt:lpstr>
      <vt:lpstr>Sheep Fluke Outbreaks 2012</vt:lpstr>
      <vt:lpstr>NADIS Regional Parasite Forecasts</vt:lpstr>
      <vt:lpstr>Fluke Forecasts – Netherlands Snail Monitoring</vt:lpstr>
      <vt:lpstr>SRUC Barony Campus Snail Nos. Mid August</vt:lpstr>
      <vt:lpstr>The Future?</vt:lpstr>
      <vt:lpstr>The Future?</vt:lpstr>
      <vt:lpstr>Fluke Lifecycle</vt:lpstr>
      <vt:lpstr>Plan Ahead To Reduce Losses</vt:lpstr>
      <vt:lpstr>Grazing Options</vt:lpstr>
      <vt:lpstr>Lambs Particularly If High Risk Year/Farm</vt:lpstr>
      <vt:lpstr>Don’t chew the grass!</vt:lpstr>
      <vt:lpstr>PowerPoint Presentation</vt:lpstr>
      <vt:lpstr>Adult Rumen Fluke</vt:lpstr>
      <vt:lpstr>1st September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SRUC</dc:creator>
  <cp:keywords>V2; SAC Consulting; template; 19102012</cp:keywords>
  <cp:lastModifiedBy>Administrator</cp:lastModifiedBy>
  <cp:revision>75</cp:revision>
  <dcterms:created xsi:type="dcterms:W3CDTF">2012-09-19T12:24:09Z</dcterms:created>
  <dcterms:modified xsi:type="dcterms:W3CDTF">2016-11-17T09:24:32Z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0x010100BAE5EADAA7E905468456BA708A0D523B</vt:lpwstr>
  </property>
</Properties>
</file>