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2" r:id="rId5"/>
  </p:sldMasterIdLst>
  <p:notesMasterIdLst>
    <p:notesMasterId r:id="rId39"/>
  </p:notesMasterIdLst>
  <p:handoutMasterIdLst>
    <p:handoutMasterId r:id="rId40"/>
  </p:handoutMasterIdLst>
  <p:sldIdLst>
    <p:sldId id="391" r:id="rId6"/>
    <p:sldId id="319" r:id="rId7"/>
    <p:sldId id="349" r:id="rId8"/>
    <p:sldId id="374" r:id="rId9"/>
    <p:sldId id="296" r:id="rId10"/>
    <p:sldId id="365" r:id="rId11"/>
    <p:sldId id="367" r:id="rId12"/>
    <p:sldId id="368" r:id="rId13"/>
    <p:sldId id="366" r:id="rId14"/>
    <p:sldId id="371" r:id="rId15"/>
    <p:sldId id="370" r:id="rId16"/>
    <p:sldId id="395" r:id="rId17"/>
    <p:sldId id="298" r:id="rId18"/>
    <p:sldId id="299" r:id="rId19"/>
    <p:sldId id="300" r:id="rId20"/>
    <p:sldId id="304" r:id="rId21"/>
    <p:sldId id="392" r:id="rId22"/>
    <p:sldId id="387" r:id="rId23"/>
    <p:sldId id="388" r:id="rId24"/>
    <p:sldId id="375" r:id="rId25"/>
    <p:sldId id="384" r:id="rId26"/>
    <p:sldId id="373" r:id="rId27"/>
    <p:sldId id="380" r:id="rId28"/>
    <p:sldId id="381" r:id="rId29"/>
    <p:sldId id="364" r:id="rId30"/>
    <p:sldId id="376" r:id="rId31"/>
    <p:sldId id="393" r:id="rId32"/>
    <p:sldId id="339" r:id="rId33"/>
    <p:sldId id="261" r:id="rId34"/>
    <p:sldId id="297" r:id="rId35"/>
    <p:sldId id="383" r:id="rId36"/>
    <p:sldId id="385" r:id="rId37"/>
    <p:sldId id="386" r:id="rId38"/>
  </p:sldIdLst>
  <p:sldSz cx="91059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B23"/>
    <a:srgbClr val="1DA6D1"/>
    <a:srgbClr val="E95D48"/>
    <a:srgbClr val="003745"/>
    <a:srgbClr val="FC6B2A"/>
    <a:srgbClr val="AFCF97"/>
    <a:srgbClr val="92BD1E"/>
    <a:srgbClr val="72A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40" y="-102"/>
      </p:cViewPr>
      <p:guideLst>
        <p:guide orient="horz" pos="2160"/>
        <p:guide orient="horz" pos="4110"/>
        <p:guide orient="horz" pos="482"/>
        <p:guide pos="28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cotland.gov.uk\dc1\FS2_Home\U204214\1%20AHW\BVD\Data\BVD%20Data%20%20-%20April%20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00B050"/>
              </a:solidFill>
            </c:spPr>
          </c:dPt>
          <c:dPt>
            <c:idx val="3"/>
            <c:bubble3D val="0"/>
            <c:spPr>
              <a:solidFill>
                <a:srgbClr val="FFFF00"/>
              </a:solidFill>
            </c:spPr>
          </c:dPt>
          <c:dPt>
            <c:idx val="7"/>
            <c:bubble3D val="0"/>
            <c:spPr>
              <a:solidFill>
                <a:srgbClr val="E95D48"/>
              </a:solidFill>
            </c:spPr>
          </c:dPt>
          <c:dPt>
            <c:idx val="8"/>
            <c:bubble3D val="0"/>
            <c:spPr>
              <a:solidFill>
                <a:srgbClr val="7030A0"/>
              </a:solidFill>
            </c:spPr>
          </c:dPt>
          <c:dPt>
            <c:idx val="10"/>
            <c:bubble3D val="0"/>
            <c:spPr>
              <a:solidFill>
                <a:srgbClr val="0070C0"/>
              </a:solidFill>
            </c:spPr>
          </c:dPt>
          <c:dPt>
            <c:idx val="12"/>
            <c:bubble3D val="0"/>
            <c:spPr>
              <a:solidFill>
                <a:srgbClr val="003745"/>
              </a:solidFill>
            </c:spPr>
          </c:dPt>
          <c:dPt>
            <c:idx val="14"/>
            <c:bubble3D val="0"/>
            <c:spPr>
              <a:solidFill>
                <a:srgbClr val="FFC000"/>
              </a:solidFill>
            </c:spPr>
          </c:dPt>
          <c:dPt>
            <c:idx val="15"/>
            <c:bubble3D val="0"/>
            <c:spPr>
              <a:solidFill>
                <a:srgbClr val="F40CC2"/>
              </a:solidFill>
            </c:spPr>
          </c:dPt>
          <c:dPt>
            <c:idx val="18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</c:dPt>
          <c:cat>
            <c:strRef>
              <c:f>Sheet1!$A$2:$A$21</c:f>
              <c:strCache>
                <c:ptCount val="20"/>
                <c:pt idx="0">
                  <c:v>EAE</c:v>
                </c:pt>
                <c:pt idx="1">
                  <c:v>Toxoplasmosis</c:v>
                </c:pt>
                <c:pt idx="2">
                  <c:v>Campylobacter sp.</c:v>
                </c:pt>
                <c:pt idx="3">
                  <c:v>Dystocia</c:v>
                </c:pt>
                <c:pt idx="4">
                  <c:v>S. montevideo</c:v>
                </c:pt>
                <c:pt idx="5">
                  <c:v>E. coli</c:v>
                </c:pt>
                <c:pt idx="6">
                  <c:v>Listeria sp.</c:v>
                </c:pt>
                <c:pt idx="7">
                  <c:v>Congenital deformity</c:v>
                </c:pt>
                <c:pt idx="8">
                  <c:v>Bacillus sp.</c:v>
                </c:pt>
                <c:pt idx="9">
                  <c:v>Border Disease</c:v>
                </c:pt>
                <c:pt idx="10">
                  <c:v>T. pyogenes</c:v>
                </c:pt>
                <c:pt idx="11">
                  <c:v>Yersinia sp.</c:v>
                </c:pt>
                <c:pt idx="12">
                  <c:v>M. haemolytica</c:v>
                </c:pt>
                <c:pt idx="13">
                  <c:v>B. trehalosi</c:v>
                </c:pt>
                <c:pt idx="14">
                  <c:v>S. arizonae</c:v>
                </c:pt>
                <c:pt idx="15">
                  <c:v>S. aureus</c:v>
                </c:pt>
                <c:pt idx="16">
                  <c:v>S. dysgalactiae</c:v>
                </c:pt>
                <c:pt idx="17">
                  <c:v>S. uberis</c:v>
                </c:pt>
                <c:pt idx="18">
                  <c:v>A. pluranimalium</c:v>
                </c:pt>
                <c:pt idx="19">
                  <c:v>Serratia marcescens</c:v>
                </c:pt>
              </c:strCache>
            </c:strRef>
          </c:cat>
          <c:val>
            <c:numRef>
              <c:f>Sheet1!$B$2:$B$21</c:f>
              <c:numCache>
                <c:formatCode>General</c:formatCode>
                <c:ptCount val="20"/>
                <c:pt idx="0">
                  <c:v>33.799999999999997</c:v>
                </c:pt>
                <c:pt idx="1">
                  <c:v>27.2</c:v>
                </c:pt>
                <c:pt idx="2">
                  <c:v>16.3</c:v>
                </c:pt>
                <c:pt idx="3">
                  <c:v>4.28</c:v>
                </c:pt>
                <c:pt idx="4">
                  <c:v>3.1</c:v>
                </c:pt>
                <c:pt idx="5">
                  <c:v>3.1</c:v>
                </c:pt>
                <c:pt idx="6">
                  <c:v>3.1</c:v>
                </c:pt>
                <c:pt idx="7">
                  <c:v>3.1</c:v>
                </c:pt>
                <c:pt idx="8">
                  <c:v>3.1</c:v>
                </c:pt>
                <c:pt idx="9">
                  <c:v>1.5</c:v>
                </c:pt>
                <c:pt idx="10">
                  <c:v>1.5</c:v>
                </c:pt>
                <c:pt idx="11">
                  <c:v>1.1000000000000001</c:v>
                </c:pt>
                <c:pt idx="12">
                  <c:v>1.1000000000000001</c:v>
                </c:pt>
                <c:pt idx="13">
                  <c:v>0.77</c:v>
                </c:pt>
                <c:pt idx="14">
                  <c:v>0.77</c:v>
                </c:pt>
                <c:pt idx="15">
                  <c:v>0.38</c:v>
                </c:pt>
                <c:pt idx="16">
                  <c:v>0.38</c:v>
                </c:pt>
                <c:pt idx="17">
                  <c:v>0.38</c:v>
                </c:pt>
                <c:pt idx="18">
                  <c:v>0.38</c:v>
                </c:pt>
                <c:pt idx="19">
                  <c:v>0.38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C00000"/>
            </a:solidFill>
          </c:spPr>
          <c:invertIfNegative val="0"/>
          <c:cat>
            <c:strRef>
              <c:f>PIs!$F$5:$F$37</c:f>
              <c:strCache>
                <c:ptCount val="33"/>
                <c:pt idx="0">
                  <c:v>Clackmanan</c:v>
                </c:pt>
                <c:pt idx="1">
                  <c:v>Shetland</c:v>
                </c:pt>
                <c:pt idx="2">
                  <c:v>Sutherland</c:v>
                </c:pt>
                <c:pt idx="3">
                  <c:v>Orkney</c:v>
                </c:pt>
                <c:pt idx="4">
                  <c:v>Bute</c:v>
                </c:pt>
                <c:pt idx="5">
                  <c:v>Angus</c:v>
                </c:pt>
                <c:pt idx="6">
                  <c:v>Midlothian</c:v>
                </c:pt>
                <c:pt idx="7">
                  <c:v>Moray</c:v>
                </c:pt>
                <c:pt idx="8">
                  <c:v>Selkirk</c:v>
                </c:pt>
                <c:pt idx="9">
                  <c:v>Nairn</c:v>
                </c:pt>
                <c:pt idx="10">
                  <c:v>East Lothian</c:v>
                </c:pt>
                <c:pt idx="11">
                  <c:v>Perth</c:v>
                </c:pt>
                <c:pt idx="12">
                  <c:v>Caithness</c:v>
                </c:pt>
                <c:pt idx="13">
                  <c:v>Peebles</c:v>
                </c:pt>
                <c:pt idx="14">
                  <c:v>Fife</c:v>
                </c:pt>
                <c:pt idx="15">
                  <c:v>Dumbarton</c:v>
                </c:pt>
                <c:pt idx="16">
                  <c:v>Kinross</c:v>
                </c:pt>
                <c:pt idx="17">
                  <c:v>West Lothian</c:v>
                </c:pt>
                <c:pt idx="18">
                  <c:v>Inverness</c:v>
                </c:pt>
                <c:pt idx="19">
                  <c:v>Stirling</c:v>
                </c:pt>
                <c:pt idx="20">
                  <c:v>Ross and Cromarty</c:v>
                </c:pt>
                <c:pt idx="21">
                  <c:v>Kincardine</c:v>
                </c:pt>
                <c:pt idx="22">
                  <c:v>Argyll</c:v>
                </c:pt>
                <c:pt idx="23">
                  <c:v>Banff</c:v>
                </c:pt>
                <c:pt idx="24">
                  <c:v>Berwick</c:v>
                </c:pt>
                <c:pt idx="25">
                  <c:v>Renfrew</c:v>
                </c:pt>
                <c:pt idx="26">
                  <c:v>Roxburgh</c:v>
                </c:pt>
                <c:pt idx="27">
                  <c:v>Lanark</c:v>
                </c:pt>
                <c:pt idx="28">
                  <c:v>Aberdeen-shire</c:v>
                </c:pt>
                <c:pt idx="29">
                  <c:v>Kirkcudbright</c:v>
                </c:pt>
                <c:pt idx="30">
                  <c:v>Dumfries</c:v>
                </c:pt>
                <c:pt idx="31">
                  <c:v>Ayr</c:v>
                </c:pt>
                <c:pt idx="32">
                  <c:v>Wigtown</c:v>
                </c:pt>
              </c:strCache>
            </c:strRef>
          </c:cat>
          <c:val>
            <c:numRef>
              <c:f>PIs!$G$5:$G$37</c:f>
              <c:numCache>
                <c:formatCode>General</c:formatCode>
                <c:ptCount val="3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4</c:v>
                </c:pt>
                <c:pt idx="16">
                  <c:v>6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11</c:v>
                </c:pt>
                <c:pt idx="22">
                  <c:v>11</c:v>
                </c:pt>
                <c:pt idx="23">
                  <c:v>12</c:v>
                </c:pt>
                <c:pt idx="24">
                  <c:v>13</c:v>
                </c:pt>
                <c:pt idx="25">
                  <c:v>16</c:v>
                </c:pt>
                <c:pt idx="26">
                  <c:v>20</c:v>
                </c:pt>
                <c:pt idx="27">
                  <c:v>21</c:v>
                </c:pt>
                <c:pt idx="28">
                  <c:v>25</c:v>
                </c:pt>
                <c:pt idx="29">
                  <c:v>50</c:v>
                </c:pt>
                <c:pt idx="30">
                  <c:v>52</c:v>
                </c:pt>
                <c:pt idx="31">
                  <c:v>53</c:v>
                </c:pt>
                <c:pt idx="32">
                  <c:v>117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2535552"/>
        <c:axId val="102537088"/>
      </c:barChart>
      <c:catAx>
        <c:axId val="102535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02537088"/>
        <c:crosses val="autoZero"/>
        <c:auto val="1"/>
        <c:lblAlgn val="ctr"/>
        <c:lblOffset val="100"/>
        <c:noMultiLvlLbl val="0"/>
      </c:catAx>
      <c:valAx>
        <c:axId val="1025370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02535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10D59F-DA0D-144C-8F70-AA2EE0510758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F1DBC-C924-A444-8BFE-61F858B3D5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001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953A7-763B-44F6-AE1B-0506F2626F1D}" type="datetimeFigureOut">
              <a:rPr lang="en-GB" smtClean="0"/>
              <a:pPr/>
              <a:t>14/02/2017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525" y="685800"/>
            <a:ext cx="45529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3FE91-2637-4AAA-9D97-F14E598D047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7928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5529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3FE91-2637-4AAA-9D97-F14E598D0473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144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2525" y="685800"/>
            <a:ext cx="45529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5679BA-E24D-425B-88A0-F959C0F6901C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303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Cattle months 3-4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3FE91-2637-4AAA-9D97-F14E598D0473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6446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3FE91-2637-4AAA-9D97-F14E598D0473}" type="slidenum">
              <a:rPr lang="en-GB" smtClean="0"/>
              <a:pPr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49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08337_Powerpoint template.jpg"/>
          <p:cNvPicPr>
            <a:picLocks noChangeAspect="1"/>
          </p:cNvPicPr>
          <p:nvPr userDrawn="1"/>
        </p:nvPicPr>
        <p:blipFill>
          <a:blip r:embed="rId2" cstate="print"/>
          <a:srcRect l="4134"/>
          <a:stretch>
            <a:fillRect/>
          </a:stretch>
        </p:blipFill>
        <p:spPr>
          <a:xfrm>
            <a:off x="0" y="0"/>
            <a:ext cx="91059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920" y="2492897"/>
            <a:ext cx="7740015" cy="10801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473" y="3356992"/>
            <a:ext cx="637413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AFCF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294" y="980727"/>
            <a:ext cx="5994718" cy="554389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6601779" y="980727"/>
            <a:ext cx="1479563" cy="554389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059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Content Placeholder 3" descr="SRUC-College-colour.gif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028626" y="548680"/>
            <a:ext cx="5048649" cy="4852988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76933" y="6165305"/>
            <a:ext cx="8749064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GB" sz="1900" i="1" dirty="0" smtClean="0">
                <a:solidFill>
                  <a:srgbClr val="004B23"/>
                </a:solidFill>
                <a:latin typeface="+mj-lt"/>
              </a:rPr>
              <a:t>Leading the way in Agriculture and Rural Research, Education and Consulting</a:t>
            </a:r>
            <a:endParaRPr lang="en-GB" sz="1900" i="1" dirty="0">
              <a:solidFill>
                <a:srgbClr val="004B2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97373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08337_Powerpoint template.jpg"/>
          <p:cNvPicPr>
            <a:picLocks noChangeAspect="1"/>
          </p:cNvPicPr>
          <p:nvPr userDrawn="1"/>
        </p:nvPicPr>
        <p:blipFill>
          <a:blip r:embed="rId2" cstate="print"/>
          <a:srcRect l="4476"/>
          <a:stretch>
            <a:fillRect/>
          </a:stretch>
        </p:blipFill>
        <p:spPr>
          <a:xfrm>
            <a:off x="0" y="-29296"/>
            <a:ext cx="9105900" cy="6887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918" y="2492897"/>
            <a:ext cx="7740015" cy="108012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473" y="3356992"/>
            <a:ext cx="6374130" cy="64807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AFCF97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GB" dirty="0"/>
          </a:p>
        </p:txBody>
      </p:sp>
      <p:pic>
        <p:nvPicPr>
          <p:cNvPr id="5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8" t="11502" r="9437" b="8523"/>
          <a:stretch/>
        </p:blipFill>
        <p:spPr bwMode="auto">
          <a:xfrm>
            <a:off x="6401624" y="253169"/>
            <a:ext cx="1050757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177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862" y="19248"/>
            <a:ext cx="7348318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861" y="1475688"/>
            <a:ext cx="8644253" cy="5041031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spcAft>
                <a:spcPts val="600"/>
              </a:spcAft>
              <a:defRPr sz="2800"/>
            </a:lvl1pPr>
            <a:lvl2pPr>
              <a:spcBef>
                <a:spcPts val="0"/>
              </a:spcBef>
              <a:spcAft>
                <a:spcPts val="600"/>
              </a:spcAft>
              <a:defRPr sz="2400"/>
            </a:lvl2pPr>
            <a:lvl3pPr>
              <a:spcBef>
                <a:spcPts val="0"/>
              </a:spcBef>
              <a:spcAft>
                <a:spcPts val="600"/>
              </a:spcAft>
              <a:defRPr sz="2000"/>
            </a:lvl3pPr>
            <a:lvl4pPr>
              <a:spcBef>
                <a:spcPts val="0"/>
              </a:spcBef>
              <a:spcAft>
                <a:spcPts val="600"/>
              </a:spcAft>
              <a:defRPr sz="1800"/>
            </a:lvl4pPr>
            <a:lvl5pPr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530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6862" y="19248"/>
            <a:ext cx="734831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6861" y="1475688"/>
            <a:ext cx="8644253" cy="511303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59059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4787" y="1600201"/>
            <a:ext cx="4242282" cy="48531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832" y="1600201"/>
            <a:ext cx="4242282" cy="485313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2192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4786" y="1535113"/>
            <a:ext cx="42438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4786" y="2174875"/>
            <a:ext cx="42438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672" y="1535113"/>
            <a:ext cx="424544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672" y="2174875"/>
            <a:ext cx="424544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5961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880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370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787" y="273050"/>
            <a:ext cx="321628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155" y="1435334"/>
            <a:ext cx="5310959" cy="50900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4787" y="1435102"/>
            <a:ext cx="3216287" cy="509024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19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0680" y="5199874"/>
            <a:ext cx="54635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10680" y="1012049"/>
            <a:ext cx="54635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10680" y="5766612"/>
            <a:ext cx="54635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679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570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294" y="1341438"/>
            <a:ext cx="5994718" cy="518390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Box 4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6601777" y="1628800"/>
            <a:ext cx="2048827" cy="4896544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18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5534" y="53752"/>
            <a:ext cx="7351752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32470" y="1600203"/>
            <a:ext cx="8640960" cy="492514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470" y="1600203"/>
            <a:ext cx="4244598" cy="4924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832" y="1600203"/>
            <a:ext cx="4244597" cy="49244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0" y="1535113"/>
            <a:ext cx="424617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70" y="2174875"/>
            <a:ext cx="4246179" cy="434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5672" y="1535113"/>
            <a:ext cx="424775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5672" y="2174875"/>
            <a:ext cx="4247758" cy="434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TextBox 3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0" y="273050"/>
            <a:ext cx="321860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0157" y="1412775"/>
            <a:ext cx="5313273" cy="51118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470" y="1435103"/>
            <a:ext cx="3218604" cy="508952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820" y="5250691"/>
            <a:ext cx="54635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84820" y="1062866"/>
            <a:ext cx="54635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84820" y="5817429"/>
            <a:ext cx="54635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08337_Powerpoint template2.jpg"/>
          <p:cNvPicPr>
            <a:picLocks noChangeAspect="1"/>
          </p:cNvPicPr>
          <p:nvPr userDrawn="1"/>
        </p:nvPicPr>
        <p:blipFill>
          <a:blip r:embed="rId14" cstate="print"/>
          <a:srcRect l="4172"/>
          <a:stretch>
            <a:fillRect/>
          </a:stretch>
        </p:blipFill>
        <p:spPr>
          <a:xfrm>
            <a:off x="0" y="0"/>
            <a:ext cx="9102323" cy="68579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5534" y="53752"/>
            <a:ext cx="7783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2470" y="1600203"/>
            <a:ext cx="8640960" cy="49251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schemeClr val="bg1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schemeClr val="bg1"/>
              </a:solidFill>
              <a:latin typeface="Tahoma" charset="0"/>
              <a:cs typeface="Tahoma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800" b="0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08337_Powerpoint template2.jpg"/>
          <p:cNvPicPr>
            <a:picLocks noChangeAspect="1"/>
          </p:cNvPicPr>
          <p:nvPr userDrawn="1"/>
        </p:nvPicPr>
        <p:blipFill>
          <a:blip r:embed="rId13" cstate="print"/>
          <a:srcRect l="4245"/>
          <a:stretch>
            <a:fillRect/>
          </a:stretch>
        </p:blipFill>
        <p:spPr>
          <a:xfrm>
            <a:off x="0" y="0"/>
            <a:ext cx="90891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862" y="19248"/>
            <a:ext cx="734831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861" y="1475688"/>
            <a:ext cx="8644253" cy="5113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066641" y="6381328"/>
            <a:ext cx="607060" cy="33813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16073400-2163-E84C-8A4D-5F3282092B9E}" type="slidenum">
              <a:rPr lang="en-GB" sz="1600">
                <a:solidFill>
                  <a:prstClr val="white"/>
                </a:solidFill>
                <a:latin typeface="Tahoma" charset="0"/>
                <a:cs typeface="Tahoma" charset="0"/>
              </a:rPr>
              <a:pPr algn="r"/>
              <a:t>‹#›</a:t>
            </a:fld>
            <a:endParaRPr lang="en-GB" dirty="0">
              <a:solidFill>
                <a:prstClr val="white"/>
              </a:solidFill>
              <a:latin typeface="Tahoma" charset="0"/>
              <a:cs typeface="Tahoma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17" y="5944126"/>
            <a:ext cx="853802" cy="854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81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rgbClr val="004B23"/>
          </a:solidFill>
          <a:latin typeface="Georgia" pitchFamily="18" charset="0"/>
          <a:ea typeface="+mj-ea"/>
          <a:cs typeface="Tahoma" pitchFamily="34" charset="0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24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•"/>
        <a:defRPr sz="20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–"/>
        <a:defRPr sz="1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600"/>
        </a:spcAft>
        <a:buFont typeface="Arial" pitchFamily="34" charset="0"/>
        <a:buChar char="»"/>
        <a:defRPr sz="1800" kern="1200">
          <a:solidFill>
            <a:srgbClr val="004B23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package" Target="../embeddings/Microsoft_Word_Document2.doc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cne.co.uk/lamb_colostrum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Lamb Losses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475" y="3573016"/>
            <a:ext cx="6374130" cy="1008112"/>
          </a:xfrm>
        </p:spPr>
        <p:txBody>
          <a:bodyPr>
            <a:normAutofit fontScale="92500" lnSpcReduction="20000"/>
          </a:bodyPr>
          <a:lstStyle/>
          <a:p>
            <a:r>
              <a:rPr lang="en-GB" sz="2000" dirty="0" smtClean="0"/>
              <a:t>Heather Stevenson</a:t>
            </a:r>
          </a:p>
          <a:p>
            <a:r>
              <a:rPr lang="en-GB" dirty="0" smtClean="0"/>
              <a:t>SAC Veterinary Services</a:t>
            </a:r>
          </a:p>
          <a:p>
            <a:r>
              <a:rPr lang="en-GB" sz="2000" dirty="0" smtClean="0"/>
              <a:t>Dumfries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2003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Campylobacter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70" y="1340768"/>
            <a:ext cx="8640960" cy="4925141"/>
          </a:xfrm>
        </p:spPr>
        <p:txBody>
          <a:bodyPr>
            <a:normAutofit/>
          </a:bodyPr>
          <a:lstStyle/>
          <a:p>
            <a:r>
              <a:rPr lang="en-GB" sz="2400" dirty="0" smtClean="0"/>
              <a:t>Carrier ewes, birds or wildlife.</a:t>
            </a:r>
          </a:p>
          <a:p>
            <a:endParaRPr lang="en-GB" sz="2400" dirty="0"/>
          </a:p>
          <a:p>
            <a:r>
              <a:rPr lang="en-GB" sz="2400" dirty="0" smtClean="0"/>
              <a:t>Abortion from 6 weeks pre lambing.</a:t>
            </a:r>
          </a:p>
          <a:p>
            <a:endParaRPr lang="en-GB" sz="2400" dirty="0"/>
          </a:p>
          <a:p>
            <a:r>
              <a:rPr lang="en-GB" sz="2400" dirty="0" smtClean="0"/>
              <a:t>Zoonotic.</a:t>
            </a:r>
          </a:p>
          <a:p>
            <a:endParaRPr lang="en-GB" sz="2400" dirty="0"/>
          </a:p>
          <a:p>
            <a:r>
              <a:rPr lang="en-GB" sz="2400" dirty="0" smtClean="0"/>
              <a:t>Reduce stocking density.</a:t>
            </a:r>
          </a:p>
          <a:p>
            <a:endParaRPr lang="en-GB" sz="2400" dirty="0"/>
          </a:p>
          <a:p>
            <a:r>
              <a:rPr lang="en-GB" sz="2400" dirty="0" smtClean="0"/>
              <a:t>Shift troughs and turn them over.</a:t>
            </a:r>
          </a:p>
          <a:p>
            <a:endParaRPr lang="en-GB" sz="2400" dirty="0"/>
          </a:p>
          <a:p>
            <a:r>
              <a:rPr lang="en-GB" sz="2400" dirty="0" smtClean="0"/>
              <a:t>Avoid spread to other groups of sheep.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</p:txBody>
      </p:sp>
      <p:pic>
        <p:nvPicPr>
          <p:cNvPr id="4" name="Picture 5" descr="G:\Heather S\Pictures\Polomint liver 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70" y="2420888"/>
            <a:ext cx="3117251" cy="226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038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236538" y="-7938"/>
            <a:ext cx="7348537" cy="1143001"/>
          </a:xfrm>
        </p:spPr>
        <p:txBody>
          <a:bodyPr/>
          <a:lstStyle/>
          <a:p>
            <a:pPr eaLnBrk="1" hangingPunct="1"/>
            <a:r>
              <a:rPr lang="en-GB" altLang="en-US" smtClean="0"/>
              <a:t>Border Disease</a:t>
            </a:r>
          </a:p>
        </p:txBody>
      </p:sp>
      <p:graphicFrame>
        <p:nvGraphicFramePr>
          <p:cNvPr id="5120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881413"/>
              </p:ext>
            </p:extLst>
          </p:nvPr>
        </p:nvGraphicFramePr>
        <p:xfrm>
          <a:off x="167481" y="671290"/>
          <a:ext cx="8212138" cy="352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Document" r:id="rId4" imgW="6034291" imgH="2781595" progId="Word.Document.12">
                  <p:embed/>
                </p:oleObj>
              </mc:Choice>
              <mc:Fallback>
                <p:oleObj name="Document" r:id="rId4" imgW="6034291" imgH="2781595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81" y="671290"/>
                        <a:ext cx="8212138" cy="3527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457200" y="4077072"/>
            <a:ext cx="76327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dirty="0" smtClean="0">
                <a:latin typeface="+mn-lt"/>
                <a:cs typeface="Tahoma" pitchFamily="34" charset="0"/>
              </a:rPr>
              <a:t>Sheep version of BVD.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altLang="en-US" b="1" dirty="0">
              <a:latin typeface="+mn-lt"/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dirty="0" smtClean="0">
                <a:latin typeface="+mn-lt"/>
                <a:cs typeface="Tahoma" pitchFamily="34" charset="0"/>
              </a:rPr>
              <a:t>A PI ewe will always give birth to a PI lamb.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altLang="en-US" b="1" dirty="0">
              <a:latin typeface="+mn-lt"/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dirty="0" smtClean="0">
                <a:latin typeface="+mn-lt"/>
                <a:cs typeface="Tahoma" pitchFamily="34" charset="0"/>
              </a:rPr>
              <a:t>Cattle can infect sheep with BVD.  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altLang="en-US" b="1" dirty="0">
              <a:latin typeface="+mn-lt"/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dirty="0">
                <a:cs typeface="Tahoma" pitchFamily="34" charset="0"/>
              </a:rPr>
              <a:t>20% of outbreaks shown to be due to BVD (2003-2004</a:t>
            </a:r>
            <a:r>
              <a:rPr lang="en-GB" altLang="en-US" b="1" dirty="0" smtClean="0">
                <a:cs typeface="Tahoma" pitchFamily="34" charset="0"/>
              </a:rPr>
              <a:t>).</a:t>
            </a:r>
          </a:p>
          <a:p>
            <a:pPr eaLnBrk="1" hangingPunct="1">
              <a:buFont typeface="Arial" charset="0"/>
              <a:buChar char="•"/>
              <a:defRPr/>
            </a:pPr>
            <a:endParaRPr lang="en-GB" altLang="en-US" b="1" dirty="0"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altLang="en-US" b="1" dirty="0">
                <a:cs typeface="Tahoma" pitchFamily="34" charset="0"/>
              </a:rPr>
              <a:t>Sheep infecting cattle with BD reported </a:t>
            </a:r>
            <a:r>
              <a:rPr lang="en-GB" altLang="en-US" b="1" dirty="0" smtClean="0">
                <a:cs typeface="Tahoma" pitchFamily="34" charset="0"/>
              </a:rPr>
              <a:t>rarely.</a:t>
            </a:r>
            <a:endParaRPr lang="en-GB" altLang="en-US" b="1" dirty="0">
              <a:cs typeface="Tahoma" pitchFamily="34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GB" altLang="en-US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3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2133218"/>
              </p:ext>
            </p:extLst>
          </p:nvPr>
        </p:nvGraphicFramePr>
        <p:xfrm>
          <a:off x="160462" y="1052736"/>
          <a:ext cx="8318124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20502" y="404664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accent1"/>
                </a:solidFill>
                <a:latin typeface="+mj-lt"/>
                <a:cs typeface="Tahoma" charset="0"/>
              </a:rPr>
              <a:t>Location of BVD Virus Positive Cattle </a:t>
            </a:r>
            <a:endParaRPr lang="en-GB" sz="2800" dirty="0">
              <a:solidFill>
                <a:schemeClr val="accent1"/>
              </a:solidFill>
              <a:latin typeface="+mj-lt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58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94" y="1478569"/>
            <a:ext cx="3853135" cy="2382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3" r="18746" b="3279"/>
          <a:stretch>
            <a:fillRect/>
          </a:stretch>
        </p:blipFill>
        <p:spPr>
          <a:xfrm>
            <a:off x="2107867" y="4118256"/>
            <a:ext cx="3961875" cy="2552120"/>
          </a:xfrm>
          <a:prstGeom prst="rect">
            <a:avLst/>
          </a:prstGeom>
        </p:spPr>
      </p:pic>
      <p:pic>
        <p:nvPicPr>
          <p:cNvPr id="19458" name="Picture 2" descr="G:\Heather S\powerpoints\pictures for powerpoint\Possible neospora lam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90" y="1484784"/>
            <a:ext cx="3511296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53150" y="5225039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/>
                </a:solidFill>
                <a:latin typeface="Tahoma" charset="0"/>
                <a:cs typeface="Tahoma" charset="0"/>
              </a:rPr>
              <a:t>Pictures: APHA and </a:t>
            </a:r>
            <a:r>
              <a:rPr lang="en-GB" sz="1600" dirty="0" err="1" smtClean="0">
                <a:solidFill>
                  <a:schemeClr val="accent1"/>
                </a:solidFill>
                <a:latin typeface="Tahoma" charset="0"/>
                <a:cs typeface="Tahoma" charset="0"/>
              </a:rPr>
              <a:t>Moredun</a:t>
            </a:r>
            <a:endParaRPr lang="en-GB" sz="1600" dirty="0">
              <a:solidFill>
                <a:schemeClr val="accent1"/>
              </a:solidFill>
              <a:latin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800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Schmallenberg</a:t>
            </a:r>
            <a:r>
              <a:rPr lang="en-GB" dirty="0" smtClean="0"/>
              <a:t> Virus Update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Transmitted by midges.</a:t>
            </a:r>
          </a:p>
          <a:p>
            <a:endParaRPr lang="en-GB" sz="2800" dirty="0" smtClean="0"/>
          </a:p>
          <a:p>
            <a:r>
              <a:rPr lang="en-GB" sz="2800" dirty="0" smtClean="0"/>
              <a:t>No clinical signs in ewes.</a:t>
            </a:r>
          </a:p>
          <a:p>
            <a:endParaRPr lang="en-GB" sz="2800" dirty="0"/>
          </a:p>
          <a:p>
            <a:r>
              <a:rPr lang="en-GB" sz="2800" dirty="0" smtClean="0"/>
              <a:t>Virus in the blood only for a few days.</a:t>
            </a:r>
          </a:p>
          <a:p>
            <a:endParaRPr lang="en-GB" sz="2800" dirty="0" smtClean="0"/>
          </a:p>
          <a:p>
            <a:r>
              <a:rPr lang="en-GB" sz="2800" dirty="0" smtClean="0"/>
              <a:t>Lamb deformities are a result of naïve ewes becoming infected during the second month of pregnancy.</a:t>
            </a:r>
          </a:p>
        </p:txBody>
      </p:sp>
    </p:spTree>
    <p:extLst>
      <p:ext uri="{BB962C8B-B14F-4D97-AF65-F5344CB8AC3E}">
        <p14:creationId xmlns:p14="http://schemas.microsoft.com/office/powerpoint/2010/main" val="1891718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Schmallenberg</a:t>
            </a:r>
            <a:r>
              <a:rPr lang="en-GB" dirty="0" smtClean="0"/>
              <a:t> Virus Update</a:t>
            </a:r>
            <a:endParaRPr lang="en-GB" dirty="0"/>
          </a:p>
        </p:txBody>
      </p:sp>
      <p:pic>
        <p:nvPicPr>
          <p:cNvPr id="19458" name="Picture 2" descr="G:\Photos\2017\PM240117\2017-01-24\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4" y="1588660"/>
            <a:ext cx="302556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 descr="G:\Photos\2017\PM240117\2017-01-24\0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74" y="1577930"/>
            <a:ext cx="302556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:\Photos\2017\PM240117\2017-01-24\0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534" y="3965063"/>
            <a:ext cx="302556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G:\Photos\2017\PM240117\2017-01-24\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074" y="3965063"/>
            <a:ext cx="3025567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3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3200" dirty="0" smtClean="0"/>
              <a:t>Causes of Perinatal Lamb Mortality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2400" dirty="0" smtClean="0">
                <a:latin typeface="Arial" charset="0"/>
                <a:cs typeface="Arial" charset="0"/>
              </a:rPr>
              <a:t>Accident/predation – 5%</a:t>
            </a:r>
          </a:p>
          <a:p>
            <a:pPr eaLnBrk="1" hangingPunct="1"/>
            <a:endParaRPr lang="en-GB" altLang="en-US" sz="24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sz="2400" dirty="0" smtClean="0">
                <a:latin typeface="Arial" charset="0"/>
                <a:cs typeface="Arial" charset="0"/>
              </a:rPr>
              <a:t>Congenital defects – 5%</a:t>
            </a:r>
          </a:p>
          <a:p>
            <a:pPr eaLnBrk="1" hangingPunct="1"/>
            <a:endParaRPr lang="en-GB" altLang="en-US" sz="24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sz="2400" dirty="0" smtClean="0">
                <a:latin typeface="Arial" charset="0"/>
                <a:cs typeface="Arial" charset="0"/>
              </a:rPr>
              <a:t>Infectious Disease – 20%</a:t>
            </a:r>
          </a:p>
          <a:p>
            <a:pPr eaLnBrk="1" hangingPunct="1"/>
            <a:endParaRPr lang="en-GB" altLang="en-US" sz="24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sz="2400" dirty="0" smtClean="0">
                <a:latin typeface="Arial" charset="0"/>
                <a:cs typeface="Arial" charset="0"/>
              </a:rPr>
              <a:t>Starvation/hypothermia – 30%</a:t>
            </a:r>
          </a:p>
          <a:p>
            <a:pPr eaLnBrk="1" hangingPunct="1"/>
            <a:endParaRPr lang="en-GB" altLang="en-US" sz="2400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sz="2400" dirty="0" smtClean="0">
                <a:latin typeface="Arial" charset="0"/>
                <a:cs typeface="Arial" charset="0"/>
              </a:rPr>
              <a:t>Dystocia – 40%</a:t>
            </a:r>
          </a:p>
        </p:txBody>
      </p:sp>
      <p:pic>
        <p:nvPicPr>
          <p:cNvPr id="22532" name="Picture 2" descr="G:\Heather S\powerpoints\SVS pictures\ewe and lam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070" y="2132856"/>
            <a:ext cx="3246120" cy="24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14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Where to start?</a:t>
            </a: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3354388" y="1941513"/>
            <a:ext cx="2519362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988" name="TextBox 4"/>
          <p:cNvSpPr txBox="1">
            <a:spLocks noChangeArrowheads="1"/>
          </p:cNvSpPr>
          <p:nvPr/>
        </p:nvSpPr>
        <p:spPr bwMode="auto">
          <a:xfrm>
            <a:off x="125413" y="3254375"/>
            <a:ext cx="863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Mastitis</a:t>
            </a:r>
          </a:p>
        </p:txBody>
      </p:sp>
      <p:sp>
        <p:nvSpPr>
          <p:cNvPr id="41989" name="TextBox 10"/>
          <p:cNvSpPr txBox="1">
            <a:spLocks noChangeArrowheads="1"/>
          </p:cNvSpPr>
          <p:nvPr/>
        </p:nvSpPr>
        <p:spPr bwMode="auto">
          <a:xfrm>
            <a:off x="5630863" y="2493963"/>
            <a:ext cx="17637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Ewe Disease e.g. Johnes, fluke, metritis</a:t>
            </a:r>
          </a:p>
        </p:txBody>
      </p:sp>
      <p:sp>
        <p:nvSpPr>
          <p:cNvPr id="41990" name="TextBox 11"/>
          <p:cNvSpPr txBox="1">
            <a:spLocks noChangeArrowheads="1"/>
          </p:cNvSpPr>
          <p:nvPr/>
        </p:nvSpPr>
        <p:spPr bwMode="auto">
          <a:xfrm>
            <a:off x="1397000" y="2670175"/>
            <a:ext cx="13731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Placental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insufficiency</a:t>
            </a:r>
          </a:p>
        </p:txBody>
      </p:sp>
      <p:sp>
        <p:nvSpPr>
          <p:cNvPr id="41991" name="TextBox 12"/>
          <p:cNvSpPr txBox="1">
            <a:spLocks noChangeArrowheads="1"/>
          </p:cNvSpPr>
          <p:nvPr/>
        </p:nvSpPr>
        <p:spPr bwMode="auto">
          <a:xfrm>
            <a:off x="2809875" y="3221038"/>
            <a:ext cx="21955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Low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7030A0"/>
                </a:solidFill>
                <a:latin typeface="Tahoma" pitchFamily="34" charset="0"/>
                <a:cs typeface="Tahoma" pitchFamily="34" charset="0"/>
              </a:rPr>
              <a:t>birthweight</a:t>
            </a:r>
          </a:p>
        </p:txBody>
      </p:sp>
      <p:sp>
        <p:nvSpPr>
          <p:cNvPr id="41992" name="TextBox 14"/>
          <p:cNvSpPr txBox="1">
            <a:spLocks noChangeArrowheads="1"/>
          </p:cNvSpPr>
          <p:nvPr/>
        </p:nvSpPr>
        <p:spPr bwMode="auto">
          <a:xfrm>
            <a:off x="3606800" y="2033588"/>
            <a:ext cx="1581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Poor colostrum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supply/quality</a:t>
            </a:r>
          </a:p>
        </p:txBody>
      </p:sp>
      <p:sp>
        <p:nvSpPr>
          <p:cNvPr id="41993" name="TextBox 15"/>
          <p:cNvSpPr txBox="1">
            <a:spLocks noChangeArrowheads="1"/>
          </p:cNvSpPr>
          <p:nvPr/>
        </p:nvSpPr>
        <p:spPr bwMode="auto">
          <a:xfrm>
            <a:off x="2505075" y="4156075"/>
            <a:ext cx="20018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Insufficient/delayed colostrum intake</a:t>
            </a:r>
          </a:p>
        </p:txBody>
      </p:sp>
      <p:sp>
        <p:nvSpPr>
          <p:cNvPr id="41994" name="TextBox 16"/>
          <p:cNvSpPr txBox="1">
            <a:spLocks noChangeArrowheads="1"/>
          </p:cNvSpPr>
          <p:nvPr/>
        </p:nvSpPr>
        <p:spPr bwMode="auto">
          <a:xfrm>
            <a:off x="5554663" y="3914775"/>
            <a:ext cx="32464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STARVATION/HYPOTHERMIA</a:t>
            </a:r>
          </a:p>
        </p:txBody>
      </p:sp>
      <p:sp>
        <p:nvSpPr>
          <p:cNvPr id="41995" name="TextBox 17"/>
          <p:cNvSpPr txBox="1">
            <a:spLocks noChangeArrowheads="1"/>
          </p:cNvSpPr>
          <p:nvPr/>
        </p:nvSpPr>
        <p:spPr bwMode="auto">
          <a:xfrm>
            <a:off x="2247900" y="2493963"/>
            <a:ext cx="14033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Triplets</a:t>
            </a:r>
          </a:p>
        </p:txBody>
      </p:sp>
      <p:sp>
        <p:nvSpPr>
          <p:cNvPr id="41996" name="TextBox 18"/>
          <p:cNvSpPr txBox="1">
            <a:spLocks noChangeArrowheads="1"/>
          </p:cNvSpPr>
          <p:nvPr/>
        </p:nvSpPr>
        <p:spPr bwMode="auto">
          <a:xfrm>
            <a:off x="3189288" y="5230813"/>
            <a:ext cx="13065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Dystocia</a:t>
            </a:r>
          </a:p>
        </p:txBody>
      </p:sp>
      <p:sp>
        <p:nvSpPr>
          <p:cNvPr id="41997" name="TextBox 19"/>
          <p:cNvSpPr txBox="1">
            <a:spLocks noChangeArrowheads="1"/>
          </p:cNvSpPr>
          <p:nvPr/>
        </p:nvSpPr>
        <p:spPr bwMode="auto">
          <a:xfrm>
            <a:off x="6372225" y="3279775"/>
            <a:ext cx="20494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Congenital deformity</a:t>
            </a:r>
          </a:p>
        </p:txBody>
      </p:sp>
      <p:sp>
        <p:nvSpPr>
          <p:cNvPr id="41998" name="TextBox 21"/>
          <p:cNvSpPr txBox="1">
            <a:spLocks noChangeArrowheads="1"/>
          </p:cNvSpPr>
          <p:nvPr/>
        </p:nvSpPr>
        <p:spPr bwMode="auto">
          <a:xfrm>
            <a:off x="3489325" y="5770563"/>
            <a:ext cx="17748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High birthweight</a:t>
            </a:r>
          </a:p>
        </p:txBody>
      </p:sp>
      <p:sp>
        <p:nvSpPr>
          <p:cNvPr id="41999" name="TextBox 23"/>
          <p:cNvSpPr txBox="1">
            <a:spLocks noChangeArrowheads="1"/>
          </p:cNvSpPr>
          <p:nvPr/>
        </p:nvSpPr>
        <p:spPr bwMode="auto">
          <a:xfrm>
            <a:off x="6361113" y="5903913"/>
            <a:ext cx="2219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b="1" u="sng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Infectious disease</a:t>
            </a:r>
          </a:p>
        </p:txBody>
      </p:sp>
      <p:sp>
        <p:nvSpPr>
          <p:cNvPr id="42000" name="TextBox 25"/>
          <p:cNvSpPr txBox="1">
            <a:spLocks noChangeArrowheads="1"/>
          </p:cNvSpPr>
          <p:nvPr/>
        </p:nvSpPr>
        <p:spPr bwMode="auto">
          <a:xfrm>
            <a:off x="158750" y="4916488"/>
            <a:ext cx="2089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Poor udder/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teat conformation</a:t>
            </a:r>
          </a:p>
        </p:txBody>
      </p:sp>
      <p:sp>
        <p:nvSpPr>
          <p:cNvPr id="42001" name="TextBox 26"/>
          <p:cNvSpPr txBox="1">
            <a:spLocks noChangeArrowheads="1"/>
          </p:cNvSpPr>
          <p:nvPr/>
        </p:nvSpPr>
        <p:spPr bwMode="auto">
          <a:xfrm>
            <a:off x="4789488" y="4652963"/>
            <a:ext cx="1981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Poor management/ supervision</a:t>
            </a:r>
          </a:p>
        </p:txBody>
      </p:sp>
      <p:sp>
        <p:nvSpPr>
          <p:cNvPr id="42002" name="TextBox 28"/>
          <p:cNvSpPr txBox="1">
            <a:spLocks noChangeArrowheads="1"/>
          </p:cNvSpPr>
          <p:nvPr/>
        </p:nvSpPr>
        <p:spPr bwMode="auto">
          <a:xfrm>
            <a:off x="1203325" y="5746750"/>
            <a:ext cx="17605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Poor mothering</a:t>
            </a:r>
          </a:p>
        </p:txBody>
      </p:sp>
      <p:sp>
        <p:nvSpPr>
          <p:cNvPr id="42003" name="TextBox 29"/>
          <p:cNvSpPr txBox="1">
            <a:spLocks noChangeArrowheads="1"/>
          </p:cNvSpPr>
          <p:nvPr/>
        </p:nvSpPr>
        <p:spPr bwMode="auto">
          <a:xfrm>
            <a:off x="4763" y="3871913"/>
            <a:ext cx="14398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Prematurity</a:t>
            </a:r>
          </a:p>
        </p:txBody>
      </p:sp>
      <p:sp>
        <p:nvSpPr>
          <p:cNvPr id="42004" name="TextBox 30"/>
          <p:cNvSpPr txBox="1">
            <a:spLocks noChangeArrowheads="1"/>
          </p:cNvSpPr>
          <p:nvPr/>
        </p:nvSpPr>
        <p:spPr bwMode="auto">
          <a:xfrm>
            <a:off x="-4763" y="4354513"/>
            <a:ext cx="1657351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Infectious agent</a:t>
            </a:r>
          </a:p>
        </p:txBody>
      </p:sp>
      <p:sp>
        <p:nvSpPr>
          <p:cNvPr id="42005" name="TextBox 41"/>
          <p:cNvSpPr txBox="1">
            <a:spLocks noChangeArrowheads="1"/>
          </p:cNvSpPr>
          <p:nvPr/>
        </p:nvSpPr>
        <p:spPr bwMode="auto">
          <a:xfrm>
            <a:off x="4976813" y="1438275"/>
            <a:ext cx="15287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Ewe age</a:t>
            </a:r>
          </a:p>
        </p:txBody>
      </p:sp>
      <p:sp>
        <p:nvSpPr>
          <p:cNvPr id="42006" name="TextBox 64"/>
          <p:cNvSpPr txBox="1">
            <a:spLocks noChangeArrowheads="1"/>
          </p:cNvSpPr>
          <p:nvPr/>
        </p:nvSpPr>
        <p:spPr bwMode="auto">
          <a:xfrm>
            <a:off x="1590675" y="1539875"/>
            <a:ext cx="22780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Ewe nutrition</a:t>
            </a:r>
          </a:p>
        </p:txBody>
      </p:sp>
      <p:cxnSp>
        <p:nvCxnSpPr>
          <p:cNvPr id="69" name="Straight Arrow Connector 68"/>
          <p:cNvCxnSpPr/>
          <p:nvPr/>
        </p:nvCxnSpPr>
        <p:spPr>
          <a:xfrm>
            <a:off x="2419350" y="1878013"/>
            <a:ext cx="188913" cy="615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H="1">
            <a:off x="4697413" y="1776413"/>
            <a:ext cx="566737" cy="334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2949575" y="1776413"/>
            <a:ext cx="701675" cy="334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1827213" y="1943100"/>
            <a:ext cx="420687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2728913" y="2833688"/>
            <a:ext cx="461962" cy="446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 flipV="1">
            <a:off x="4840288" y="2325688"/>
            <a:ext cx="790575" cy="584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41997" idx="1"/>
          </p:cNvCxnSpPr>
          <p:nvPr/>
        </p:nvCxnSpPr>
        <p:spPr>
          <a:xfrm flipH="1">
            <a:off x="4154488" y="3449638"/>
            <a:ext cx="2217737" cy="7604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>
            <a:stCxn id="41993" idx="2"/>
            <a:endCxn id="41999" idx="1"/>
          </p:cNvCxnSpPr>
          <p:nvPr/>
        </p:nvCxnSpPr>
        <p:spPr>
          <a:xfrm>
            <a:off x="3506788" y="4740275"/>
            <a:ext cx="2854325" cy="1331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15" name="TextBox 110"/>
          <p:cNvSpPr txBox="1">
            <a:spLocks noChangeArrowheads="1"/>
          </p:cNvSpPr>
          <p:nvPr/>
        </p:nvSpPr>
        <p:spPr bwMode="auto">
          <a:xfrm>
            <a:off x="1296988" y="6389688"/>
            <a:ext cx="22796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Genetics</a:t>
            </a:r>
          </a:p>
        </p:txBody>
      </p:sp>
      <p:sp>
        <p:nvSpPr>
          <p:cNvPr id="42016" name="TextBox 115"/>
          <p:cNvSpPr txBox="1">
            <a:spLocks noChangeArrowheads="1"/>
          </p:cNvSpPr>
          <p:nvPr/>
        </p:nvSpPr>
        <p:spPr bwMode="auto">
          <a:xfrm>
            <a:off x="39688" y="2120900"/>
            <a:ext cx="1851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Trace element deficiency</a:t>
            </a:r>
          </a:p>
        </p:txBody>
      </p:sp>
      <p:cxnSp>
        <p:nvCxnSpPr>
          <p:cNvPr id="118" name="Straight Arrow Connector 117"/>
          <p:cNvCxnSpPr/>
          <p:nvPr/>
        </p:nvCxnSpPr>
        <p:spPr>
          <a:xfrm flipH="1">
            <a:off x="989013" y="1878013"/>
            <a:ext cx="838200" cy="3079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>
            <a:stCxn id="42016" idx="2"/>
          </p:cNvCxnSpPr>
          <p:nvPr/>
        </p:nvCxnSpPr>
        <p:spPr>
          <a:xfrm>
            <a:off x="965200" y="2705100"/>
            <a:ext cx="1539875" cy="1536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41991" idx="1"/>
          </p:cNvCxnSpPr>
          <p:nvPr/>
        </p:nvCxnSpPr>
        <p:spPr>
          <a:xfrm>
            <a:off x="2247900" y="3221038"/>
            <a:ext cx="561975" cy="292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823913" y="3473450"/>
            <a:ext cx="1595437" cy="881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endCxn id="41988" idx="0"/>
          </p:cNvCxnSpPr>
          <p:nvPr/>
        </p:nvCxnSpPr>
        <p:spPr>
          <a:xfrm flipH="1">
            <a:off x="557213" y="1878013"/>
            <a:ext cx="1481137" cy="1376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endCxn id="42003" idx="2"/>
          </p:cNvCxnSpPr>
          <p:nvPr/>
        </p:nvCxnSpPr>
        <p:spPr>
          <a:xfrm flipV="1">
            <a:off x="725488" y="4210050"/>
            <a:ext cx="0" cy="238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 flipV="1">
            <a:off x="1444625" y="4740275"/>
            <a:ext cx="1111250" cy="468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 flipH="1" flipV="1">
            <a:off x="3190875" y="4740275"/>
            <a:ext cx="415925" cy="496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/>
          <p:nvPr/>
        </p:nvCxnSpPr>
        <p:spPr>
          <a:xfrm flipH="1" flipV="1">
            <a:off x="3695700" y="5568950"/>
            <a:ext cx="212725" cy="3349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 flipV="1">
            <a:off x="2247900" y="4692650"/>
            <a:ext cx="561975" cy="10779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/>
          <p:nvPr/>
        </p:nvCxnSpPr>
        <p:spPr>
          <a:xfrm flipH="1" flipV="1">
            <a:off x="965200" y="5500688"/>
            <a:ext cx="425450" cy="1049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/>
          <p:nvPr/>
        </p:nvCxnSpPr>
        <p:spPr>
          <a:xfrm flipV="1">
            <a:off x="1890713" y="6026150"/>
            <a:ext cx="0" cy="355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 flipV="1">
            <a:off x="2419350" y="6072188"/>
            <a:ext cx="1276350" cy="4778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/>
          <p:cNvCxnSpPr/>
          <p:nvPr/>
        </p:nvCxnSpPr>
        <p:spPr>
          <a:xfrm flipV="1">
            <a:off x="4154488" y="4241800"/>
            <a:ext cx="1625600" cy="282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/>
          <p:cNvCxnSpPr/>
          <p:nvPr/>
        </p:nvCxnSpPr>
        <p:spPr>
          <a:xfrm flipH="1" flipV="1">
            <a:off x="4048125" y="4692650"/>
            <a:ext cx="741363" cy="47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32" name="TextBox 152"/>
          <p:cNvSpPr txBox="1">
            <a:spLocks noChangeArrowheads="1"/>
          </p:cNvSpPr>
          <p:nvPr/>
        </p:nvSpPr>
        <p:spPr bwMode="auto">
          <a:xfrm>
            <a:off x="7216775" y="4740275"/>
            <a:ext cx="165735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Bad weather</a:t>
            </a:r>
          </a:p>
        </p:txBody>
      </p:sp>
      <p:cxnSp>
        <p:nvCxnSpPr>
          <p:cNvPr id="155" name="Straight Arrow Connector 154"/>
          <p:cNvCxnSpPr/>
          <p:nvPr/>
        </p:nvCxnSpPr>
        <p:spPr>
          <a:xfrm flipV="1">
            <a:off x="7866063" y="4210050"/>
            <a:ext cx="0" cy="530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>
            <a:stCxn id="42006" idx="2"/>
          </p:cNvCxnSpPr>
          <p:nvPr/>
        </p:nvCxnSpPr>
        <p:spPr>
          <a:xfrm>
            <a:off x="2728913" y="1878013"/>
            <a:ext cx="669925" cy="1595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/>
          <p:nvPr/>
        </p:nvCxnSpPr>
        <p:spPr>
          <a:xfrm>
            <a:off x="3300413" y="3830638"/>
            <a:ext cx="0" cy="411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>
            <a:stCxn id="41992" idx="2"/>
          </p:cNvCxnSpPr>
          <p:nvPr/>
        </p:nvCxnSpPr>
        <p:spPr>
          <a:xfrm flipH="1">
            <a:off x="3841750" y="2617788"/>
            <a:ext cx="555625" cy="15922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flipV="1">
            <a:off x="2608263" y="6550025"/>
            <a:ext cx="6265862" cy="79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38" name="TextBox 167"/>
          <p:cNvSpPr txBox="1">
            <a:spLocks noChangeArrowheads="1"/>
          </p:cNvSpPr>
          <p:nvPr/>
        </p:nvSpPr>
        <p:spPr bwMode="auto">
          <a:xfrm>
            <a:off x="7394575" y="1941513"/>
            <a:ext cx="147955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Viral infection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(BD, SBV)</a:t>
            </a:r>
          </a:p>
        </p:txBody>
      </p:sp>
      <p:cxnSp>
        <p:nvCxnSpPr>
          <p:cNvPr id="170" name="Straight Arrow Connector 169"/>
          <p:cNvCxnSpPr>
            <a:stCxn id="42038" idx="2"/>
          </p:cNvCxnSpPr>
          <p:nvPr/>
        </p:nvCxnSpPr>
        <p:spPr>
          <a:xfrm flipH="1">
            <a:off x="7648575" y="2527300"/>
            <a:ext cx="485775" cy="8874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/>
          <p:nvPr/>
        </p:nvCxnSpPr>
        <p:spPr>
          <a:xfrm flipH="1">
            <a:off x="3506788" y="2970213"/>
            <a:ext cx="2233612" cy="5032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V="1">
            <a:off x="8874125" y="3414713"/>
            <a:ext cx="0" cy="31432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>
            <a:endCxn id="41997" idx="3"/>
          </p:cNvCxnSpPr>
          <p:nvPr/>
        </p:nvCxnSpPr>
        <p:spPr>
          <a:xfrm flipH="1">
            <a:off x="8421688" y="3422650"/>
            <a:ext cx="452437" cy="269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V="1">
            <a:off x="965200" y="3617913"/>
            <a:ext cx="1844675" cy="2968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4048125" y="3324225"/>
            <a:ext cx="1944688" cy="831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7073230" y="4241800"/>
            <a:ext cx="0" cy="169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518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External Examination</a:t>
            </a:r>
          </a:p>
        </p:txBody>
      </p:sp>
      <p:pic>
        <p:nvPicPr>
          <p:cNvPr id="24579" name="Picture 2" descr="G:\Heather S\powerpoints\SVS pictures\fo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1520825"/>
            <a:ext cx="36687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1"/>
          <p:cNvSpPr txBox="1">
            <a:spLocks noChangeArrowheads="1"/>
          </p:cNvSpPr>
          <p:nvPr/>
        </p:nvSpPr>
        <p:spPr bwMode="auto">
          <a:xfrm>
            <a:off x="449263" y="4000500"/>
            <a:ext cx="792003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Bodyweight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Has it walked?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Has it been ringed/tagged?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Navel ill, swollen joints.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Injuries, bloating, anaemia.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Normal fleece, ticks.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Meconium/faecal staining.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Check for deformity </a:t>
            </a:r>
            <a:r>
              <a:rPr lang="en-GB" altLang="en-US" sz="1800" b="1" dirty="0" err="1" smtClean="0">
                <a:solidFill>
                  <a:schemeClr val="tx1"/>
                </a:solidFill>
                <a:latin typeface="+mn-lt"/>
                <a:cs typeface="Tahoma" pitchFamily="34" charset="0"/>
              </a:rPr>
              <a:t>e.g</a:t>
            </a:r>
            <a:r>
              <a:rPr lang="en-GB" altLang="en-US" sz="1800" b="1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 cleft palate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sz="1800" b="1" dirty="0" smtClean="0">
              <a:solidFill>
                <a:schemeClr val="tx1"/>
              </a:solidFill>
              <a:latin typeface="+mn-lt"/>
              <a:cs typeface="Tahoma" pitchFamily="34" charset="0"/>
            </a:endParaRPr>
          </a:p>
        </p:txBody>
      </p:sp>
      <p:pic>
        <p:nvPicPr>
          <p:cNvPr id="24581" name="Picture 2" descr="G:\Heather S\powerpoints\SVS pictures\Cleft pala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3" y="1520825"/>
            <a:ext cx="38703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G:\Heather S\powerpoints\SVS pictures\lamb1goitre40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219" y="4147423"/>
            <a:ext cx="3668712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6669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Are There Signs Of Dystocia/Trauma?</a:t>
            </a:r>
          </a:p>
        </p:txBody>
      </p:sp>
      <p:pic>
        <p:nvPicPr>
          <p:cNvPr id="26627" name="Picture 2" descr="G:\Heather S\powerpoints\SVS pictures\oede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484313"/>
            <a:ext cx="3667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G:\Heather S\powerpoints\SVS pictures\ribfractur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484313"/>
            <a:ext cx="3667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844550" y="4077072"/>
            <a:ext cx="802322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Swollen head/tongue, meconium staining.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Subcutaneous oedema head, shoulders, hind quarters.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Fractured ribs, limbs.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Free blood in abdomen from ruptured liver/navel.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Haemorrhages within carcase.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Brain congestion, haemorrhages.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Has it breathed? – inflated lungs are pink and float in water.</a:t>
            </a:r>
          </a:p>
        </p:txBody>
      </p:sp>
    </p:spTree>
    <p:extLst>
      <p:ext uri="{BB962C8B-B14F-4D97-AF65-F5344CB8AC3E}">
        <p14:creationId xmlns:p14="http://schemas.microsoft.com/office/powerpoint/2010/main" val="37543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Lamb Losses in Scotland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QMS Cattle and Sheep Enterprise Profitability in Scotland 2016.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endParaRPr lang="en-GB" altLang="en-US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049690"/>
              </p:ext>
            </p:extLst>
          </p:nvPr>
        </p:nvGraphicFramePr>
        <p:xfrm>
          <a:off x="952500" y="2420938"/>
          <a:ext cx="6646864" cy="31194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1716"/>
                <a:gridCol w="1661716"/>
                <a:gridCol w="1661716"/>
                <a:gridCol w="1661716"/>
              </a:tblGrid>
              <a:tr h="370878">
                <a:tc>
                  <a:txBody>
                    <a:bodyPr/>
                    <a:lstStyle/>
                    <a:p>
                      <a:pPr algn="ctr"/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Hill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Upland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Lowland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</a:tr>
              <a:tr h="370878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No. of flocks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49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55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12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</a:tr>
              <a:tr h="118884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Average Lamb Mortality (range)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15%</a:t>
                      </a:r>
                    </a:p>
                    <a:p>
                      <a:pPr algn="ctr"/>
                      <a:r>
                        <a:rPr lang="en-GB" sz="1800" b="1" dirty="0" smtClean="0"/>
                        <a:t>(12-23%)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20%</a:t>
                      </a:r>
                    </a:p>
                    <a:p>
                      <a:pPr algn="ctr"/>
                      <a:r>
                        <a:rPr lang="en-GB" sz="1800" b="1" dirty="0" smtClean="0"/>
                        <a:t>(15-20%)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16%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</a:tr>
              <a:tr h="1188841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Average lambs reared per 100 ewes (range) 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98</a:t>
                      </a:r>
                    </a:p>
                    <a:p>
                      <a:pPr algn="ctr"/>
                      <a:r>
                        <a:rPr lang="en-GB" sz="1800" b="1" dirty="0" smtClean="0"/>
                        <a:t>(76-116)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149</a:t>
                      </a:r>
                    </a:p>
                    <a:p>
                      <a:pPr algn="ctr"/>
                      <a:r>
                        <a:rPr lang="en-GB" sz="1800" b="1" dirty="0" smtClean="0"/>
                        <a:t>(141-159)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 smtClean="0"/>
                        <a:t>160</a:t>
                      </a:r>
                      <a:endParaRPr lang="en-GB" sz="1800" b="1" dirty="0"/>
                    </a:p>
                  </a:txBody>
                  <a:tcPr marL="91443" marR="91443" marT="45725" marB="45725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363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Sudden Death (Found Dead)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err="1" smtClean="0">
                <a:latin typeface="Arial" charset="0"/>
                <a:cs typeface="Arial" charset="0"/>
              </a:rPr>
              <a:t>Clostridial</a:t>
            </a:r>
            <a:r>
              <a:rPr lang="en-GB" altLang="en-US" dirty="0" smtClean="0">
                <a:latin typeface="Arial" charset="0"/>
                <a:cs typeface="Arial" charset="0"/>
              </a:rPr>
              <a:t> disease.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Septicaemia (e.g. Watery mouth,</a:t>
            </a:r>
          </a:p>
          <a:p>
            <a:pPr marL="0" indent="0">
              <a:buNone/>
            </a:pPr>
            <a:r>
              <a:rPr lang="en-GB" altLang="en-US" dirty="0">
                <a:latin typeface="Arial" charset="0"/>
                <a:cs typeface="Arial" charset="0"/>
              </a:rPr>
              <a:t> </a:t>
            </a:r>
            <a:r>
              <a:rPr lang="en-GB" altLang="en-US" dirty="0" smtClean="0">
                <a:latin typeface="Arial" charset="0"/>
                <a:cs typeface="Arial" charset="0"/>
              </a:rPr>
              <a:t>     </a:t>
            </a:r>
            <a:r>
              <a:rPr lang="en-GB" altLang="en-US" dirty="0" err="1" smtClean="0">
                <a:latin typeface="Arial" charset="0"/>
                <a:cs typeface="Arial" charset="0"/>
              </a:rPr>
              <a:t>Pasteurellosis</a:t>
            </a:r>
            <a:r>
              <a:rPr lang="en-GB" altLang="en-US" dirty="0" smtClean="0">
                <a:latin typeface="Arial" charset="0"/>
                <a:cs typeface="Arial" charset="0"/>
              </a:rPr>
              <a:t>).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Trauma/accident.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Abdominal catastrophe e.g. </a:t>
            </a:r>
            <a:r>
              <a:rPr lang="en-GB" altLang="en-US" dirty="0" err="1" smtClean="0">
                <a:latin typeface="Arial" charset="0"/>
                <a:cs typeface="Arial" charset="0"/>
              </a:rPr>
              <a:t>abomasal</a:t>
            </a:r>
            <a:r>
              <a:rPr lang="en-GB" altLang="en-US" dirty="0" smtClean="0">
                <a:latin typeface="Arial" charset="0"/>
                <a:cs typeface="Arial" charset="0"/>
              </a:rPr>
              <a:t> bloat, intestinal torsion.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(Starvation/hypothermia).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endParaRPr lang="en-GB" altLang="en-US" dirty="0" smtClean="0">
              <a:latin typeface="Arial" charset="0"/>
              <a:cs typeface="Arial" charset="0"/>
            </a:endParaRPr>
          </a:p>
        </p:txBody>
      </p:sp>
      <p:pic>
        <p:nvPicPr>
          <p:cNvPr id="32772" name="Picture 2" descr="G:\Heather S\powerpoints\SVS pictures\dilated abomas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4581128"/>
            <a:ext cx="3209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 descr="G:\Heather S\powerpoints\pictures for powerpoint\pinec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1628775"/>
            <a:ext cx="32099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5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mtClean="0"/>
              <a:t>Has It Sucked?</a:t>
            </a:r>
          </a:p>
        </p:txBody>
      </p:sp>
      <p:pic>
        <p:nvPicPr>
          <p:cNvPr id="28675" name="Picture 2" descr="G:\Heather S\powerpoints\SVS pictures\brown f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1616075"/>
            <a:ext cx="3667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1"/>
          <p:cNvSpPr txBox="1">
            <a:spLocks noChangeArrowheads="1"/>
          </p:cNvSpPr>
          <p:nvPr/>
        </p:nvSpPr>
        <p:spPr bwMode="auto">
          <a:xfrm>
            <a:off x="282575" y="4652963"/>
            <a:ext cx="80867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GB" altLang="en-US" dirty="0" smtClean="0">
                <a:solidFill>
                  <a:schemeClr val="tx1"/>
                </a:solidFill>
                <a:latin typeface="+mn-lt"/>
                <a:cs typeface="Tahoma" pitchFamily="34" charset="0"/>
              </a:rPr>
              <a:t>Starvation/hypothermia - Metabolised brown fat, no milk in abomasum unless fed by stomach tube before death.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GB" altLang="en-US" dirty="0" smtClean="0">
              <a:solidFill>
                <a:schemeClr val="tx1"/>
              </a:solidFill>
              <a:latin typeface="+mn-lt"/>
              <a:cs typeface="Tahoma" pitchFamily="34" charset="0"/>
            </a:endParaRPr>
          </a:p>
        </p:txBody>
      </p:sp>
      <p:pic>
        <p:nvPicPr>
          <p:cNvPr id="28677" name="Picture 6" descr="G:\Heather S\Pictures\Sheep\Normal brown f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638300"/>
            <a:ext cx="36671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0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Powdered Colostrum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mtClean="0">
                <a:latin typeface="Arial" charset="0"/>
                <a:cs typeface="Arial" charset="0"/>
              </a:rPr>
              <a:t>Sold as a supplement not a substitute.</a:t>
            </a:r>
          </a:p>
          <a:p>
            <a:r>
              <a:rPr lang="en-GB" altLang="en-US" smtClean="0">
                <a:latin typeface="Arial" charset="0"/>
                <a:cs typeface="Arial" charset="0"/>
              </a:rPr>
              <a:t>Fine as a source of energy for heat production.</a:t>
            </a:r>
          </a:p>
          <a:p>
            <a:r>
              <a:rPr lang="en-GB" altLang="en-US" smtClean="0">
                <a:latin typeface="Arial" charset="0"/>
                <a:cs typeface="Arial" charset="0"/>
              </a:rPr>
              <a:t>Don’t rely on it as a source of immunoglobulins.</a:t>
            </a:r>
          </a:p>
          <a:p>
            <a:endParaRPr lang="en-GB" altLang="en-US" smtClean="0">
              <a:latin typeface="Arial" charset="0"/>
              <a:cs typeface="Arial" charset="0"/>
            </a:endParaRPr>
          </a:p>
          <a:p>
            <a:r>
              <a:rPr lang="en-GB" altLang="en-US" smtClean="0">
                <a:latin typeface="Arial" charset="0"/>
                <a:cs typeface="Arial" charset="0"/>
              </a:rPr>
              <a:t>Bovine in origin.</a:t>
            </a:r>
          </a:p>
          <a:p>
            <a:r>
              <a:rPr lang="en-GB" altLang="en-US" smtClean="0">
                <a:latin typeface="Arial" charset="0"/>
                <a:cs typeface="Arial" charset="0"/>
              </a:rPr>
              <a:t>Variation in fat and immunoglobulin concentration between brands and batches.</a:t>
            </a:r>
          </a:p>
          <a:p>
            <a:r>
              <a:rPr lang="en-GB" altLang="en-US" smtClean="0">
                <a:latin typeface="Arial" charset="0"/>
                <a:cs typeface="Arial" charset="0"/>
              </a:rPr>
              <a:t>First Thirst Super Lamb colostrum – pure, dried colostrum.</a:t>
            </a:r>
          </a:p>
          <a:p>
            <a:endParaRPr lang="en-GB" altLang="en-US" smtClean="0">
              <a:latin typeface="Arial" charset="0"/>
              <a:cs typeface="Arial" charset="0"/>
            </a:endParaRPr>
          </a:p>
          <a:p>
            <a:r>
              <a:rPr lang="en-GB" altLang="en-US" smtClean="0">
                <a:latin typeface="Arial" charset="0"/>
                <a:cs typeface="Arial" charset="0"/>
                <a:hlinkClick r:id="rId2"/>
              </a:rPr>
              <a:t>www.icne.co.uk/lamb_colostrum.html</a:t>
            </a:r>
            <a:endParaRPr lang="en-GB" altLang="en-US" smtClean="0">
              <a:latin typeface="Arial" charset="0"/>
              <a:cs typeface="Arial" charset="0"/>
            </a:endParaRPr>
          </a:p>
          <a:p>
            <a:r>
              <a:rPr lang="en-GB" altLang="en-US" smtClean="0">
                <a:latin typeface="Arial" charset="0"/>
                <a:cs typeface="Arial" charset="0"/>
              </a:rPr>
              <a:t>Corke, MJ  Cattle Practice, 2012, 20(2), 106-109  Imunoglobulin content of colostrum supplements for calves available in the UK.</a:t>
            </a:r>
          </a:p>
          <a:p>
            <a:endParaRPr lang="en-GB" altLang="en-US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7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Colostrum 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Ewe colostrum from flock is best – contains flock specific antibodies (8.5% fat, 70-90g IgG per litre).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Well fed single bearing ewes produce more than their lamb needs.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Inject 10-15iu oxytocin and hand milk.  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A smaller volume is required to prevent disease than to prevent hypothermia.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Mellor, D. and Murray, L.  Veterinary Record, 1986, 118, 351-353 Making the most of colostrum at lambing.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Goat is next best as similar milk composition.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Must be CAE free.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20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mtClean="0"/>
              <a:t>Colostrum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 smtClean="0">
                <a:latin typeface="Arial" charset="0"/>
                <a:cs typeface="Arial" charset="0"/>
              </a:rPr>
              <a:t>Dairy cow.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Collect within 2 hours of calving.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Check quality with </a:t>
            </a:r>
            <a:r>
              <a:rPr lang="en-GB" altLang="en-US" dirty="0" err="1" smtClean="0">
                <a:latin typeface="Arial" charset="0"/>
                <a:cs typeface="Arial" charset="0"/>
              </a:rPr>
              <a:t>colostrometer</a:t>
            </a:r>
            <a:r>
              <a:rPr lang="en-GB" altLang="en-US" dirty="0" smtClean="0">
                <a:latin typeface="Arial" charset="0"/>
                <a:cs typeface="Arial" charset="0"/>
              </a:rPr>
              <a:t>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Vaccinate with </a:t>
            </a:r>
            <a:r>
              <a:rPr lang="en-GB" altLang="en-US" dirty="0" err="1" smtClean="0">
                <a:latin typeface="Arial" charset="0"/>
                <a:cs typeface="Arial" charset="0"/>
              </a:rPr>
              <a:t>clostridial</a:t>
            </a:r>
            <a:r>
              <a:rPr lang="en-GB" altLang="en-US" dirty="0" smtClean="0">
                <a:latin typeface="Arial" charset="0"/>
                <a:cs typeface="Arial" charset="0"/>
              </a:rPr>
              <a:t> vaccine.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Make sure free of </a:t>
            </a:r>
            <a:r>
              <a:rPr lang="en-GB" altLang="en-US" dirty="0" err="1" smtClean="0">
                <a:latin typeface="Arial" charset="0"/>
                <a:cs typeface="Arial" charset="0"/>
              </a:rPr>
              <a:t>Johnes</a:t>
            </a:r>
            <a:r>
              <a:rPr lang="en-GB" altLang="en-US" dirty="0" smtClean="0">
                <a:latin typeface="Arial" charset="0"/>
                <a:cs typeface="Arial" charset="0"/>
              </a:rPr>
              <a:t> Disease.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Test for anti sheep RBC antibodies (or pool colostrum from several cows).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Feed 30% more as lower in fat.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r>
              <a:rPr lang="en-GB" altLang="en-US" dirty="0" smtClean="0">
                <a:latin typeface="Arial" charset="0"/>
                <a:cs typeface="Arial" charset="0"/>
              </a:rPr>
              <a:t>OK to freeze for up to 1 year.</a:t>
            </a:r>
          </a:p>
          <a:p>
            <a:r>
              <a:rPr lang="en-GB" altLang="en-US" dirty="0" smtClean="0">
                <a:latin typeface="Arial" charset="0"/>
                <a:cs typeface="Arial" charset="0"/>
              </a:rPr>
              <a:t>Do not over heat as will denature immunoglobulins.</a:t>
            </a: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endParaRPr lang="en-GB" altLang="en-US" dirty="0" smtClean="0">
              <a:latin typeface="Arial" charset="0"/>
              <a:cs typeface="Arial" charset="0"/>
            </a:endParaRPr>
          </a:p>
          <a:p>
            <a:endParaRPr lang="en-GB" altLang="en-US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7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Milk Replacer Issues</a:t>
            </a:r>
            <a:endParaRPr lang="en-GB" dirty="0"/>
          </a:p>
        </p:txBody>
      </p:sp>
      <p:pic>
        <p:nvPicPr>
          <p:cNvPr id="4" name="Content Placeholder 3" descr="Fac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6" y="1484784"/>
            <a:ext cx="4354206" cy="271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G:\Heather S\Pictures\sheep pictures\Lamb alopec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982" y="3933056"/>
            <a:ext cx="4184627" cy="278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9166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</p:txBody>
      </p:sp>
      <p:pic>
        <p:nvPicPr>
          <p:cNvPr id="30723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1412875"/>
            <a:ext cx="3575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2" descr="G:\Heather S\Pictures\May11 S514411 0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452563"/>
            <a:ext cx="3667125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:\Heather S\powerpoints\SVS pictures\P. multocida meningit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149725"/>
            <a:ext cx="3575050" cy="226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G:\Heather S\powerpoints\SVS pictures\NS watery mouth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041" y="4149724"/>
            <a:ext cx="3522934" cy="226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3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Joint Ill</a:t>
            </a:r>
            <a:endParaRPr lang="en-GB" dirty="0"/>
          </a:p>
        </p:txBody>
      </p:sp>
      <p:pic>
        <p:nvPicPr>
          <p:cNvPr id="4" name="Picture 2" descr="G:\Heather S\powerpoints\SVS pictures\S. DYS JOINT I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9" y="1196752"/>
            <a:ext cx="1687068" cy="254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:\Heather S\powerpoints\SVS pictures\Joint ill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726" y="1340768"/>
            <a:ext cx="2808312" cy="2129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G:\Heather S\powerpoints\SVS pictures\OAJ p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19" y="4142984"/>
            <a:ext cx="3222013" cy="213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G:\Heather S\powerpoints\pictures for powerpoint\sciatic nerv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014" y="4149080"/>
            <a:ext cx="3208934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G:\Heather S\powerpoints\SVS pictures\joint ill 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316" y="1700852"/>
            <a:ext cx="3077106" cy="2160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1860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Scour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Lamb dysentery</a:t>
            </a:r>
          </a:p>
          <a:p>
            <a:pPr>
              <a:defRPr/>
            </a:pPr>
            <a:r>
              <a:rPr lang="en-GB" dirty="0" smtClean="0"/>
              <a:t>E. coli K99</a:t>
            </a:r>
          </a:p>
          <a:p>
            <a:pPr>
              <a:defRPr/>
            </a:pPr>
            <a:r>
              <a:rPr lang="en-GB" dirty="0" err="1" smtClean="0"/>
              <a:t>Cryptosporidia</a:t>
            </a:r>
            <a:endParaRPr lang="en-GB" dirty="0" smtClean="0"/>
          </a:p>
          <a:p>
            <a:pPr>
              <a:defRPr/>
            </a:pPr>
            <a:r>
              <a:rPr lang="en-GB" dirty="0" smtClean="0"/>
              <a:t>Rotavirus</a:t>
            </a:r>
          </a:p>
          <a:p>
            <a:pPr>
              <a:defRPr/>
            </a:pPr>
            <a:r>
              <a:rPr lang="en-GB" dirty="0" smtClean="0"/>
              <a:t>Salmonella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Isolate – stop spread.</a:t>
            </a:r>
          </a:p>
          <a:p>
            <a:pPr>
              <a:defRPr/>
            </a:pPr>
            <a:r>
              <a:rPr lang="en-GB" dirty="0" smtClean="0"/>
              <a:t>Fluids.</a:t>
            </a:r>
          </a:p>
          <a:p>
            <a:pPr>
              <a:defRPr/>
            </a:pPr>
            <a:r>
              <a:rPr lang="en-GB" dirty="0" smtClean="0"/>
              <a:t>Pre-treatment faecal samples.</a:t>
            </a:r>
          </a:p>
          <a:p>
            <a:pPr>
              <a:defRPr/>
            </a:pPr>
            <a:r>
              <a:rPr lang="en-GB" dirty="0" smtClean="0"/>
              <a:t>Sample more than one affected lamb.</a:t>
            </a:r>
          </a:p>
          <a:p>
            <a:pPr>
              <a:defRPr/>
            </a:pPr>
            <a:r>
              <a:rPr lang="en-GB" dirty="0" smtClean="0"/>
              <a:t>Zoonotic potential, cross species infection.</a:t>
            </a:r>
          </a:p>
          <a:p>
            <a:pPr marL="0" indent="0">
              <a:buFont typeface="Arial" charset="0"/>
              <a:buNone/>
              <a:defRPr/>
            </a:pPr>
            <a:endParaRPr lang="en-GB" dirty="0"/>
          </a:p>
        </p:txBody>
      </p:sp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1568450"/>
            <a:ext cx="3009900" cy="219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2" descr="G:\Heather S\powerpoints\SVS pictures\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575" y="4221163"/>
            <a:ext cx="2932113" cy="195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09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29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Low Lambing Percentage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dirty="0">
                <a:latin typeface="Arial" charset="0"/>
                <a:cs typeface="Arial" charset="0"/>
              </a:rPr>
              <a:t>Need to pin down when the losses occurred.</a:t>
            </a:r>
          </a:p>
          <a:p>
            <a:pPr eaLnBrk="1" hangingPunct="1"/>
            <a:endParaRPr lang="en-GB" altLang="en-US" dirty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Issues at </a:t>
            </a:r>
            <a:r>
              <a:rPr lang="en-GB" altLang="en-US" dirty="0" err="1" smtClean="0">
                <a:latin typeface="Arial" charset="0"/>
                <a:cs typeface="Arial" charset="0"/>
              </a:rPr>
              <a:t>tupping</a:t>
            </a:r>
            <a:r>
              <a:rPr lang="en-GB" altLang="en-US" dirty="0" smtClean="0">
                <a:latin typeface="Arial" charset="0"/>
                <a:cs typeface="Arial" charset="0"/>
              </a:rPr>
              <a:t> time – BCS, </a:t>
            </a:r>
            <a:r>
              <a:rPr lang="en-GB" altLang="en-US" dirty="0" err="1" smtClean="0">
                <a:latin typeface="Arial" charset="0"/>
                <a:cs typeface="Arial" charset="0"/>
              </a:rPr>
              <a:t>tup</a:t>
            </a:r>
            <a:r>
              <a:rPr lang="en-GB" altLang="en-US" dirty="0" smtClean="0">
                <a:latin typeface="Arial" charset="0"/>
                <a:cs typeface="Arial" charset="0"/>
              </a:rPr>
              <a:t> fertility or numbers, timing.</a:t>
            </a:r>
          </a:p>
          <a:p>
            <a:pPr eaLnBrk="1" hangingPunct="1"/>
            <a:endParaRPr lang="en-GB" alt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Early losses – embryonic death – Toxoplasmosis, liver fluke, Border Disease, TBF, Selenium or Iodine deficiency.</a:t>
            </a:r>
          </a:p>
          <a:p>
            <a:pPr eaLnBrk="1" hangingPunct="1"/>
            <a:endParaRPr lang="en-GB" alt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Late losses – abortions/stillbirths – infectious causes, </a:t>
            </a:r>
            <a:r>
              <a:rPr lang="en-GB" altLang="en-US" dirty="0" err="1" smtClean="0">
                <a:latin typeface="Arial" charset="0"/>
                <a:cs typeface="Arial" charset="0"/>
              </a:rPr>
              <a:t>dystocias</a:t>
            </a:r>
            <a:r>
              <a:rPr lang="en-GB" altLang="en-US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/>
            <a:endParaRPr lang="en-GB" alt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GB" altLang="en-US" dirty="0" smtClean="0">
                <a:latin typeface="Arial" charset="0"/>
                <a:cs typeface="Arial" charset="0"/>
              </a:rPr>
              <a:t>Post natal losses – weak lambs, starvation/hypothermia, infectious disease e.g. scour, pneumonia, </a:t>
            </a:r>
            <a:r>
              <a:rPr lang="en-GB" altLang="en-US" dirty="0" err="1" smtClean="0">
                <a:latin typeface="Arial" charset="0"/>
                <a:cs typeface="Arial" charset="0"/>
              </a:rPr>
              <a:t>clostridial</a:t>
            </a:r>
            <a:r>
              <a:rPr lang="en-GB" altLang="en-US" dirty="0" smtClean="0">
                <a:latin typeface="Arial" charset="0"/>
                <a:cs typeface="Arial" charset="0"/>
              </a:rPr>
              <a:t> diseases.</a:t>
            </a:r>
          </a:p>
          <a:p>
            <a:pPr eaLnBrk="1" hangingPunct="1"/>
            <a:endParaRPr lang="en-GB" altLang="en-US" dirty="0" smtClean="0">
              <a:latin typeface="Arial" charset="0"/>
              <a:cs typeface="Arial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382000" y="6454775"/>
            <a:ext cx="688975" cy="35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2000">
                <a:solidFill>
                  <a:srgbClr val="004B23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>
                <a:solidFill>
                  <a:srgbClr val="004B23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1600">
                <a:solidFill>
                  <a:srgbClr val="004B23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4B23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FAC096-3B8A-4B5A-BD4C-9E4E92C432C5}" type="slidenum">
              <a:rPr lang="en-US" altLang="en-US" sz="140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7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SAC Ovine Abortion Diagnoses 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614 submissions of foetal material.</a:t>
            </a:r>
          </a:p>
          <a:p>
            <a:endParaRPr lang="en-GB" sz="2400" dirty="0" smtClean="0"/>
          </a:p>
          <a:p>
            <a:r>
              <a:rPr lang="en-GB" sz="2400" dirty="0" smtClean="0"/>
              <a:t>Entire foetuses accounted for 70.1% of submissions.</a:t>
            </a:r>
          </a:p>
          <a:p>
            <a:endParaRPr lang="en-GB" sz="2400" dirty="0" smtClean="0"/>
          </a:p>
          <a:p>
            <a:r>
              <a:rPr lang="en-GB" sz="2400" dirty="0" smtClean="0"/>
              <a:t>Placenta received in 79.9% of cases.</a:t>
            </a:r>
          </a:p>
          <a:p>
            <a:endParaRPr lang="en-GB" sz="2400" dirty="0" smtClean="0"/>
          </a:p>
          <a:p>
            <a:r>
              <a:rPr lang="en-GB" sz="2400" dirty="0" smtClean="0"/>
              <a:t>Diagnosis reached in 47.1% where whole foetus plus placenta was received.</a:t>
            </a:r>
          </a:p>
          <a:p>
            <a:endParaRPr lang="en-GB" sz="2400" dirty="0" smtClean="0"/>
          </a:p>
          <a:p>
            <a:r>
              <a:rPr lang="en-GB" sz="2400" dirty="0" smtClean="0"/>
              <a:t>Diagnosis reached in 24.3% when samples without placenta were received.</a:t>
            </a:r>
          </a:p>
        </p:txBody>
      </p:sp>
    </p:spTree>
    <p:extLst>
      <p:ext uri="{BB962C8B-B14F-4D97-AF65-F5344CB8AC3E}">
        <p14:creationId xmlns:p14="http://schemas.microsoft.com/office/powerpoint/2010/main" val="18102812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smtClean="0"/>
              <a:t>Hypothermia  (37-39°C)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altLang="en-US" sz="2800" dirty="0" smtClean="0">
                <a:latin typeface="Arial" charset="0"/>
                <a:cs typeface="Arial" charset="0"/>
              </a:rPr>
              <a:t>Weak but still follow ewe and can suck.</a:t>
            </a:r>
          </a:p>
          <a:p>
            <a:endParaRPr lang="en-GB" altLang="en-US" sz="2800" dirty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Dry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Feed with colostrum/milk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Return to ewe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Monitor</a:t>
            </a:r>
          </a:p>
        </p:txBody>
      </p:sp>
    </p:spTree>
    <p:extLst>
      <p:ext uri="{BB962C8B-B14F-4D97-AF65-F5344CB8AC3E}">
        <p14:creationId xmlns:p14="http://schemas.microsoft.com/office/powerpoint/2010/main" val="38565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smtClean="0"/>
              <a:t>Hypothermia (&lt;37°,&lt; 5 hours old)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altLang="en-US" sz="2800" dirty="0" smtClean="0">
                <a:latin typeface="Arial" charset="0"/>
                <a:cs typeface="Arial" charset="0"/>
              </a:rPr>
              <a:t>Arched back, hollow, head down, unable to suck.</a:t>
            </a:r>
          </a:p>
          <a:p>
            <a:endParaRPr lang="en-GB" altLang="en-US" sz="2800" dirty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Dry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Warm to 37°C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Feed with colostrum (50ml/kg)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Warm to 39°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Return to ewe and monitor</a:t>
            </a:r>
          </a:p>
        </p:txBody>
      </p:sp>
    </p:spTree>
    <p:extLst>
      <p:ext uri="{BB962C8B-B14F-4D97-AF65-F5344CB8AC3E}">
        <p14:creationId xmlns:p14="http://schemas.microsoft.com/office/powerpoint/2010/main" val="1444442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smtClean="0"/>
              <a:t>Hypothermia (&lt;37°, &gt; 5 hours old)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altLang="en-US" sz="2800" dirty="0" smtClean="0">
                <a:latin typeface="Arial" charset="0"/>
                <a:cs typeface="Arial" charset="0"/>
              </a:rPr>
              <a:t>Can’t hold head up.</a:t>
            </a: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Inject 20% glucose into the abdomen* (10ml/kg)</a:t>
            </a: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Dry</a:t>
            </a: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Warm to 37°C</a:t>
            </a: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Feed with colostrum (50ml/kg)</a:t>
            </a: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Warm to 39°C</a:t>
            </a: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Return to ewe and monitor</a:t>
            </a:r>
          </a:p>
          <a:p>
            <a:endParaRPr lang="en-GB" altLang="en-US" sz="2800" dirty="0" smtClean="0">
              <a:latin typeface="Arial" charset="0"/>
              <a:cs typeface="Arial" charset="0"/>
            </a:endParaRPr>
          </a:p>
          <a:p>
            <a:r>
              <a:rPr lang="en-GB" altLang="en-US" sz="2800" dirty="0" smtClean="0">
                <a:latin typeface="Arial" charset="0"/>
                <a:cs typeface="Arial" charset="0"/>
              </a:rPr>
              <a:t>*  Mix 50:50 boiled water:40% glucose </a:t>
            </a:r>
            <a:r>
              <a:rPr lang="en-GB" altLang="en-US" dirty="0" smtClean="0">
                <a:latin typeface="Arial" charset="0"/>
                <a:cs typeface="Arial" charset="0"/>
              </a:rPr>
              <a:t>(2cm to the side and 2cm below navel.  19g x 1” needle.  Aim towards where tail joins body.)</a:t>
            </a:r>
            <a:endParaRPr lang="en-GB" altLang="en-US" sz="2800" dirty="0" smtClean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695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0" y="-20031"/>
            <a:ext cx="7783800" cy="1143000"/>
          </a:xfrm>
        </p:spPr>
        <p:txBody>
          <a:bodyPr/>
          <a:lstStyle/>
          <a:p>
            <a:r>
              <a:rPr lang="en-GB" dirty="0" smtClean="0"/>
              <a:t>When and Why  Should You Investigate Abortions?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2470" y="1268761"/>
            <a:ext cx="8640960" cy="5256584"/>
          </a:xfrm>
        </p:spPr>
        <p:txBody>
          <a:bodyPr>
            <a:normAutofit fontScale="92500" lnSpcReduction="10000"/>
          </a:bodyPr>
          <a:lstStyle/>
          <a:p>
            <a:r>
              <a:rPr lang="en-GB" sz="2200" dirty="0" smtClean="0"/>
              <a:t>Abortion rate should be less than 2%.</a:t>
            </a:r>
          </a:p>
          <a:p>
            <a:endParaRPr lang="en-GB" sz="2200" dirty="0"/>
          </a:p>
          <a:p>
            <a:r>
              <a:rPr lang="en-GB" sz="2200" dirty="0"/>
              <a:t>All of them?</a:t>
            </a:r>
          </a:p>
          <a:p>
            <a:endParaRPr lang="en-GB" sz="2200" dirty="0"/>
          </a:p>
          <a:p>
            <a:r>
              <a:rPr lang="en-GB" sz="2200" dirty="0" smtClean="0"/>
              <a:t>More than 1 in a few days/week?</a:t>
            </a:r>
          </a:p>
          <a:p>
            <a:endParaRPr lang="en-GB" sz="2200" dirty="0" smtClean="0"/>
          </a:p>
          <a:p>
            <a:r>
              <a:rPr lang="en-GB" sz="2200" dirty="0" smtClean="0"/>
              <a:t>More than 1 in a group? e.g. gimmers, purchased stock.</a:t>
            </a:r>
          </a:p>
          <a:p>
            <a:endParaRPr lang="en-GB" sz="2200" dirty="0" smtClean="0"/>
          </a:p>
          <a:p>
            <a:r>
              <a:rPr lang="en-GB" sz="2200" dirty="0" smtClean="0"/>
              <a:t>Owner perception and previous flock history?</a:t>
            </a:r>
          </a:p>
          <a:p>
            <a:endParaRPr lang="en-GB" sz="2200" dirty="0" smtClean="0"/>
          </a:p>
          <a:p>
            <a:r>
              <a:rPr lang="en-GB" sz="2200" dirty="0" smtClean="0"/>
              <a:t>Can be the first indicator of infectious disease in a flock.</a:t>
            </a:r>
          </a:p>
          <a:p>
            <a:endParaRPr lang="en-GB" sz="2200" dirty="0" smtClean="0"/>
          </a:p>
          <a:p>
            <a:r>
              <a:rPr lang="en-GB" sz="2200" dirty="0" smtClean="0"/>
              <a:t>Zoonotic risk e.g. EAE, Salmonella, Campylobacter</a:t>
            </a:r>
          </a:p>
          <a:p>
            <a:endParaRPr lang="en-GB" sz="2200" dirty="0"/>
          </a:p>
          <a:p>
            <a:r>
              <a:rPr lang="en-GB" sz="2200" dirty="0" smtClean="0"/>
              <a:t>To justify vaccination or investigate vaccine efficacy?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40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SAC Ovine Abortion Diagnoses 2015</a:t>
            </a:r>
            <a:endParaRPr lang="en-GB" dirty="0"/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1747497036"/>
              </p:ext>
            </p:extLst>
          </p:nvPr>
        </p:nvGraphicFramePr>
        <p:xfrm>
          <a:off x="1600622" y="1026400"/>
          <a:ext cx="5276850" cy="583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07230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 Not Reached – Why?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No placenta.</a:t>
            </a:r>
          </a:p>
          <a:p>
            <a:r>
              <a:rPr lang="en-GB" sz="2400" dirty="0" smtClean="0"/>
              <a:t>Placenta only.</a:t>
            </a:r>
          </a:p>
          <a:p>
            <a:r>
              <a:rPr lang="en-GB" sz="2400" dirty="0" smtClean="0"/>
              <a:t>Mummified foetuses.</a:t>
            </a:r>
          </a:p>
          <a:p>
            <a:r>
              <a:rPr lang="en-GB" sz="2400" dirty="0" smtClean="0"/>
              <a:t>No foetal stomach contents.</a:t>
            </a:r>
          </a:p>
          <a:p>
            <a:r>
              <a:rPr lang="en-GB" sz="2400" dirty="0" smtClean="0"/>
              <a:t>No foetal fluids.</a:t>
            </a:r>
          </a:p>
          <a:p>
            <a:endParaRPr lang="en-GB" sz="2400" dirty="0" smtClean="0"/>
          </a:p>
          <a:p>
            <a:r>
              <a:rPr lang="en-GB" sz="2400" dirty="0" smtClean="0"/>
              <a:t>Very autolysed foetuses.</a:t>
            </a:r>
          </a:p>
          <a:p>
            <a:endParaRPr lang="en-GB" sz="2400" dirty="0" smtClean="0"/>
          </a:p>
          <a:p>
            <a:r>
              <a:rPr lang="en-GB" sz="2400" dirty="0" smtClean="0"/>
              <a:t>Non </a:t>
            </a:r>
            <a:r>
              <a:rPr lang="en-GB" sz="2400" dirty="0"/>
              <a:t>i</a:t>
            </a:r>
            <a:r>
              <a:rPr lang="en-GB" sz="2400" dirty="0" smtClean="0"/>
              <a:t>nfectious cause.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Within “normal</a:t>
            </a:r>
            <a:r>
              <a:rPr lang="en-GB" sz="2400" dirty="0"/>
              <a:t>” abortion rate</a:t>
            </a:r>
            <a:r>
              <a:rPr lang="en-GB" sz="2400" dirty="0" smtClean="0"/>
              <a:t>.</a:t>
            </a:r>
          </a:p>
          <a:p>
            <a:endParaRPr lang="en-GB" sz="2400" dirty="0"/>
          </a:p>
          <a:p>
            <a:r>
              <a:rPr lang="en-GB" sz="2400" dirty="0"/>
              <a:t>Diagnosis made in previous/subsequent submission.</a:t>
            </a:r>
          </a:p>
          <a:p>
            <a:endParaRPr lang="en-GB" sz="2400" dirty="0" smtClean="0"/>
          </a:p>
          <a:p>
            <a:r>
              <a:rPr lang="en-GB" sz="2400" dirty="0" smtClean="0"/>
              <a:t>No explanation.</a:t>
            </a:r>
          </a:p>
          <a:p>
            <a:endParaRPr lang="en-GB" sz="2400" dirty="0"/>
          </a:p>
          <a:p>
            <a:r>
              <a:rPr lang="en-GB" sz="2400" dirty="0" smtClean="0"/>
              <a:t>New or unusual disease?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723957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Diagnosis?</a:t>
            </a:r>
            <a:endParaRPr lang="en-GB" dirty="0"/>
          </a:p>
        </p:txBody>
      </p:sp>
      <p:pic>
        <p:nvPicPr>
          <p:cNvPr id="5122" name="Picture 2" descr="G:\Heather S\Pictures\Sheep\EAE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78" y="1484784"/>
            <a:ext cx="412577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Heather S\Pictures\Sheep\EAE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966" y="1484784"/>
            <a:ext cx="412577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23" y="4293096"/>
            <a:ext cx="4248472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30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Diagnosis?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10" y="1484784"/>
            <a:ext cx="3966528" cy="263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G:\Heather S\Pictures\OVINE ABORTION PICTURES\TOX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990" y="3861048"/>
            <a:ext cx="3850456" cy="2558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30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Abortion Diagnoses 2005 – 2016.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On an annual basis EAE and Toxoplasma combined account for 50% to 65.7% of diagnoses made.</a:t>
            </a:r>
          </a:p>
          <a:p>
            <a:endParaRPr lang="en-GB" dirty="0" smtClean="0"/>
          </a:p>
          <a:p>
            <a:r>
              <a:rPr lang="en-GB" dirty="0" smtClean="0"/>
              <a:t>Annual costs to industry:  EAE £20 million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                                          Toxoplasmosis £12 million</a:t>
            </a:r>
          </a:p>
          <a:p>
            <a:endParaRPr lang="en-GB" dirty="0"/>
          </a:p>
          <a:p>
            <a:r>
              <a:rPr lang="en-GB" dirty="0" err="1" smtClean="0"/>
              <a:t>Nieuwhof</a:t>
            </a:r>
            <a:r>
              <a:rPr lang="en-GB" dirty="0" smtClean="0"/>
              <a:t> and Bishop, Animal Science, 2005, 81, 23-29.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974" y="4411401"/>
            <a:ext cx="2398490" cy="169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614" y="4077071"/>
            <a:ext cx="2838450" cy="2598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074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RUC standard 1">
      <a:dk1>
        <a:srgbClr val="004B23"/>
      </a:dk1>
      <a:lt1>
        <a:sysClr val="window" lastClr="FFFFFF"/>
      </a:lt1>
      <a:dk2>
        <a:srgbClr val="006432"/>
      </a:dk2>
      <a:lt2>
        <a:srgbClr val="EEECE1"/>
      </a:lt2>
      <a:accent1>
        <a:srgbClr val="004B23"/>
      </a:accent1>
      <a:accent2>
        <a:srgbClr val="006432"/>
      </a:accent2>
      <a:accent3>
        <a:srgbClr val="68AC2C"/>
      </a:accent3>
      <a:accent4>
        <a:srgbClr val="92BD1E"/>
      </a:accent4>
      <a:accent5>
        <a:srgbClr val="4BACC6"/>
      </a:accent5>
      <a:accent6>
        <a:srgbClr val="F79646"/>
      </a:accent6>
      <a:hlink>
        <a:srgbClr val="4BACC6"/>
      </a:hlink>
      <a:folHlink>
        <a:srgbClr val="5F0060"/>
      </a:folHlink>
    </a:clrScheme>
    <a:fontScheme name="SRUC standard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SRUC standard 1">
      <a:dk1>
        <a:srgbClr val="004B23"/>
      </a:dk1>
      <a:lt1>
        <a:sysClr val="window" lastClr="FFFFFF"/>
      </a:lt1>
      <a:dk2>
        <a:srgbClr val="006432"/>
      </a:dk2>
      <a:lt2>
        <a:srgbClr val="EEECE1"/>
      </a:lt2>
      <a:accent1>
        <a:srgbClr val="004B23"/>
      </a:accent1>
      <a:accent2>
        <a:srgbClr val="006432"/>
      </a:accent2>
      <a:accent3>
        <a:srgbClr val="68AC2C"/>
      </a:accent3>
      <a:accent4>
        <a:srgbClr val="92BD1E"/>
      </a:accent4>
      <a:accent5>
        <a:srgbClr val="4BACC6"/>
      </a:accent5>
      <a:accent6>
        <a:srgbClr val="F79646"/>
      </a:accent6>
      <a:hlink>
        <a:srgbClr val="4BACC6"/>
      </a:hlink>
      <a:folHlink>
        <a:srgbClr val="5F0060"/>
      </a:folHlink>
    </a:clrScheme>
    <a:fontScheme name="SRUC standard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>
        <a:spAutoFit/>
      </a:bodyPr>
      <a:lstStyle>
        <a:defPPr algn="r">
          <a:defRPr sz="1600">
            <a:solidFill>
              <a:schemeClr val="bg1"/>
            </a:solidFill>
            <a:latin typeface="Tahoma" charset="0"/>
            <a:cs typeface="Tahoma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E5EADAA7E905468456BA708A0D523B" ma:contentTypeVersion="0" ma:contentTypeDescription="Create a new document." ma:contentTypeScope="" ma:versionID="b4e3cdb43a5269398aafbc95c413bf63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CE7D5517-4D96-4B2A-9B17-9760DC6FAF85}">
  <ds:schemaRefs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5D831F7-D898-4969-B4E9-8CC17D3432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DCE0C5-3DDE-444F-925A-89BDFFC26F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1738</TotalTime>
  <Words>1197</Words>
  <Application>Microsoft Office PowerPoint</Application>
  <PresentationFormat>Custom</PresentationFormat>
  <Paragraphs>278</Paragraphs>
  <Slides>33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Office Theme</vt:lpstr>
      <vt:lpstr>1_Office Theme</vt:lpstr>
      <vt:lpstr>Document</vt:lpstr>
      <vt:lpstr>Lamb Losses</vt:lpstr>
      <vt:lpstr>Lamb Losses in Scotland</vt:lpstr>
      <vt:lpstr>Low Lambing Percentage</vt:lpstr>
      <vt:lpstr>When and Why  Should You Investigate Abortions? </vt:lpstr>
      <vt:lpstr>SAC Ovine Abortion Diagnoses 2015</vt:lpstr>
      <vt:lpstr>Diagnosis Not Reached – Why?</vt:lpstr>
      <vt:lpstr>Diagnosis?</vt:lpstr>
      <vt:lpstr>Diagnosis?</vt:lpstr>
      <vt:lpstr>Abortion Diagnoses 2005 – 2016.</vt:lpstr>
      <vt:lpstr>Campylobacter</vt:lpstr>
      <vt:lpstr>Border Disease</vt:lpstr>
      <vt:lpstr>PowerPoint Presentation</vt:lpstr>
      <vt:lpstr>Diagnosis?</vt:lpstr>
      <vt:lpstr>Schmallenberg Virus Update</vt:lpstr>
      <vt:lpstr>Schmallenberg Virus Update</vt:lpstr>
      <vt:lpstr>Causes of Perinatal Lamb Mortality</vt:lpstr>
      <vt:lpstr>Where to start?</vt:lpstr>
      <vt:lpstr>External Examination</vt:lpstr>
      <vt:lpstr>Are There Signs Of Dystocia/Trauma?</vt:lpstr>
      <vt:lpstr>Sudden Death (Found Dead)</vt:lpstr>
      <vt:lpstr>Has It Sucked?</vt:lpstr>
      <vt:lpstr>Powdered Colostrum</vt:lpstr>
      <vt:lpstr>Colostrum </vt:lpstr>
      <vt:lpstr>Colostrum</vt:lpstr>
      <vt:lpstr>Milk Replacer Issues</vt:lpstr>
      <vt:lpstr>PowerPoint Presentation</vt:lpstr>
      <vt:lpstr>Joint Ill</vt:lpstr>
      <vt:lpstr>Scour</vt:lpstr>
      <vt:lpstr>PowerPoint Presentation</vt:lpstr>
      <vt:lpstr>SAC Ovine Abortion Diagnoses 2015</vt:lpstr>
      <vt:lpstr>Hypothermia  (37-39°C)</vt:lpstr>
      <vt:lpstr>Hypothermia (&lt;37°,&lt; 5 hours old)</vt:lpstr>
      <vt:lpstr>Hypothermia (&lt;37°, &gt; 5 hours old)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SRUC</dc:creator>
  <cp:keywords>V2; SAC Consulting; template; 19102012</cp:keywords>
  <cp:lastModifiedBy>Administrator</cp:lastModifiedBy>
  <cp:revision>97</cp:revision>
  <dcterms:created xsi:type="dcterms:W3CDTF">2012-09-19T12:24:09Z</dcterms:created>
  <dcterms:modified xsi:type="dcterms:W3CDTF">2017-02-14T14:17:24Z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0x010100BAE5EADAA7E905468456BA708A0D523B</vt:lpwstr>
  </property>
</Properties>
</file>